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83" r:id="rId5"/>
  </p:sldMasterIdLst>
  <p:notesMasterIdLst>
    <p:notesMasterId r:id="rId25"/>
  </p:notesMasterIdLst>
  <p:sldIdLst>
    <p:sldId id="269" r:id="rId6"/>
    <p:sldId id="1036" r:id="rId7"/>
    <p:sldId id="277" r:id="rId8"/>
    <p:sldId id="1035" r:id="rId9"/>
    <p:sldId id="1042" r:id="rId10"/>
    <p:sldId id="332" r:id="rId11"/>
    <p:sldId id="1034" r:id="rId12"/>
    <p:sldId id="1024" r:id="rId13"/>
    <p:sldId id="310" r:id="rId14"/>
    <p:sldId id="628" r:id="rId15"/>
    <p:sldId id="677" r:id="rId16"/>
    <p:sldId id="1044" r:id="rId17"/>
    <p:sldId id="303" r:id="rId18"/>
    <p:sldId id="1045" r:id="rId19"/>
    <p:sldId id="305" r:id="rId20"/>
    <p:sldId id="1046" r:id="rId21"/>
    <p:sldId id="306" r:id="rId22"/>
    <p:sldId id="1033" r:id="rId23"/>
    <p:sldId id="103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01E54A-0D48-4F76-95A5-9BFE75AE13C9}">
          <p14:sldIdLst>
            <p14:sldId id="269"/>
            <p14:sldId id="1036"/>
            <p14:sldId id="277"/>
            <p14:sldId id="1035"/>
            <p14:sldId id="1042"/>
            <p14:sldId id="332"/>
            <p14:sldId id="1034"/>
            <p14:sldId id="1024"/>
            <p14:sldId id="310"/>
            <p14:sldId id="628"/>
            <p14:sldId id="677"/>
            <p14:sldId id="1044"/>
            <p14:sldId id="303"/>
            <p14:sldId id="1045"/>
            <p14:sldId id="305"/>
            <p14:sldId id="1046"/>
            <p14:sldId id="306"/>
            <p14:sldId id="1033"/>
            <p14:sldId id="1039"/>
          </p14:sldIdLst>
        </p14:section>
        <p14:section name="Archive" id="{D8AE254E-231B-4B03-8A81-77C100DE48F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F2DC10-318D-ACEF-976D-B6A4833231E6}" name="Sugg, Catherine" initials="CS" userId="S::CSugg@cpsc.gov::c31b1cdd-5c2f-4864-9011-4e9791d8fd13" providerId="AD"/>
  <p188:author id="{E0444519-EC16-2C0E-B0AC-AE3888879187}" name="Laciak, Arthur" initials="AL" userId="S::ALaciak@cpsc.gov::fcc3c6a9-a762-4004-9ead-5e457d95558d" providerId="AD"/>
  <p188:author id="{EDCD7423-B7B0-9776-6E85-C667C1F2048E}" name="Joholske, James" initials="JJ" userId="S::jjoholske@cpsc.gov::e93dfa91-4ae3-4101-b56c-fd511b98c85a" providerId="AD"/>
  <p188:author id="{381BDE3B-540D-1E85-E17A-A896596E1F65}" name="Limeberry, Craig" initials="LC" userId="S::CLimeberry@cpsc.gov::1be8c48d-2da5-417d-8b1d-8b39e2a3ccf7" providerId="AD"/>
  <p188:author id="{60F91B6F-E22D-278A-C92D-8EA2C3119DD3}" name="Schlick, Austin" initials="SA" userId="S::ASchlick@cpsc.gov::daba2594-45e8-4c07-8cbf-26ac2396b8f9" providerId="AD"/>
  <p188:author id="{15EF1C7F-9644-294C-A91C-5B3CAA993D8A}" name="Keller, Sabrina" initials="SK" userId="S::SKeller@cpsc.gov::dae57e7f-110b-41cc-8a7f-62aaccfe9799" providerId="AD"/>
  <p188:author id="{3DC6B5CA-2B86-3275-E9F4-6021A88747FE}" name="Rucker-Yarosh, Andrea" initials="RA" userId="S::aruckeryarosh@cpsc.gov::48c0ac44-1d7d-438a-acdb-c1988a5295a4" providerId="AD"/>
  <p188:author id="{64E67CD7-8B20-88DC-0EB1-A50190370103}" name="Garcia, Carla" initials="CG" userId="S::CGarcia@cpsc.gov::ee969e4a-0de5-4c7d-8536-ee57b800ef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757"/>
    <a:srgbClr val="83D3EF"/>
    <a:srgbClr val="CF1F2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86" autoAdjust="0"/>
  </p:normalViewPr>
  <p:slideViewPr>
    <p:cSldViewPr snapToGrid="0">
      <p:cViewPr varScale="1">
        <p:scale>
          <a:sx n="95" d="100"/>
          <a:sy n="95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C613B-15E9-48F2-A2CA-15EAA12E6E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6BBDA-225B-4751-817E-D8AEA2610FBC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Identification of the finished product</a:t>
          </a:r>
        </a:p>
      </dgm:t>
    </dgm:pt>
    <dgm:pt modelId="{AABCA667-12E6-4670-B685-0CF7F7AED4D9}" type="parTrans" cxnId="{6C6EEA0D-FB11-4FCA-9C20-5B26E384DF64}">
      <dgm:prSet/>
      <dgm:spPr/>
      <dgm:t>
        <a:bodyPr/>
        <a:lstStyle/>
        <a:p>
          <a:endParaRPr lang="en-US"/>
        </a:p>
      </dgm:t>
    </dgm:pt>
    <dgm:pt modelId="{340969CE-459F-481B-96F9-0929503628A6}" type="sibTrans" cxnId="{6C6EEA0D-FB11-4FCA-9C20-5B26E384DF64}">
      <dgm:prSet/>
      <dgm:spPr/>
      <dgm:t>
        <a:bodyPr/>
        <a:lstStyle/>
        <a:p>
          <a:endParaRPr lang="en-US"/>
        </a:p>
      </dgm:t>
    </dgm:pt>
    <dgm:pt modelId="{5CAF9C67-9205-4E80-B5CF-5B5DF805EB66}">
      <dgm:prSet phldrT="[Text]"/>
      <dgm:spPr/>
      <dgm:t>
        <a:bodyPr/>
        <a:lstStyle/>
        <a:p>
          <a:r>
            <a:rPr lang="en-US">
              <a:solidFill>
                <a:schemeClr val="bg2"/>
              </a:solidFill>
            </a:rPr>
            <a:t>Each consumer product safety rule to which the finished product has been certified</a:t>
          </a:r>
        </a:p>
      </dgm:t>
    </dgm:pt>
    <dgm:pt modelId="{F8735AA4-C97E-4B91-AB37-A72D51F03F5B}" type="parTrans" cxnId="{C6A15E61-3157-4EFA-A189-C84EDF20B32F}">
      <dgm:prSet/>
      <dgm:spPr/>
      <dgm:t>
        <a:bodyPr/>
        <a:lstStyle/>
        <a:p>
          <a:endParaRPr lang="en-US"/>
        </a:p>
      </dgm:t>
    </dgm:pt>
    <dgm:pt modelId="{68402A8D-9C52-4EA4-8EC5-0CD62137DAEB}" type="sibTrans" cxnId="{C6A15E61-3157-4EFA-A189-C84EDF20B32F}">
      <dgm:prSet/>
      <dgm:spPr/>
      <dgm:t>
        <a:bodyPr/>
        <a:lstStyle/>
        <a:p>
          <a:endParaRPr lang="en-US"/>
        </a:p>
      </dgm:t>
    </dgm:pt>
    <dgm:pt modelId="{062714A1-C247-4279-9E3F-1B85BA82B6EF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Date and place the finished product was manufactured</a:t>
          </a:r>
        </a:p>
      </dgm:t>
    </dgm:pt>
    <dgm:pt modelId="{F92DEC06-ED95-4E7F-B567-119B00E00A9A}" type="parTrans" cxnId="{BEDB3C16-B8B8-43F5-A7B2-181561ED9EDB}">
      <dgm:prSet/>
      <dgm:spPr/>
      <dgm:t>
        <a:bodyPr/>
        <a:lstStyle/>
        <a:p>
          <a:endParaRPr lang="en-US"/>
        </a:p>
      </dgm:t>
    </dgm:pt>
    <dgm:pt modelId="{7258A75B-F661-455E-A85A-22602196FA31}" type="sibTrans" cxnId="{BEDB3C16-B8B8-43F5-A7B2-181561ED9EDB}">
      <dgm:prSet/>
      <dgm:spPr/>
      <dgm:t>
        <a:bodyPr/>
        <a:lstStyle/>
        <a:p>
          <a:endParaRPr lang="en-US"/>
        </a:p>
      </dgm:t>
    </dgm:pt>
    <dgm:pt modelId="{A8D62BD3-0F30-48D2-895B-1383B61E8775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Date when and place where the finished product was most recently tested for compliance</a:t>
          </a:r>
        </a:p>
      </dgm:t>
    </dgm:pt>
    <dgm:pt modelId="{A1B73DEC-19B0-4FA5-B590-DB05384D2A98}" type="parTrans" cxnId="{016B5284-C265-4BD3-81D0-4DE7EAABE047}">
      <dgm:prSet/>
      <dgm:spPr/>
      <dgm:t>
        <a:bodyPr/>
        <a:lstStyle/>
        <a:p>
          <a:endParaRPr lang="en-US"/>
        </a:p>
      </dgm:t>
    </dgm:pt>
    <dgm:pt modelId="{27448704-583D-4700-8BDE-C68565C504CC}" type="sibTrans" cxnId="{016B5284-C265-4BD3-81D0-4DE7EAABE047}">
      <dgm:prSet/>
      <dgm:spPr/>
      <dgm:t>
        <a:bodyPr/>
        <a:lstStyle/>
        <a:p>
          <a:endParaRPr lang="en-US"/>
        </a:p>
      </dgm:t>
    </dgm:pt>
    <dgm:pt modelId="{AFA60CE9-B331-40A6-8A20-6BADEDDF7AC5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Contact information for person maintaining test records</a:t>
          </a:r>
        </a:p>
      </dgm:t>
    </dgm:pt>
    <dgm:pt modelId="{2684E0CD-6B6C-41E2-ACDF-C1419E00901C}" type="parTrans" cxnId="{9D2FD6A7-A477-47E6-9673-B7C0E6E04B2B}">
      <dgm:prSet/>
      <dgm:spPr/>
      <dgm:t>
        <a:bodyPr/>
        <a:lstStyle/>
        <a:p>
          <a:endParaRPr lang="en-US"/>
        </a:p>
      </dgm:t>
    </dgm:pt>
    <dgm:pt modelId="{B21776C8-C6E1-41A4-8066-D71324AC8616}" type="sibTrans" cxnId="{9D2FD6A7-A477-47E6-9673-B7C0E6E04B2B}">
      <dgm:prSet/>
      <dgm:spPr/>
      <dgm:t>
        <a:bodyPr/>
        <a:lstStyle/>
        <a:p>
          <a:endParaRPr lang="en-US"/>
        </a:p>
      </dgm:t>
    </dgm:pt>
    <dgm:pt modelId="{5C918A9A-2E5A-49FE-B9F6-8616C7A08027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Party certifying compliance</a:t>
          </a:r>
        </a:p>
      </dgm:t>
    </dgm:pt>
    <dgm:pt modelId="{1BC84DE2-81E6-4B8F-8ED4-B98C434FFFCC}" type="parTrans" cxnId="{46A6E08C-AE37-4D74-83F7-2AD75C7C9176}">
      <dgm:prSet/>
      <dgm:spPr/>
      <dgm:t>
        <a:bodyPr/>
        <a:lstStyle/>
        <a:p>
          <a:endParaRPr lang="en-US"/>
        </a:p>
      </dgm:t>
    </dgm:pt>
    <dgm:pt modelId="{975E626B-D5CB-4DDE-928F-46C08899F2A6}" type="sibTrans" cxnId="{46A6E08C-AE37-4D74-83F7-2AD75C7C9176}">
      <dgm:prSet/>
      <dgm:spPr/>
      <dgm:t>
        <a:bodyPr/>
        <a:lstStyle/>
        <a:p>
          <a:endParaRPr lang="en-US"/>
        </a:p>
      </dgm:t>
    </dgm:pt>
    <dgm:pt modelId="{F45B28B0-463C-4687-B1F8-9D2E4D0A704D}" type="pres">
      <dgm:prSet presAssocID="{AAFC613B-15E9-48F2-A2CA-15EAA12E6EA4}" presName="diagram" presStyleCnt="0">
        <dgm:presLayoutVars>
          <dgm:dir/>
          <dgm:resizeHandles val="exact"/>
        </dgm:presLayoutVars>
      </dgm:prSet>
      <dgm:spPr/>
    </dgm:pt>
    <dgm:pt modelId="{A21D2516-320E-4002-A199-1E191194D635}" type="pres">
      <dgm:prSet presAssocID="{E396BBDA-225B-4751-817E-D8AEA2610FBC}" presName="node" presStyleLbl="node1" presStyleIdx="0" presStyleCnt="6">
        <dgm:presLayoutVars>
          <dgm:bulletEnabled val="1"/>
        </dgm:presLayoutVars>
      </dgm:prSet>
      <dgm:spPr/>
    </dgm:pt>
    <dgm:pt modelId="{8EAC45E1-A33D-4061-9401-3004A470620B}" type="pres">
      <dgm:prSet presAssocID="{340969CE-459F-481B-96F9-0929503628A6}" presName="sibTrans" presStyleCnt="0"/>
      <dgm:spPr/>
    </dgm:pt>
    <dgm:pt modelId="{0D165F94-B72A-4454-8824-39FA1AF23B22}" type="pres">
      <dgm:prSet presAssocID="{5C918A9A-2E5A-49FE-B9F6-8616C7A08027}" presName="node" presStyleLbl="node1" presStyleIdx="1" presStyleCnt="6">
        <dgm:presLayoutVars>
          <dgm:bulletEnabled val="1"/>
        </dgm:presLayoutVars>
      </dgm:prSet>
      <dgm:spPr/>
    </dgm:pt>
    <dgm:pt modelId="{177B7124-2F3A-4EE5-B939-A543EF598C66}" type="pres">
      <dgm:prSet presAssocID="{975E626B-D5CB-4DDE-928F-46C08899F2A6}" presName="sibTrans" presStyleCnt="0"/>
      <dgm:spPr/>
    </dgm:pt>
    <dgm:pt modelId="{EDC7A0C0-B67D-42CF-B715-5A31C8172236}" type="pres">
      <dgm:prSet presAssocID="{5CAF9C67-9205-4E80-B5CF-5B5DF805EB66}" presName="node" presStyleLbl="node1" presStyleIdx="2" presStyleCnt="6">
        <dgm:presLayoutVars>
          <dgm:bulletEnabled val="1"/>
        </dgm:presLayoutVars>
      </dgm:prSet>
      <dgm:spPr/>
    </dgm:pt>
    <dgm:pt modelId="{DE497B35-D2D1-48F4-B0FF-D0C626E6684D}" type="pres">
      <dgm:prSet presAssocID="{68402A8D-9C52-4EA4-8EC5-0CD62137DAEB}" presName="sibTrans" presStyleCnt="0"/>
      <dgm:spPr/>
    </dgm:pt>
    <dgm:pt modelId="{48B5CB8B-2E2B-43A4-9AF6-B985FF51A419}" type="pres">
      <dgm:prSet presAssocID="{062714A1-C247-4279-9E3F-1B85BA82B6EF}" presName="node" presStyleLbl="node1" presStyleIdx="3" presStyleCnt="6">
        <dgm:presLayoutVars>
          <dgm:bulletEnabled val="1"/>
        </dgm:presLayoutVars>
      </dgm:prSet>
      <dgm:spPr/>
    </dgm:pt>
    <dgm:pt modelId="{E16C4F99-433F-43F3-843A-81E747B07877}" type="pres">
      <dgm:prSet presAssocID="{7258A75B-F661-455E-A85A-22602196FA31}" presName="sibTrans" presStyleCnt="0"/>
      <dgm:spPr/>
    </dgm:pt>
    <dgm:pt modelId="{ED170BDF-6B0B-4396-8AF8-E174C3858711}" type="pres">
      <dgm:prSet presAssocID="{A8D62BD3-0F30-48D2-895B-1383B61E8775}" presName="node" presStyleLbl="node1" presStyleIdx="4" presStyleCnt="6">
        <dgm:presLayoutVars>
          <dgm:bulletEnabled val="1"/>
        </dgm:presLayoutVars>
      </dgm:prSet>
      <dgm:spPr/>
    </dgm:pt>
    <dgm:pt modelId="{17E7B5FD-97D8-4536-991E-8FEE015A83C6}" type="pres">
      <dgm:prSet presAssocID="{27448704-583D-4700-8BDE-C68565C504CC}" presName="sibTrans" presStyleCnt="0"/>
      <dgm:spPr/>
    </dgm:pt>
    <dgm:pt modelId="{6D7CF58C-6972-4599-A820-E93245098520}" type="pres">
      <dgm:prSet presAssocID="{AFA60CE9-B331-40A6-8A20-6BADEDDF7AC5}" presName="node" presStyleLbl="node1" presStyleIdx="5" presStyleCnt="6">
        <dgm:presLayoutVars>
          <dgm:bulletEnabled val="1"/>
        </dgm:presLayoutVars>
      </dgm:prSet>
      <dgm:spPr/>
    </dgm:pt>
  </dgm:ptLst>
  <dgm:cxnLst>
    <dgm:cxn modelId="{D918CD00-0EF7-492E-A855-7DACAF46B1FE}" type="presOf" srcId="{5C918A9A-2E5A-49FE-B9F6-8616C7A08027}" destId="{0D165F94-B72A-4454-8824-39FA1AF23B22}" srcOrd="0" destOrd="0" presId="urn:microsoft.com/office/officeart/2005/8/layout/default"/>
    <dgm:cxn modelId="{C7B67206-2740-48EC-850D-C3220CF77765}" type="presOf" srcId="{AAFC613B-15E9-48F2-A2CA-15EAA12E6EA4}" destId="{F45B28B0-463C-4687-B1F8-9D2E4D0A704D}" srcOrd="0" destOrd="0" presId="urn:microsoft.com/office/officeart/2005/8/layout/default"/>
    <dgm:cxn modelId="{6C6EEA0D-FB11-4FCA-9C20-5B26E384DF64}" srcId="{AAFC613B-15E9-48F2-A2CA-15EAA12E6EA4}" destId="{E396BBDA-225B-4751-817E-D8AEA2610FBC}" srcOrd="0" destOrd="0" parTransId="{AABCA667-12E6-4670-B685-0CF7F7AED4D9}" sibTransId="{340969CE-459F-481B-96F9-0929503628A6}"/>
    <dgm:cxn modelId="{BEDB3C16-B8B8-43F5-A7B2-181561ED9EDB}" srcId="{AAFC613B-15E9-48F2-A2CA-15EAA12E6EA4}" destId="{062714A1-C247-4279-9E3F-1B85BA82B6EF}" srcOrd="3" destOrd="0" parTransId="{F92DEC06-ED95-4E7F-B567-119B00E00A9A}" sibTransId="{7258A75B-F661-455E-A85A-22602196FA31}"/>
    <dgm:cxn modelId="{C6A15E61-3157-4EFA-A189-C84EDF20B32F}" srcId="{AAFC613B-15E9-48F2-A2CA-15EAA12E6EA4}" destId="{5CAF9C67-9205-4E80-B5CF-5B5DF805EB66}" srcOrd="2" destOrd="0" parTransId="{F8735AA4-C97E-4B91-AB37-A72D51F03F5B}" sibTransId="{68402A8D-9C52-4EA4-8EC5-0CD62137DAEB}"/>
    <dgm:cxn modelId="{167FC275-671B-464A-AF1B-A5B78F4072CC}" type="presOf" srcId="{062714A1-C247-4279-9E3F-1B85BA82B6EF}" destId="{48B5CB8B-2E2B-43A4-9AF6-B985FF51A419}" srcOrd="0" destOrd="0" presId="urn:microsoft.com/office/officeart/2005/8/layout/default"/>
    <dgm:cxn modelId="{63055B81-172A-4430-89B9-D73D9617640B}" type="presOf" srcId="{E396BBDA-225B-4751-817E-D8AEA2610FBC}" destId="{A21D2516-320E-4002-A199-1E191194D635}" srcOrd="0" destOrd="0" presId="urn:microsoft.com/office/officeart/2005/8/layout/default"/>
    <dgm:cxn modelId="{016B5284-C265-4BD3-81D0-4DE7EAABE047}" srcId="{AAFC613B-15E9-48F2-A2CA-15EAA12E6EA4}" destId="{A8D62BD3-0F30-48D2-895B-1383B61E8775}" srcOrd="4" destOrd="0" parTransId="{A1B73DEC-19B0-4FA5-B590-DB05384D2A98}" sibTransId="{27448704-583D-4700-8BDE-C68565C504CC}"/>
    <dgm:cxn modelId="{46A6E08C-AE37-4D74-83F7-2AD75C7C9176}" srcId="{AAFC613B-15E9-48F2-A2CA-15EAA12E6EA4}" destId="{5C918A9A-2E5A-49FE-B9F6-8616C7A08027}" srcOrd="1" destOrd="0" parTransId="{1BC84DE2-81E6-4B8F-8ED4-B98C434FFFCC}" sibTransId="{975E626B-D5CB-4DDE-928F-46C08899F2A6}"/>
    <dgm:cxn modelId="{9D2FD6A7-A477-47E6-9673-B7C0E6E04B2B}" srcId="{AAFC613B-15E9-48F2-A2CA-15EAA12E6EA4}" destId="{AFA60CE9-B331-40A6-8A20-6BADEDDF7AC5}" srcOrd="5" destOrd="0" parTransId="{2684E0CD-6B6C-41E2-ACDF-C1419E00901C}" sibTransId="{B21776C8-C6E1-41A4-8066-D71324AC8616}"/>
    <dgm:cxn modelId="{62EEEFD7-9BD9-49C6-AF28-6D1B446D3A3B}" type="presOf" srcId="{AFA60CE9-B331-40A6-8A20-6BADEDDF7AC5}" destId="{6D7CF58C-6972-4599-A820-E93245098520}" srcOrd="0" destOrd="0" presId="urn:microsoft.com/office/officeart/2005/8/layout/default"/>
    <dgm:cxn modelId="{B45538E3-30B2-494A-9590-7C3421E72743}" type="presOf" srcId="{A8D62BD3-0F30-48D2-895B-1383B61E8775}" destId="{ED170BDF-6B0B-4396-8AF8-E174C3858711}" srcOrd="0" destOrd="0" presId="urn:microsoft.com/office/officeart/2005/8/layout/default"/>
    <dgm:cxn modelId="{A87ABCF2-BD8F-45D7-A115-713E89663DC3}" type="presOf" srcId="{5CAF9C67-9205-4E80-B5CF-5B5DF805EB66}" destId="{EDC7A0C0-B67D-42CF-B715-5A31C8172236}" srcOrd="0" destOrd="0" presId="urn:microsoft.com/office/officeart/2005/8/layout/default"/>
    <dgm:cxn modelId="{ED9BC4F4-35C3-424F-9FE2-63AD1BB7E542}" type="presParOf" srcId="{F45B28B0-463C-4687-B1F8-9D2E4D0A704D}" destId="{A21D2516-320E-4002-A199-1E191194D635}" srcOrd="0" destOrd="0" presId="urn:microsoft.com/office/officeart/2005/8/layout/default"/>
    <dgm:cxn modelId="{2F9FB3BE-8367-4450-9619-CDFF390C6BFF}" type="presParOf" srcId="{F45B28B0-463C-4687-B1F8-9D2E4D0A704D}" destId="{8EAC45E1-A33D-4061-9401-3004A470620B}" srcOrd="1" destOrd="0" presId="urn:microsoft.com/office/officeart/2005/8/layout/default"/>
    <dgm:cxn modelId="{1B1174CD-1FF5-4FAA-9BEE-CB94291D581B}" type="presParOf" srcId="{F45B28B0-463C-4687-B1F8-9D2E4D0A704D}" destId="{0D165F94-B72A-4454-8824-39FA1AF23B22}" srcOrd="2" destOrd="0" presId="urn:microsoft.com/office/officeart/2005/8/layout/default"/>
    <dgm:cxn modelId="{E9EF8CCD-6529-404A-A8C8-F071C6D48E8D}" type="presParOf" srcId="{F45B28B0-463C-4687-B1F8-9D2E4D0A704D}" destId="{177B7124-2F3A-4EE5-B939-A543EF598C66}" srcOrd="3" destOrd="0" presId="urn:microsoft.com/office/officeart/2005/8/layout/default"/>
    <dgm:cxn modelId="{A0B204F9-A39B-41F1-877E-DC3711D0FA14}" type="presParOf" srcId="{F45B28B0-463C-4687-B1F8-9D2E4D0A704D}" destId="{EDC7A0C0-B67D-42CF-B715-5A31C8172236}" srcOrd="4" destOrd="0" presId="urn:microsoft.com/office/officeart/2005/8/layout/default"/>
    <dgm:cxn modelId="{57151499-16E5-4FF1-ADE0-27FADCCC4DBD}" type="presParOf" srcId="{F45B28B0-463C-4687-B1F8-9D2E4D0A704D}" destId="{DE497B35-D2D1-48F4-B0FF-D0C626E6684D}" srcOrd="5" destOrd="0" presId="urn:microsoft.com/office/officeart/2005/8/layout/default"/>
    <dgm:cxn modelId="{4016CFD3-00B4-416F-B4F2-8AC32AA31CFF}" type="presParOf" srcId="{F45B28B0-463C-4687-B1F8-9D2E4D0A704D}" destId="{48B5CB8B-2E2B-43A4-9AF6-B985FF51A419}" srcOrd="6" destOrd="0" presId="urn:microsoft.com/office/officeart/2005/8/layout/default"/>
    <dgm:cxn modelId="{68DEB1A8-08CC-48A6-826F-1BCCE639C1D8}" type="presParOf" srcId="{F45B28B0-463C-4687-B1F8-9D2E4D0A704D}" destId="{E16C4F99-433F-43F3-843A-81E747B07877}" srcOrd="7" destOrd="0" presId="urn:microsoft.com/office/officeart/2005/8/layout/default"/>
    <dgm:cxn modelId="{BFDAD491-536E-4637-86FC-337F278B68C8}" type="presParOf" srcId="{F45B28B0-463C-4687-B1F8-9D2E4D0A704D}" destId="{ED170BDF-6B0B-4396-8AF8-E174C3858711}" srcOrd="8" destOrd="0" presId="urn:microsoft.com/office/officeart/2005/8/layout/default"/>
    <dgm:cxn modelId="{BBC3E3D1-5FF7-4DC8-9B2B-9A4391C12955}" type="presParOf" srcId="{F45B28B0-463C-4687-B1F8-9D2E4D0A704D}" destId="{17E7B5FD-97D8-4536-991E-8FEE015A83C6}" srcOrd="9" destOrd="0" presId="urn:microsoft.com/office/officeart/2005/8/layout/default"/>
    <dgm:cxn modelId="{B4726087-1A25-4C2F-A774-63100C7E8F87}" type="presParOf" srcId="{F45B28B0-463C-4687-B1F8-9D2E4D0A704D}" destId="{6D7CF58C-6972-4599-A820-E932450985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4AF06-A86D-4FC2-9A81-47B899AD34AC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7A6D2-E9B0-43F8-9E62-AEBA839B7BA3}">
      <dgm:prSet phldrT="[Text]"/>
      <dgm:spPr/>
      <dgm:t>
        <a:bodyPr/>
        <a:lstStyle/>
        <a:p>
          <a:r>
            <a:rPr lang="en-US"/>
            <a:t>2008</a:t>
          </a:r>
        </a:p>
      </dgm:t>
    </dgm:pt>
    <dgm:pt modelId="{FD42A7EE-9C4D-466A-B901-2376CBD54CD5}" type="parTrans" cxnId="{D6E0B133-6E33-494E-94BC-C35651E4F969}">
      <dgm:prSet/>
      <dgm:spPr/>
      <dgm:t>
        <a:bodyPr/>
        <a:lstStyle/>
        <a:p>
          <a:endParaRPr lang="en-US"/>
        </a:p>
      </dgm:t>
    </dgm:pt>
    <dgm:pt modelId="{3A2B117B-80C5-4390-AA91-BF0B05EC48CB}" type="sibTrans" cxnId="{D6E0B133-6E33-494E-94BC-C35651E4F969}">
      <dgm:prSet/>
      <dgm:spPr/>
      <dgm:t>
        <a:bodyPr/>
        <a:lstStyle/>
        <a:p>
          <a:endParaRPr lang="en-US"/>
        </a:p>
      </dgm:t>
    </dgm:pt>
    <dgm:pt modelId="{DB862C4B-F663-482F-9510-74221AABE7B2}">
      <dgm:prSet phldrT="[Text]" custT="1"/>
      <dgm:spPr/>
      <dgm:t>
        <a:bodyPr/>
        <a:lstStyle/>
        <a:p>
          <a:r>
            <a:rPr lang="en-US" sz="1800" dirty="0"/>
            <a:t>CPSIA requires importers to test and certify children’s and other general use products and provide certificates upon request (Codified under 16 CFR 1110).</a:t>
          </a:r>
        </a:p>
      </dgm:t>
    </dgm:pt>
    <dgm:pt modelId="{7067F55C-D29D-4087-BA0A-DE373367BC02}" type="parTrans" cxnId="{A1A595B1-3047-48AB-89A5-5FD9BAED91FF}">
      <dgm:prSet/>
      <dgm:spPr/>
      <dgm:t>
        <a:bodyPr/>
        <a:lstStyle/>
        <a:p>
          <a:endParaRPr lang="en-US"/>
        </a:p>
      </dgm:t>
    </dgm:pt>
    <dgm:pt modelId="{5DF78BA7-4BB2-44A9-8C2D-B87B36F3236A}" type="sibTrans" cxnId="{A1A595B1-3047-48AB-89A5-5FD9BAED91FF}">
      <dgm:prSet/>
      <dgm:spPr/>
      <dgm:t>
        <a:bodyPr/>
        <a:lstStyle/>
        <a:p>
          <a:endParaRPr lang="en-US"/>
        </a:p>
      </dgm:t>
    </dgm:pt>
    <dgm:pt modelId="{26E21E9D-37E8-4F39-B6A3-6FA5F8387A0C}">
      <dgm:prSet phldrT="[Text]"/>
      <dgm:spPr/>
      <dgm:t>
        <a:bodyPr/>
        <a:lstStyle/>
        <a:p>
          <a:r>
            <a:rPr lang="en-US"/>
            <a:t>2013</a:t>
          </a:r>
        </a:p>
      </dgm:t>
    </dgm:pt>
    <dgm:pt modelId="{8BFE39C2-6995-4DE4-97F6-0A12D89A9521}" type="parTrans" cxnId="{F98DA0D5-1374-403D-B663-E9661E77D8CE}">
      <dgm:prSet/>
      <dgm:spPr/>
      <dgm:t>
        <a:bodyPr/>
        <a:lstStyle/>
        <a:p>
          <a:endParaRPr lang="en-US"/>
        </a:p>
      </dgm:t>
    </dgm:pt>
    <dgm:pt modelId="{A6A76561-5426-4C2E-B1D1-AE92C6B2C654}" type="sibTrans" cxnId="{F98DA0D5-1374-403D-B663-E9661E77D8CE}">
      <dgm:prSet/>
      <dgm:spPr/>
      <dgm:t>
        <a:bodyPr/>
        <a:lstStyle/>
        <a:p>
          <a:endParaRPr lang="en-US"/>
        </a:p>
      </dgm:t>
    </dgm:pt>
    <dgm:pt modelId="{F0780DFA-5AD9-4B0E-9D80-EEF59F3CC2BD}">
      <dgm:prSet phldrT="[Text]" custT="1"/>
      <dgm:spPr/>
      <dgm:t>
        <a:bodyPr/>
        <a:lstStyle/>
        <a:p>
          <a:r>
            <a:rPr lang="en-US" sz="1800"/>
            <a:t>NPR published that would, among other things, require the electronic filing of certificates of compliance at the time of entry.</a:t>
          </a:r>
        </a:p>
      </dgm:t>
    </dgm:pt>
    <dgm:pt modelId="{2146D0DD-FBDB-4237-85D6-4DC7A0A27999}" type="parTrans" cxnId="{54C79678-1B3D-4E0A-A10A-2E2F69238B00}">
      <dgm:prSet/>
      <dgm:spPr/>
      <dgm:t>
        <a:bodyPr/>
        <a:lstStyle/>
        <a:p>
          <a:endParaRPr lang="en-US"/>
        </a:p>
      </dgm:t>
    </dgm:pt>
    <dgm:pt modelId="{A03D9B83-65EB-4B4C-9023-D1689DF46EF1}" type="sibTrans" cxnId="{54C79678-1B3D-4E0A-A10A-2E2F69238B00}">
      <dgm:prSet/>
      <dgm:spPr/>
      <dgm:t>
        <a:bodyPr/>
        <a:lstStyle/>
        <a:p>
          <a:endParaRPr lang="en-US"/>
        </a:p>
      </dgm:t>
    </dgm:pt>
    <dgm:pt modelId="{229676F9-82B2-4E9B-930D-DE5288FF22FF}">
      <dgm:prSet phldrT="[Text]"/>
      <dgm:spPr/>
      <dgm:t>
        <a:bodyPr/>
        <a:lstStyle/>
        <a:p>
          <a:r>
            <a:rPr lang="en-US"/>
            <a:t>2016</a:t>
          </a:r>
        </a:p>
      </dgm:t>
    </dgm:pt>
    <dgm:pt modelId="{9DB72511-1BC6-41E3-977A-B255585B040F}" type="parTrans" cxnId="{90C66969-5E31-45D8-94AC-896BCDAEC3F2}">
      <dgm:prSet/>
      <dgm:spPr/>
      <dgm:t>
        <a:bodyPr/>
        <a:lstStyle/>
        <a:p>
          <a:endParaRPr lang="en-US"/>
        </a:p>
      </dgm:t>
    </dgm:pt>
    <dgm:pt modelId="{4017DCAE-0C9C-4B3A-A8E8-3D3AFE609F6E}" type="sibTrans" cxnId="{90C66969-5E31-45D8-94AC-896BCDAEC3F2}">
      <dgm:prSet/>
      <dgm:spPr/>
      <dgm:t>
        <a:bodyPr/>
        <a:lstStyle/>
        <a:p>
          <a:endParaRPr lang="en-US"/>
        </a:p>
      </dgm:t>
    </dgm:pt>
    <dgm:pt modelId="{335A6E31-E743-4E03-8EDB-0BB4E34915F8}">
      <dgm:prSet phldrT="[Text]" custT="1"/>
      <dgm:spPr/>
      <dgm:t>
        <a:bodyPr/>
        <a:lstStyle/>
        <a:p>
          <a:r>
            <a:rPr lang="en-US" sz="1800"/>
            <a:t>Alpha Pilot conducted with eight participants that tested the  PGA Message Set and Product Registry.</a:t>
          </a:r>
        </a:p>
      </dgm:t>
    </dgm:pt>
    <dgm:pt modelId="{4606B00F-7EF3-4D85-BDC8-5CF293B4C029}" type="parTrans" cxnId="{5BD9ED8F-BB20-4839-AC51-079BD189F3DC}">
      <dgm:prSet/>
      <dgm:spPr/>
      <dgm:t>
        <a:bodyPr/>
        <a:lstStyle/>
        <a:p>
          <a:endParaRPr lang="en-US"/>
        </a:p>
      </dgm:t>
    </dgm:pt>
    <dgm:pt modelId="{26C207EE-C508-4104-B58A-87479F5287B1}" type="sibTrans" cxnId="{5BD9ED8F-BB20-4839-AC51-079BD189F3DC}">
      <dgm:prSet/>
      <dgm:spPr/>
      <dgm:t>
        <a:bodyPr/>
        <a:lstStyle/>
        <a:p>
          <a:endParaRPr lang="en-US"/>
        </a:p>
      </dgm:t>
    </dgm:pt>
    <dgm:pt modelId="{91D77DB6-62CB-43F8-B143-A0A33C700465}">
      <dgm:prSet phldrT="[Text]"/>
      <dgm:spPr/>
      <dgm:t>
        <a:bodyPr/>
        <a:lstStyle/>
        <a:p>
          <a:r>
            <a:rPr lang="en-US"/>
            <a:t>2017</a:t>
          </a:r>
        </a:p>
      </dgm:t>
    </dgm:pt>
    <dgm:pt modelId="{284C1D72-1957-4754-B428-4C50DFDCB42F}" type="parTrans" cxnId="{BDD0F8AC-4EFA-4CFC-93B2-3D4BBE96EE49}">
      <dgm:prSet/>
      <dgm:spPr/>
      <dgm:t>
        <a:bodyPr/>
        <a:lstStyle/>
        <a:p>
          <a:endParaRPr lang="en-US"/>
        </a:p>
      </dgm:t>
    </dgm:pt>
    <dgm:pt modelId="{23B979CC-F544-4F4B-B57B-C97B6E343C46}" type="sibTrans" cxnId="{BDD0F8AC-4EFA-4CFC-93B2-3D4BBE96EE49}">
      <dgm:prSet/>
      <dgm:spPr/>
      <dgm:t>
        <a:bodyPr/>
        <a:lstStyle/>
        <a:p>
          <a:endParaRPr lang="en-US"/>
        </a:p>
      </dgm:t>
    </dgm:pt>
    <dgm:pt modelId="{D6734727-8321-422A-B836-810B754EF131}">
      <dgm:prSet phldrT="[Text]" custT="1"/>
      <dgm:spPr/>
      <dgm:t>
        <a:bodyPr/>
        <a:lstStyle/>
        <a:p>
          <a:r>
            <a:rPr lang="en-US" sz="1800"/>
            <a:t>Certificate Study analyzed risk potential of certificate data elements.</a:t>
          </a:r>
        </a:p>
      </dgm:t>
    </dgm:pt>
    <dgm:pt modelId="{F947494E-1FBD-49B1-8C1F-722D900E59BD}" type="parTrans" cxnId="{36E4DDB9-B4C5-409A-B31C-804583E37977}">
      <dgm:prSet/>
      <dgm:spPr/>
      <dgm:t>
        <a:bodyPr/>
        <a:lstStyle/>
        <a:p>
          <a:endParaRPr lang="en-US"/>
        </a:p>
      </dgm:t>
    </dgm:pt>
    <dgm:pt modelId="{3200C34C-10C0-461C-8A99-CF0F70F0B607}" type="sibTrans" cxnId="{36E4DDB9-B4C5-409A-B31C-804583E37977}">
      <dgm:prSet/>
      <dgm:spPr/>
      <dgm:t>
        <a:bodyPr/>
        <a:lstStyle/>
        <a:p>
          <a:endParaRPr lang="en-US"/>
        </a:p>
      </dgm:t>
    </dgm:pt>
    <dgm:pt modelId="{6E87F1AB-65AA-478C-9E8E-7D4FE67F8BF2}">
      <dgm:prSet phldrT="[Text]"/>
      <dgm:spPr/>
      <dgm:t>
        <a:bodyPr/>
        <a:lstStyle/>
        <a:p>
          <a:r>
            <a:rPr lang="en-US"/>
            <a:t>2020</a:t>
          </a:r>
        </a:p>
      </dgm:t>
    </dgm:pt>
    <dgm:pt modelId="{65B8EE5D-8390-414C-AB01-921FE42D98EE}" type="parTrans" cxnId="{73BF79A7-B244-4625-BA11-939257725FFA}">
      <dgm:prSet/>
      <dgm:spPr/>
      <dgm:t>
        <a:bodyPr/>
        <a:lstStyle/>
        <a:p>
          <a:endParaRPr lang="en-US"/>
        </a:p>
      </dgm:t>
    </dgm:pt>
    <dgm:pt modelId="{0A9ADDE9-3D9F-4DA4-B6E8-70C8898941A8}" type="sibTrans" cxnId="{73BF79A7-B244-4625-BA11-939257725FFA}">
      <dgm:prSet/>
      <dgm:spPr/>
      <dgm:t>
        <a:bodyPr/>
        <a:lstStyle/>
        <a:p>
          <a:endParaRPr lang="en-US"/>
        </a:p>
      </dgm:t>
    </dgm:pt>
    <dgm:pt modelId="{1AEDB3A5-A3AB-432A-B2FE-4DE2F394412E}">
      <dgm:prSet phldrT="[Text]" custT="1"/>
      <dgm:spPr/>
      <dgm:t>
        <a:bodyPr/>
        <a:lstStyle/>
        <a:p>
          <a:r>
            <a:rPr lang="en-US" sz="1800" dirty="0"/>
            <a:t>Commission approves of Staff Briefing Package and Beta Pilot.</a:t>
          </a:r>
        </a:p>
      </dgm:t>
    </dgm:pt>
    <dgm:pt modelId="{50042CC1-7840-4A4C-8543-52E129E399AC}" type="parTrans" cxnId="{54EF7E44-A1AE-4FEC-82D4-41E399300FB9}">
      <dgm:prSet/>
      <dgm:spPr/>
      <dgm:t>
        <a:bodyPr/>
        <a:lstStyle/>
        <a:p>
          <a:endParaRPr lang="en-US"/>
        </a:p>
      </dgm:t>
    </dgm:pt>
    <dgm:pt modelId="{D7988A05-18CB-4069-9467-557FF17DC4A9}" type="sibTrans" cxnId="{54EF7E44-A1AE-4FEC-82D4-41E399300FB9}">
      <dgm:prSet/>
      <dgm:spPr/>
      <dgm:t>
        <a:bodyPr/>
        <a:lstStyle/>
        <a:p>
          <a:endParaRPr lang="en-US"/>
        </a:p>
      </dgm:t>
    </dgm:pt>
    <dgm:pt modelId="{C5EA0F70-8071-4258-B712-CDF075DAFE97}">
      <dgm:prSet phldrT="[Text]" custT="1"/>
      <dgm:spPr/>
      <dgm:t>
        <a:bodyPr/>
        <a:lstStyle/>
        <a:p>
          <a:r>
            <a:rPr lang="en-US" sz="1800" dirty="0"/>
            <a:t>2023</a:t>
          </a:r>
        </a:p>
      </dgm:t>
    </dgm:pt>
    <dgm:pt modelId="{06055E62-9B57-4C8E-A112-1D9C17D9C9E2}" type="parTrans" cxnId="{391EAAC6-8738-430B-93F6-7D2DF8CFCDFC}">
      <dgm:prSet/>
      <dgm:spPr/>
      <dgm:t>
        <a:bodyPr/>
        <a:lstStyle/>
        <a:p>
          <a:endParaRPr lang="en-US"/>
        </a:p>
      </dgm:t>
    </dgm:pt>
    <dgm:pt modelId="{4E7B8323-ED45-4C66-B734-102E057BD979}" type="sibTrans" cxnId="{391EAAC6-8738-430B-93F6-7D2DF8CFCDFC}">
      <dgm:prSet/>
      <dgm:spPr/>
      <dgm:t>
        <a:bodyPr/>
        <a:lstStyle/>
        <a:p>
          <a:endParaRPr lang="en-US"/>
        </a:p>
      </dgm:t>
    </dgm:pt>
    <dgm:pt modelId="{60D5CF03-C766-4F10-9727-E627D6FE1E38}" type="pres">
      <dgm:prSet presAssocID="{5EA4AF06-A86D-4FC2-9A81-47B899AD34A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83EADE5A-FF68-471D-8ADF-A14BFF0D0595}" type="pres">
      <dgm:prSet presAssocID="{DD57A6D2-E9B0-43F8-9E62-AEBA839B7BA3}" presName="ParentComposite" presStyleCnt="0"/>
      <dgm:spPr/>
    </dgm:pt>
    <dgm:pt modelId="{1EAE350F-34AB-4E45-BE25-BC0DB80BC6E8}" type="pres">
      <dgm:prSet presAssocID="{DD57A6D2-E9B0-43F8-9E62-AEBA839B7BA3}" presName="Chord" presStyleLbl="bgShp" presStyleIdx="0" presStyleCnt="5"/>
      <dgm:spPr/>
    </dgm:pt>
    <dgm:pt modelId="{BF6342C3-D13D-4A97-99BD-1879745BD635}" type="pres">
      <dgm:prSet presAssocID="{DD57A6D2-E9B0-43F8-9E62-AEBA839B7BA3}" presName="Pie" presStyleLbl="alignNode1" presStyleIdx="0" presStyleCnt="5"/>
      <dgm:spPr/>
    </dgm:pt>
    <dgm:pt modelId="{46D43AB1-9C9C-4DBE-96D2-C951C9F8D101}" type="pres">
      <dgm:prSet presAssocID="{DD57A6D2-E9B0-43F8-9E62-AEBA839B7BA3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</dgm:pt>
    <dgm:pt modelId="{4F046DEE-56D3-4603-9D9D-BEF6D95F2268}" type="pres">
      <dgm:prSet presAssocID="{5DF78BA7-4BB2-44A9-8C2D-B87B36F3236A}" presName="negSibTrans" presStyleCnt="0"/>
      <dgm:spPr/>
    </dgm:pt>
    <dgm:pt modelId="{166DEB73-C4DB-46CB-88EA-60BFC051FC4E}" type="pres">
      <dgm:prSet presAssocID="{DD57A6D2-E9B0-43F8-9E62-AEBA839B7BA3}" presName="composite" presStyleCnt="0"/>
      <dgm:spPr/>
    </dgm:pt>
    <dgm:pt modelId="{11FD4FCA-594E-445A-810C-FB0E0876B83C}" type="pres">
      <dgm:prSet presAssocID="{DD57A6D2-E9B0-43F8-9E62-AEBA839B7BA3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C80EC85E-D035-4E3E-9DC3-7885DFB659A8}" type="pres">
      <dgm:prSet presAssocID="{3A2B117B-80C5-4390-AA91-BF0B05EC48CB}" presName="sibTrans" presStyleCnt="0"/>
      <dgm:spPr/>
    </dgm:pt>
    <dgm:pt modelId="{07394C87-3A20-4BBA-97B9-CF9926F727AF}" type="pres">
      <dgm:prSet presAssocID="{26E21E9D-37E8-4F39-B6A3-6FA5F8387A0C}" presName="ParentComposite" presStyleCnt="0"/>
      <dgm:spPr/>
    </dgm:pt>
    <dgm:pt modelId="{1F928614-0B75-4360-9899-0BC636235DEF}" type="pres">
      <dgm:prSet presAssocID="{26E21E9D-37E8-4F39-B6A3-6FA5F8387A0C}" presName="Chord" presStyleLbl="bgShp" presStyleIdx="1" presStyleCnt="5"/>
      <dgm:spPr/>
    </dgm:pt>
    <dgm:pt modelId="{61808A49-CA36-42AE-BAC3-3EBA636FD7F4}" type="pres">
      <dgm:prSet presAssocID="{26E21E9D-37E8-4F39-B6A3-6FA5F8387A0C}" presName="Pie" presStyleLbl="alignNode1" presStyleIdx="1" presStyleCnt="5"/>
      <dgm:spPr/>
    </dgm:pt>
    <dgm:pt modelId="{F624F5B0-B5C9-4024-9554-F53D573AD148}" type="pres">
      <dgm:prSet presAssocID="{26E21E9D-37E8-4F39-B6A3-6FA5F8387A0C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</dgm:pt>
    <dgm:pt modelId="{61909545-53F4-44C3-ACD4-FF90E9A2054A}" type="pres">
      <dgm:prSet presAssocID="{A03D9B83-65EB-4B4C-9023-D1689DF46EF1}" presName="negSibTrans" presStyleCnt="0"/>
      <dgm:spPr/>
    </dgm:pt>
    <dgm:pt modelId="{EECCA28B-ABA9-43FD-B245-E0A94E68E8AF}" type="pres">
      <dgm:prSet presAssocID="{26E21E9D-37E8-4F39-B6A3-6FA5F8387A0C}" presName="composite" presStyleCnt="0"/>
      <dgm:spPr/>
    </dgm:pt>
    <dgm:pt modelId="{4D6ECE8B-5188-4586-A6B3-6D05DD67A449}" type="pres">
      <dgm:prSet presAssocID="{26E21E9D-37E8-4F39-B6A3-6FA5F8387A0C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7DDE567C-568D-415A-B660-8D91C9A3A638}" type="pres">
      <dgm:prSet presAssocID="{A6A76561-5426-4C2E-B1D1-AE92C6B2C654}" presName="sibTrans" presStyleCnt="0"/>
      <dgm:spPr/>
    </dgm:pt>
    <dgm:pt modelId="{F384D3D8-05F9-4182-952B-62C579A7573A}" type="pres">
      <dgm:prSet presAssocID="{229676F9-82B2-4E9B-930D-DE5288FF22FF}" presName="ParentComposite" presStyleCnt="0"/>
      <dgm:spPr/>
    </dgm:pt>
    <dgm:pt modelId="{BFAAF204-428C-4846-8931-BFF575188E9B}" type="pres">
      <dgm:prSet presAssocID="{229676F9-82B2-4E9B-930D-DE5288FF22FF}" presName="Chord" presStyleLbl="bgShp" presStyleIdx="2" presStyleCnt="5"/>
      <dgm:spPr/>
    </dgm:pt>
    <dgm:pt modelId="{9A5563CE-78AC-4E61-AC9B-741211918001}" type="pres">
      <dgm:prSet presAssocID="{229676F9-82B2-4E9B-930D-DE5288FF22FF}" presName="Pie" presStyleLbl="alignNode1" presStyleIdx="2" presStyleCnt="5"/>
      <dgm:spPr/>
    </dgm:pt>
    <dgm:pt modelId="{4A5B758E-6C86-4B0A-A625-C41BDA5D555C}" type="pres">
      <dgm:prSet presAssocID="{229676F9-82B2-4E9B-930D-DE5288FF22FF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</dgm:pt>
    <dgm:pt modelId="{10B05E38-F77D-44E3-B4A5-9D993C7F07ED}" type="pres">
      <dgm:prSet presAssocID="{26C207EE-C508-4104-B58A-87479F5287B1}" presName="negSibTrans" presStyleCnt="0"/>
      <dgm:spPr/>
    </dgm:pt>
    <dgm:pt modelId="{5A50D72E-73A6-45A8-99F4-04B246AB5422}" type="pres">
      <dgm:prSet presAssocID="{229676F9-82B2-4E9B-930D-DE5288FF22FF}" presName="composite" presStyleCnt="0"/>
      <dgm:spPr/>
    </dgm:pt>
    <dgm:pt modelId="{7588A076-7F4E-4C0C-B317-E0D1A6D8C8AC}" type="pres">
      <dgm:prSet presAssocID="{229676F9-82B2-4E9B-930D-DE5288FF22FF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D32D260D-F9A5-42B4-9475-D339451FE756}" type="pres">
      <dgm:prSet presAssocID="{4017DCAE-0C9C-4B3A-A8E8-3D3AFE609F6E}" presName="sibTrans" presStyleCnt="0"/>
      <dgm:spPr/>
    </dgm:pt>
    <dgm:pt modelId="{305B1045-B6C5-4705-BCDA-C2E76132CAF1}" type="pres">
      <dgm:prSet presAssocID="{91D77DB6-62CB-43F8-B143-A0A33C700465}" presName="ParentComposite" presStyleCnt="0"/>
      <dgm:spPr/>
    </dgm:pt>
    <dgm:pt modelId="{74515A41-07BD-4CCE-ADD4-9DD6D3BF673B}" type="pres">
      <dgm:prSet presAssocID="{91D77DB6-62CB-43F8-B143-A0A33C700465}" presName="Chord" presStyleLbl="bgShp" presStyleIdx="3" presStyleCnt="5"/>
      <dgm:spPr/>
    </dgm:pt>
    <dgm:pt modelId="{4EDAFED3-10D7-431F-B9A6-5E66BCB7E8C6}" type="pres">
      <dgm:prSet presAssocID="{91D77DB6-62CB-43F8-B143-A0A33C700465}" presName="Pie" presStyleLbl="alignNode1" presStyleIdx="3" presStyleCnt="5"/>
      <dgm:spPr/>
    </dgm:pt>
    <dgm:pt modelId="{806A0AB1-E750-4528-B7E5-83B34F03930D}" type="pres">
      <dgm:prSet presAssocID="{91D77DB6-62CB-43F8-B143-A0A33C700465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</dgm:pt>
    <dgm:pt modelId="{171DCB38-0CF5-4668-AD7E-4FB39775F207}" type="pres">
      <dgm:prSet presAssocID="{3200C34C-10C0-461C-8A99-CF0F70F0B607}" presName="negSibTrans" presStyleCnt="0"/>
      <dgm:spPr/>
    </dgm:pt>
    <dgm:pt modelId="{FF3865BC-80E6-4D65-8C60-0AEF43F7A907}" type="pres">
      <dgm:prSet presAssocID="{91D77DB6-62CB-43F8-B143-A0A33C700465}" presName="composite" presStyleCnt="0"/>
      <dgm:spPr/>
    </dgm:pt>
    <dgm:pt modelId="{CE7B5280-6309-47CB-AF12-5289D4318870}" type="pres">
      <dgm:prSet presAssocID="{91D77DB6-62CB-43F8-B143-A0A33C700465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D101443C-F6B9-4E2B-9F9C-BA9E3B55F359}" type="pres">
      <dgm:prSet presAssocID="{23B979CC-F544-4F4B-B57B-C97B6E343C46}" presName="sibTrans" presStyleCnt="0"/>
      <dgm:spPr/>
    </dgm:pt>
    <dgm:pt modelId="{5B7FABD0-3CD5-4D12-8DBD-4900E3CD264D}" type="pres">
      <dgm:prSet presAssocID="{6E87F1AB-65AA-478C-9E8E-7D4FE67F8BF2}" presName="ParentComposite" presStyleCnt="0"/>
      <dgm:spPr/>
    </dgm:pt>
    <dgm:pt modelId="{FD10B4A7-99B8-4D7F-B639-85777E15CB29}" type="pres">
      <dgm:prSet presAssocID="{6E87F1AB-65AA-478C-9E8E-7D4FE67F8BF2}" presName="Chord" presStyleLbl="bgShp" presStyleIdx="4" presStyleCnt="5"/>
      <dgm:spPr/>
    </dgm:pt>
    <dgm:pt modelId="{04DF8E26-6D8E-48DD-8B45-E375EFEB4CD7}" type="pres">
      <dgm:prSet presAssocID="{6E87F1AB-65AA-478C-9E8E-7D4FE67F8BF2}" presName="Pie" presStyleLbl="alignNode1" presStyleIdx="4" presStyleCnt="5"/>
      <dgm:spPr/>
    </dgm:pt>
    <dgm:pt modelId="{78966E69-C522-4ED2-A1DB-1184EB52E2B9}" type="pres">
      <dgm:prSet presAssocID="{6E87F1AB-65AA-478C-9E8E-7D4FE67F8BF2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</dgm:pt>
    <dgm:pt modelId="{787B15A1-8779-4132-B625-636ACCE4B55A}" type="pres">
      <dgm:prSet presAssocID="{D7988A05-18CB-4069-9467-557FF17DC4A9}" presName="negSibTrans" presStyleCnt="0"/>
      <dgm:spPr/>
    </dgm:pt>
    <dgm:pt modelId="{7B20B069-0409-4089-9969-78593FBE112E}" type="pres">
      <dgm:prSet presAssocID="{6E87F1AB-65AA-478C-9E8E-7D4FE67F8BF2}" presName="composite" presStyleCnt="0"/>
      <dgm:spPr/>
    </dgm:pt>
    <dgm:pt modelId="{206D4F67-0BC3-45CA-BB5C-9E15703CF2C0}" type="pres">
      <dgm:prSet presAssocID="{6E87F1AB-65AA-478C-9E8E-7D4FE67F8BF2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5B9C7710-F404-476D-A3DD-8BC42857CFA7}" type="presOf" srcId="{D6734727-8321-422A-B836-810B754EF131}" destId="{CE7B5280-6309-47CB-AF12-5289D4318870}" srcOrd="0" destOrd="0" presId="urn:microsoft.com/office/officeart/2009/3/layout/PieProcess"/>
    <dgm:cxn modelId="{4F56391C-D817-4B8C-8592-8041A75834DC}" type="presOf" srcId="{F0780DFA-5AD9-4B0E-9D80-EEF59F3CC2BD}" destId="{4D6ECE8B-5188-4586-A6B3-6D05DD67A449}" srcOrd="0" destOrd="0" presId="urn:microsoft.com/office/officeart/2009/3/layout/PieProcess"/>
    <dgm:cxn modelId="{0D64E521-9083-49B4-9F7A-AA37A3670AED}" type="presOf" srcId="{6E87F1AB-65AA-478C-9E8E-7D4FE67F8BF2}" destId="{78966E69-C522-4ED2-A1DB-1184EB52E2B9}" srcOrd="0" destOrd="0" presId="urn:microsoft.com/office/officeart/2009/3/layout/PieProcess"/>
    <dgm:cxn modelId="{D6E0B133-6E33-494E-94BC-C35651E4F969}" srcId="{5EA4AF06-A86D-4FC2-9A81-47B899AD34AC}" destId="{DD57A6D2-E9B0-43F8-9E62-AEBA839B7BA3}" srcOrd="0" destOrd="0" parTransId="{FD42A7EE-9C4D-466A-B901-2376CBD54CD5}" sibTransId="{3A2B117B-80C5-4390-AA91-BF0B05EC48CB}"/>
    <dgm:cxn modelId="{F003653A-FAF9-4648-9B00-55FD0A2E4FBD}" type="presOf" srcId="{335A6E31-E743-4E03-8EDB-0BB4E34915F8}" destId="{7588A076-7F4E-4C0C-B317-E0D1A6D8C8AC}" srcOrd="0" destOrd="0" presId="urn:microsoft.com/office/officeart/2009/3/layout/PieProcess"/>
    <dgm:cxn modelId="{FA9DE941-8A36-47D0-B33C-998E898F8A0C}" type="presOf" srcId="{C5EA0F70-8071-4258-B712-CDF075DAFE97}" destId="{206D4F67-0BC3-45CA-BB5C-9E15703CF2C0}" srcOrd="0" destOrd="1" presId="urn:microsoft.com/office/officeart/2009/3/layout/PieProcess"/>
    <dgm:cxn modelId="{54EF7E44-A1AE-4FEC-82D4-41E399300FB9}" srcId="{6E87F1AB-65AA-478C-9E8E-7D4FE67F8BF2}" destId="{1AEDB3A5-A3AB-432A-B2FE-4DE2F394412E}" srcOrd="0" destOrd="0" parTransId="{50042CC1-7840-4A4C-8543-52E129E399AC}" sibTransId="{D7988A05-18CB-4069-9467-557FF17DC4A9}"/>
    <dgm:cxn modelId="{90C66969-5E31-45D8-94AC-896BCDAEC3F2}" srcId="{5EA4AF06-A86D-4FC2-9A81-47B899AD34AC}" destId="{229676F9-82B2-4E9B-930D-DE5288FF22FF}" srcOrd="2" destOrd="0" parTransId="{9DB72511-1BC6-41E3-977A-B255585B040F}" sibTransId="{4017DCAE-0C9C-4B3A-A8E8-3D3AFE609F6E}"/>
    <dgm:cxn modelId="{9968D155-94DE-418E-8B19-064E025FB641}" type="presOf" srcId="{1AEDB3A5-A3AB-432A-B2FE-4DE2F394412E}" destId="{206D4F67-0BC3-45CA-BB5C-9E15703CF2C0}" srcOrd="0" destOrd="0" presId="urn:microsoft.com/office/officeart/2009/3/layout/PieProcess"/>
    <dgm:cxn modelId="{54C79678-1B3D-4E0A-A10A-2E2F69238B00}" srcId="{26E21E9D-37E8-4F39-B6A3-6FA5F8387A0C}" destId="{F0780DFA-5AD9-4B0E-9D80-EEF59F3CC2BD}" srcOrd="0" destOrd="0" parTransId="{2146D0DD-FBDB-4237-85D6-4DC7A0A27999}" sibTransId="{A03D9B83-65EB-4B4C-9023-D1689DF46EF1}"/>
    <dgm:cxn modelId="{8BBEAB88-BF0C-4B7F-A5A6-33378878C9C2}" type="presOf" srcId="{26E21E9D-37E8-4F39-B6A3-6FA5F8387A0C}" destId="{F624F5B0-B5C9-4024-9554-F53D573AD148}" srcOrd="0" destOrd="0" presId="urn:microsoft.com/office/officeart/2009/3/layout/PieProcess"/>
    <dgm:cxn modelId="{5BD9ED8F-BB20-4839-AC51-079BD189F3DC}" srcId="{229676F9-82B2-4E9B-930D-DE5288FF22FF}" destId="{335A6E31-E743-4E03-8EDB-0BB4E34915F8}" srcOrd="0" destOrd="0" parTransId="{4606B00F-7EF3-4D85-BDC8-5CF293B4C029}" sibTransId="{26C207EE-C508-4104-B58A-87479F5287B1}"/>
    <dgm:cxn modelId="{B15C6890-4166-4E51-AAFA-4381157CA8B9}" type="presOf" srcId="{DD57A6D2-E9B0-43F8-9E62-AEBA839B7BA3}" destId="{46D43AB1-9C9C-4DBE-96D2-C951C9F8D101}" srcOrd="0" destOrd="0" presId="urn:microsoft.com/office/officeart/2009/3/layout/PieProcess"/>
    <dgm:cxn modelId="{837D1D94-CFF8-4449-8F5F-346FF9DBB76A}" type="presOf" srcId="{5EA4AF06-A86D-4FC2-9A81-47B899AD34AC}" destId="{60D5CF03-C766-4F10-9727-E627D6FE1E38}" srcOrd="0" destOrd="0" presId="urn:microsoft.com/office/officeart/2009/3/layout/PieProcess"/>
    <dgm:cxn modelId="{2757679B-35C1-4CEE-8B45-DF653B13D714}" type="presOf" srcId="{229676F9-82B2-4E9B-930D-DE5288FF22FF}" destId="{4A5B758E-6C86-4B0A-A625-C41BDA5D555C}" srcOrd="0" destOrd="0" presId="urn:microsoft.com/office/officeart/2009/3/layout/PieProcess"/>
    <dgm:cxn modelId="{73BF79A7-B244-4625-BA11-939257725FFA}" srcId="{5EA4AF06-A86D-4FC2-9A81-47B899AD34AC}" destId="{6E87F1AB-65AA-478C-9E8E-7D4FE67F8BF2}" srcOrd="4" destOrd="0" parTransId="{65B8EE5D-8390-414C-AB01-921FE42D98EE}" sibTransId="{0A9ADDE9-3D9F-4DA4-B6E8-70C8898941A8}"/>
    <dgm:cxn modelId="{BDD0F8AC-4EFA-4CFC-93B2-3D4BBE96EE49}" srcId="{5EA4AF06-A86D-4FC2-9A81-47B899AD34AC}" destId="{91D77DB6-62CB-43F8-B143-A0A33C700465}" srcOrd="3" destOrd="0" parTransId="{284C1D72-1957-4754-B428-4C50DFDCB42F}" sibTransId="{23B979CC-F544-4F4B-B57B-C97B6E343C46}"/>
    <dgm:cxn modelId="{A1A595B1-3047-48AB-89A5-5FD9BAED91FF}" srcId="{DD57A6D2-E9B0-43F8-9E62-AEBA839B7BA3}" destId="{DB862C4B-F663-482F-9510-74221AABE7B2}" srcOrd="0" destOrd="0" parTransId="{7067F55C-D29D-4087-BA0A-DE373367BC02}" sibTransId="{5DF78BA7-4BB2-44A9-8C2D-B87B36F3236A}"/>
    <dgm:cxn modelId="{36E4DDB9-B4C5-409A-B31C-804583E37977}" srcId="{91D77DB6-62CB-43F8-B143-A0A33C700465}" destId="{D6734727-8321-422A-B836-810B754EF131}" srcOrd="0" destOrd="0" parTransId="{F947494E-1FBD-49B1-8C1F-722D900E59BD}" sibTransId="{3200C34C-10C0-461C-8A99-CF0F70F0B607}"/>
    <dgm:cxn modelId="{F423E5BE-2C2F-4FF1-A36B-91244BC06E25}" type="presOf" srcId="{91D77DB6-62CB-43F8-B143-A0A33C700465}" destId="{806A0AB1-E750-4528-B7E5-83B34F03930D}" srcOrd="0" destOrd="0" presId="urn:microsoft.com/office/officeart/2009/3/layout/PieProcess"/>
    <dgm:cxn modelId="{3E9D42BF-13E0-40C4-BC33-DA77D0A8957D}" type="presOf" srcId="{DB862C4B-F663-482F-9510-74221AABE7B2}" destId="{11FD4FCA-594E-445A-810C-FB0E0876B83C}" srcOrd="0" destOrd="0" presId="urn:microsoft.com/office/officeart/2009/3/layout/PieProcess"/>
    <dgm:cxn modelId="{391EAAC6-8738-430B-93F6-7D2DF8CFCDFC}" srcId="{6E87F1AB-65AA-478C-9E8E-7D4FE67F8BF2}" destId="{C5EA0F70-8071-4258-B712-CDF075DAFE97}" srcOrd="1" destOrd="0" parTransId="{06055E62-9B57-4C8E-A112-1D9C17D9C9E2}" sibTransId="{4E7B8323-ED45-4C66-B734-102E057BD979}"/>
    <dgm:cxn modelId="{F98DA0D5-1374-403D-B663-E9661E77D8CE}" srcId="{5EA4AF06-A86D-4FC2-9A81-47B899AD34AC}" destId="{26E21E9D-37E8-4F39-B6A3-6FA5F8387A0C}" srcOrd="1" destOrd="0" parTransId="{8BFE39C2-6995-4DE4-97F6-0A12D89A9521}" sibTransId="{A6A76561-5426-4C2E-B1D1-AE92C6B2C654}"/>
    <dgm:cxn modelId="{DE089D45-5D7B-4380-90E2-865603A57E3F}" type="presParOf" srcId="{60D5CF03-C766-4F10-9727-E627D6FE1E38}" destId="{83EADE5A-FF68-471D-8ADF-A14BFF0D0595}" srcOrd="0" destOrd="0" presId="urn:microsoft.com/office/officeart/2009/3/layout/PieProcess"/>
    <dgm:cxn modelId="{C57758B5-E429-4697-B35F-98CE83AAF28F}" type="presParOf" srcId="{83EADE5A-FF68-471D-8ADF-A14BFF0D0595}" destId="{1EAE350F-34AB-4E45-BE25-BC0DB80BC6E8}" srcOrd="0" destOrd="0" presId="urn:microsoft.com/office/officeart/2009/3/layout/PieProcess"/>
    <dgm:cxn modelId="{72D7CC54-BAF6-482A-8CA6-DCAE9C9B34BE}" type="presParOf" srcId="{83EADE5A-FF68-471D-8ADF-A14BFF0D0595}" destId="{BF6342C3-D13D-4A97-99BD-1879745BD635}" srcOrd="1" destOrd="0" presId="urn:microsoft.com/office/officeart/2009/3/layout/PieProcess"/>
    <dgm:cxn modelId="{77BE756B-BC72-468F-9783-B27F827A2B52}" type="presParOf" srcId="{83EADE5A-FF68-471D-8ADF-A14BFF0D0595}" destId="{46D43AB1-9C9C-4DBE-96D2-C951C9F8D101}" srcOrd="2" destOrd="0" presId="urn:microsoft.com/office/officeart/2009/3/layout/PieProcess"/>
    <dgm:cxn modelId="{8FDA3EE4-0B7B-4798-A5C7-CED7BD2A2798}" type="presParOf" srcId="{60D5CF03-C766-4F10-9727-E627D6FE1E38}" destId="{4F046DEE-56D3-4603-9D9D-BEF6D95F2268}" srcOrd="1" destOrd="0" presId="urn:microsoft.com/office/officeart/2009/3/layout/PieProcess"/>
    <dgm:cxn modelId="{D72E510C-8024-4575-9B26-8D36363A4B50}" type="presParOf" srcId="{60D5CF03-C766-4F10-9727-E627D6FE1E38}" destId="{166DEB73-C4DB-46CB-88EA-60BFC051FC4E}" srcOrd="2" destOrd="0" presId="urn:microsoft.com/office/officeart/2009/3/layout/PieProcess"/>
    <dgm:cxn modelId="{8066CB07-298B-45C2-A8DE-52D2C7C175F3}" type="presParOf" srcId="{166DEB73-C4DB-46CB-88EA-60BFC051FC4E}" destId="{11FD4FCA-594E-445A-810C-FB0E0876B83C}" srcOrd="0" destOrd="0" presId="urn:microsoft.com/office/officeart/2009/3/layout/PieProcess"/>
    <dgm:cxn modelId="{7A4D42A4-601D-4F54-82F7-FE604A493890}" type="presParOf" srcId="{60D5CF03-C766-4F10-9727-E627D6FE1E38}" destId="{C80EC85E-D035-4E3E-9DC3-7885DFB659A8}" srcOrd="3" destOrd="0" presId="urn:microsoft.com/office/officeart/2009/3/layout/PieProcess"/>
    <dgm:cxn modelId="{FEC91EA0-45A4-42A9-A96C-77BEEEB6ECCC}" type="presParOf" srcId="{60D5CF03-C766-4F10-9727-E627D6FE1E38}" destId="{07394C87-3A20-4BBA-97B9-CF9926F727AF}" srcOrd="4" destOrd="0" presId="urn:microsoft.com/office/officeart/2009/3/layout/PieProcess"/>
    <dgm:cxn modelId="{B802BC0A-B4E3-44A4-B089-E80206EAC973}" type="presParOf" srcId="{07394C87-3A20-4BBA-97B9-CF9926F727AF}" destId="{1F928614-0B75-4360-9899-0BC636235DEF}" srcOrd="0" destOrd="0" presId="urn:microsoft.com/office/officeart/2009/3/layout/PieProcess"/>
    <dgm:cxn modelId="{19F23D94-7729-429B-BECF-6E6EA16EE335}" type="presParOf" srcId="{07394C87-3A20-4BBA-97B9-CF9926F727AF}" destId="{61808A49-CA36-42AE-BAC3-3EBA636FD7F4}" srcOrd="1" destOrd="0" presId="urn:microsoft.com/office/officeart/2009/3/layout/PieProcess"/>
    <dgm:cxn modelId="{90837709-EC73-43DD-81AB-9D34DE8ED45B}" type="presParOf" srcId="{07394C87-3A20-4BBA-97B9-CF9926F727AF}" destId="{F624F5B0-B5C9-4024-9554-F53D573AD148}" srcOrd="2" destOrd="0" presId="urn:microsoft.com/office/officeart/2009/3/layout/PieProcess"/>
    <dgm:cxn modelId="{D0E94F4B-955E-49F8-B045-3085AE1B0207}" type="presParOf" srcId="{60D5CF03-C766-4F10-9727-E627D6FE1E38}" destId="{61909545-53F4-44C3-ACD4-FF90E9A2054A}" srcOrd="5" destOrd="0" presId="urn:microsoft.com/office/officeart/2009/3/layout/PieProcess"/>
    <dgm:cxn modelId="{7F7CB1A4-AA99-40CA-A871-FE389BE9CCA8}" type="presParOf" srcId="{60D5CF03-C766-4F10-9727-E627D6FE1E38}" destId="{EECCA28B-ABA9-43FD-B245-E0A94E68E8AF}" srcOrd="6" destOrd="0" presId="urn:microsoft.com/office/officeart/2009/3/layout/PieProcess"/>
    <dgm:cxn modelId="{65B52E89-D415-4B15-A981-C59383B84BA1}" type="presParOf" srcId="{EECCA28B-ABA9-43FD-B245-E0A94E68E8AF}" destId="{4D6ECE8B-5188-4586-A6B3-6D05DD67A449}" srcOrd="0" destOrd="0" presId="urn:microsoft.com/office/officeart/2009/3/layout/PieProcess"/>
    <dgm:cxn modelId="{65409D72-25AB-45F3-8F3A-7F2ACF5717BC}" type="presParOf" srcId="{60D5CF03-C766-4F10-9727-E627D6FE1E38}" destId="{7DDE567C-568D-415A-B660-8D91C9A3A638}" srcOrd="7" destOrd="0" presId="urn:microsoft.com/office/officeart/2009/3/layout/PieProcess"/>
    <dgm:cxn modelId="{CC077075-7961-4AB4-8C2D-6B6F8643FC57}" type="presParOf" srcId="{60D5CF03-C766-4F10-9727-E627D6FE1E38}" destId="{F384D3D8-05F9-4182-952B-62C579A7573A}" srcOrd="8" destOrd="0" presId="urn:microsoft.com/office/officeart/2009/3/layout/PieProcess"/>
    <dgm:cxn modelId="{928860AA-3C1F-42A9-B6D9-2D66798CD91A}" type="presParOf" srcId="{F384D3D8-05F9-4182-952B-62C579A7573A}" destId="{BFAAF204-428C-4846-8931-BFF575188E9B}" srcOrd="0" destOrd="0" presId="urn:microsoft.com/office/officeart/2009/3/layout/PieProcess"/>
    <dgm:cxn modelId="{D6A4EAF2-7704-49FF-A3DC-6B480FBB04E7}" type="presParOf" srcId="{F384D3D8-05F9-4182-952B-62C579A7573A}" destId="{9A5563CE-78AC-4E61-AC9B-741211918001}" srcOrd="1" destOrd="0" presId="urn:microsoft.com/office/officeart/2009/3/layout/PieProcess"/>
    <dgm:cxn modelId="{585ACB59-792B-4B88-BC49-6F500FB658FD}" type="presParOf" srcId="{F384D3D8-05F9-4182-952B-62C579A7573A}" destId="{4A5B758E-6C86-4B0A-A625-C41BDA5D555C}" srcOrd="2" destOrd="0" presId="urn:microsoft.com/office/officeart/2009/3/layout/PieProcess"/>
    <dgm:cxn modelId="{CE24E381-41E0-4A49-8C15-A3A9DC96AAAD}" type="presParOf" srcId="{60D5CF03-C766-4F10-9727-E627D6FE1E38}" destId="{10B05E38-F77D-44E3-B4A5-9D993C7F07ED}" srcOrd="9" destOrd="0" presId="urn:microsoft.com/office/officeart/2009/3/layout/PieProcess"/>
    <dgm:cxn modelId="{B2A51E3F-06A5-4F62-84DB-6D32136EEAC7}" type="presParOf" srcId="{60D5CF03-C766-4F10-9727-E627D6FE1E38}" destId="{5A50D72E-73A6-45A8-99F4-04B246AB5422}" srcOrd="10" destOrd="0" presId="urn:microsoft.com/office/officeart/2009/3/layout/PieProcess"/>
    <dgm:cxn modelId="{0051F29D-BBE8-4D41-A888-EE86C7FFF36C}" type="presParOf" srcId="{5A50D72E-73A6-45A8-99F4-04B246AB5422}" destId="{7588A076-7F4E-4C0C-B317-E0D1A6D8C8AC}" srcOrd="0" destOrd="0" presId="urn:microsoft.com/office/officeart/2009/3/layout/PieProcess"/>
    <dgm:cxn modelId="{A2AFB65E-30BB-45B8-AC2E-A072BA9DB291}" type="presParOf" srcId="{60D5CF03-C766-4F10-9727-E627D6FE1E38}" destId="{D32D260D-F9A5-42B4-9475-D339451FE756}" srcOrd="11" destOrd="0" presId="urn:microsoft.com/office/officeart/2009/3/layout/PieProcess"/>
    <dgm:cxn modelId="{7E47BFDE-13DD-4E0C-B9F6-E7983E4E45B9}" type="presParOf" srcId="{60D5CF03-C766-4F10-9727-E627D6FE1E38}" destId="{305B1045-B6C5-4705-BCDA-C2E76132CAF1}" srcOrd="12" destOrd="0" presId="urn:microsoft.com/office/officeart/2009/3/layout/PieProcess"/>
    <dgm:cxn modelId="{47C4E680-E161-4EE1-B379-A9740DD22A58}" type="presParOf" srcId="{305B1045-B6C5-4705-BCDA-C2E76132CAF1}" destId="{74515A41-07BD-4CCE-ADD4-9DD6D3BF673B}" srcOrd="0" destOrd="0" presId="urn:microsoft.com/office/officeart/2009/3/layout/PieProcess"/>
    <dgm:cxn modelId="{8B98FF75-48B7-43DA-9392-168A0F16CB1B}" type="presParOf" srcId="{305B1045-B6C5-4705-BCDA-C2E76132CAF1}" destId="{4EDAFED3-10D7-431F-B9A6-5E66BCB7E8C6}" srcOrd="1" destOrd="0" presId="urn:microsoft.com/office/officeart/2009/3/layout/PieProcess"/>
    <dgm:cxn modelId="{DBCB5B27-7509-4C49-9B12-C3FF6B7F525B}" type="presParOf" srcId="{305B1045-B6C5-4705-BCDA-C2E76132CAF1}" destId="{806A0AB1-E750-4528-B7E5-83B34F03930D}" srcOrd="2" destOrd="0" presId="urn:microsoft.com/office/officeart/2009/3/layout/PieProcess"/>
    <dgm:cxn modelId="{9B6BACF9-3E11-4F94-AAC2-45EE62A3F88F}" type="presParOf" srcId="{60D5CF03-C766-4F10-9727-E627D6FE1E38}" destId="{171DCB38-0CF5-4668-AD7E-4FB39775F207}" srcOrd="13" destOrd="0" presId="urn:microsoft.com/office/officeart/2009/3/layout/PieProcess"/>
    <dgm:cxn modelId="{3CD80E2A-B3E4-436B-B3A5-B915B9D1CD13}" type="presParOf" srcId="{60D5CF03-C766-4F10-9727-E627D6FE1E38}" destId="{FF3865BC-80E6-4D65-8C60-0AEF43F7A907}" srcOrd="14" destOrd="0" presId="urn:microsoft.com/office/officeart/2009/3/layout/PieProcess"/>
    <dgm:cxn modelId="{0EF55AEB-B717-4FEE-BFD6-453DB3C6849A}" type="presParOf" srcId="{FF3865BC-80E6-4D65-8C60-0AEF43F7A907}" destId="{CE7B5280-6309-47CB-AF12-5289D4318870}" srcOrd="0" destOrd="0" presId="urn:microsoft.com/office/officeart/2009/3/layout/PieProcess"/>
    <dgm:cxn modelId="{0D4837B7-0BFA-4A8B-B83C-26902FA68E00}" type="presParOf" srcId="{60D5CF03-C766-4F10-9727-E627D6FE1E38}" destId="{D101443C-F6B9-4E2B-9F9C-BA9E3B55F359}" srcOrd="15" destOrd="0" presId="urn:microsoft.com/office/officeart/2009/3/layout/PieProcess"/>
    <dgm:cxn modelId="{5A7E2CDC-48A4-46A0-82B7-4CCDE9D5E1D4}" type="presParOf" srcId="{60D5CF03-C766-4F10-9727-E627D6FE1E38}" destId="{5B7FABD0-3CD5-4D12-8DBD-4900E3CD264D}" srcOrd="16" destOrd="0" presId="urn:microsoft.com/office/officeart/2009/3/layout/PieProcess"/>
    <dgm:cxn modelId="{E3679DA5-D949-46B0-9EAE-BD500471FD07}" type="presParOf" srcId="{5B7FABD0-3CD5-4D12-8DBD-4900E3CD264D}" destId="{FD10B4A7-99B8-4D7F-B639-85777E15CB29}" srcOrd="0" destOrd="0" presId="urn:microsoft.com/office/officeart/2009/3/layout/PieProcess"/>
    <dgm:cxn modelId="{0C79A1D3-72C0-4544-8AA1-CB137D960BF5}" type="presParOf" srcId="{5B7FABD0-3CD5-4D12-8DBD-4900E3CD264D}" destId="{04DF8E26-6D8E-48DD-8B45-E375EFEB4CD7}" srcOrd="1" destOrd="0" presId="urn:microsoft.com/office/officeart/2009/3/layout/PieProcess"/>
    <dgm:cxn modelId="{51D93941-95E4-4F9E-86BA-2BF125684182}" type="presParOf" srcId="{5B7FABD0-3CD5-4D12-8DBD-4900E3CD264D}" destId="{78966E69-C522-4ED2-A1DB-1184EB52E2B9}" srcOrd="2" destOrd="0" presId="urn:microsoft.com/office/officeart/2009/3/layout/PieProcess"/>
    <dgm:cxn modelId="{02966E1C-A5A4-42A4-BC50-AEF83136B4C2}" type="presParOf" srcId="{60D5CF03-C766-4F10-9727-E627D6FE1E38}" destId="{787B15A1-8779-4132-B625-636ACCE4B55A}" srcOrd="17" destOrd="0" presId="urn:microsoft.com/office/officeart/2009/3/layout/PieProcess"/>
    <dgm:cxn modelId="{C3FF1900-AED6-40DE-8485-7D20D114E351}" type="presParOf" srcId="{60D5CF03-C766-4F10-9727-E627D6FE1E38}" destId="{7B20B069-0409-4089-9969-78593FBE112E}" srcOrd="18" destOrd="0" presId="urn:microsoft.com/office/officeart/2009/3/layout/PieProcess"/>
    <dgm:cxn modelId="{2A5643C7-6F94-487F-BB1F-965C8D36EC85}" type="presParOf" srcId="{7B20B069-0409-4089-9969-78593FBE112E}" destId="{206D4F67-0BC3-45CA-BB5C-9E15703CF2C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D2516-320E-4002-A199-1E191194D635}">
      <dsp:nvSpPr>
        <dsp:cNvPr id="0" name=""/>
        <dsp:cNvSpPr/>
      </dsp:nvSpPr>
      <dsp:spPr>
        <a:xfrm>
          <a:off x="0" y="127463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2"/>
              </a:solidFill>
            </a:rPr>
            <a:t>Identification of the finished product</a:t>
          </a:r>
        </a:p>
      </dsp:txBody>
      <dsp:txXfrm>
        <a:off x="0" y="127463"/>
        <a:ext cx="3425859" cy="2055515"/>
      </dsp:txXfrm>
    </dsp:sp>
    <dsp:sp modelId="{0D165F94-B72A-4454-8824-39FA1AF23B22}">
      <dsp:nvSpPr>
        <dsp:cNvPr id="0" name=""/>
        <dsp:cNvSpPr/>
      </dsp:nvSpPr>
      <dsp:spPr>
        <a:xfrm>
          <a:off x="3768445" y="127463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2"/>
              </a:solidFill>
            </a:rPr>
            <a:t>Party certifying compliance</a:t>
          </a:r>
        </a:p>
      </dsp:txBody>
      <dsp:txXfrm>
        <a:off x="3768445" y="127463"/>
        <a:ext cx="3425859" cy="2055515"/>
      </dsp:txXfrm>
    </dsp:sp>
    <dsp:sp modelId="{EDC7A0C0-B67D-42CF-B715-5A31C8172236}">
      <dsp:nvSpPr>
        <dsp:cNvPr id="0" name=""/>
        <dsp:cNvSpPr/>
      </dsp:nvSpPr>
      <dsp:spPr>
        <a:xfrm>
          <a:off x="7536891" y="127463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bg2"/>
              </a:solidFill>
            </a:rPr>
            <a:t>Each consumer product safety rule to which the finished product has been certified</a:t>
          </a:r>
        </a:p>
      </dsp:txBody>
      <dsp:txXfrm>
        <a:off x="7536891" y="127463"/>
        <a:ext cx="3425859" cy="2055515"/>
      </dsp:txXfrm>
    </dsp:sp>
    <dsp:sp modelId="{48B5CB8B-2E2B-43A4-9AF6-B985FF51A419}">
      <dsp:nvSpPr>
        <dsp:cNvPr id="0" name=""/>
        <dsp:cNvSpPr/>
      </dsp:nvSpPr>
      <dsp:spPr>
        <a:xfrm>
          <a:off x="0" y="2525564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2"/>
              </a:solidFill>
            </a:rPr>
            <a:t>Date and place the finished product was manufactured</a:t>
          </a:r>
        </a:p>
      </dsp:txBody>
      <dsp:txXfrm>
        <a:off x="0" y="2525564"/>
        <a:ext cx="3425859" cy="2055515"/>
      </dsp:txXfrm>
    </dsp:sp>
    <dsp:sp modelId="{ED170BDF-6B0B-4396-8AF8-E174C3858711}">
      <dsp:nvSpPr>
        <dsp:cNvPr id="0" name=""/>
        <dsp:cNvSpPr/>
      </dsp:nvSpPr>
      <dsp:spPr>
        <a:xfrm>
          <a:off x="3768445" y="2525564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2"/>
              </a:solidFill>
            </a:rPr>
            <a:t>Date when and place where the finished product was most recently tested for compliance</a:t>
          </a:r>
        </a:p>
      </dsp:txBody>
      <dsp:txXfrm>
        <a:off x="3768445" y="2525564"/>
        <a:ext cx="3425859" cy="2055515"/>
      </dsp:txXfrm>
    </dsp:sp>
    <dsp:sp modelId="{6D7CF58C-6972-4599-A820-E93245098520}">
      <dsp:nvSpPr>
        <dsp:cNvPr id="0" name=""/>
        <dsp:cNvSpPr/>
      </dsp:nvSpPr>
      <dsp:spPr>
        <a:xfrm>
          <a:off x="7536891" y="2525564"/>
          <a:ext cx="3425859" cy="2055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2"/>
              </a:solidFill>
            </a:rPr>
            <a:t>Contact information for person maintaining test records</a:t>
          </a:r>
        </a:p>
      </dsp:txBody>
      <dsp:txXfrm>
        <a:off x="7536891" y="2525564"/>
        <a:ext cx="3425859" cy="2055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E350F-34AB-4E45-BE25-BC0DB80BC6E8}">
      <dsp:nvSpPr>
        <dsp:cNvPr id="0" name=""/>
        <dsp:cNvSpPr/>
      </dsp:nvSpPr>
      <dsp:spPr>
        <a:xfrm>
          <a:off x="5526" y="1198562"/>
          <a:ext cx="755385" cy="75538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342C3-D13D-4A97-99BD-1879745BD635}">
      <dsp:nvSpPr>
        <dsp:cNvPr id="0" name=""/>
        <dsp:cNvSpPr/>
      </dsp:nvSpPr>
      <dsp:spPr>
        <a:xfrm>
          <a:off x="81064" y="1274101"/>
          <a:ext cx="604308" cy="604308"/>
        </a:xfrm>
        <a:prstGeom prst="pie">
          <a:avLst>
            <a:gd name="adj1" fmla="val 1404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3AB1-9C9C-4DBE-96D2-C951C9F8D101}">
      <dsp:nvSpPr>
        <dsp:cNvPr id="0" name=""/>
        <dsp:cNvSpPr/>
      </dsp:nvSpPr>
      <dsp:spPr>
        <a:xfrm rot="16200000">
          <a:off x="-863167" y="2898179"/>
          <a:ext cx="2190617" cy="4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2008</a:t>
          </a:r>
        </a:p>
      </dsp:txBody>
      <dsp:txXfrm>
        <a:off x="-863167" y="2898179"/>
        <a:ext cx="2190617" cy="453231"/>
      </dsp:txXfrm>
    </dsp:sp>
    <dsp:sp modelId="{11FD4FCA-594E-445A-810C-FB0E0876B83C}">
      <dsp:nvSpPr>
        <dsp:cNvPr id="0" name=""/>
        <dsp:cNvSpPr/>
      </dsp:nvSpPr>
      <dsp:spPr>
        <a:xfrm>
          <a:off x="534296" y="1198562"/>
          <a:ext cx="1510770" cy="302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CPSIA requires importers to test and certify children’s and other general use products and provide certificates upon request (Codified under 16 CFR 1110).</a:t>
          </a:r>
        </a:p>
      </dsp:txBody>
      <dsp:txXfrm>
        <a:off x="534296" y="1198562"/>
        <a:ext cx="1510770" cy="3021541"/>
      </dsp:txXfrm>
    </dsp:sp>
    <dsp:sp modelId="{1F928614-0B75-4360-9899-0BC636235DEF}">
      <dsp:nvSpPr>
        <dsp:cNvPr id="0" name=""/>
        <dsp:cNvSpPr/>
      </dsp:nvSpPr>
      <dsp:spPr>
        <a:xfrm>
          <a:off x="2312337" y="1198562"/>
          <a:ext cx="755385" cy="75538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08A49-CA36-42AE-BAC3-3EBA636FD7F4}">
      <dsp:nvSpPr>
        <dsp:cNvPr id="0" name=""/>
        <dsp:cNvSpPr/>
      </dsp:nvSpPr>
      <dsp:spPr>
        <a:xfrm>
          <a:off x="2387875" y="1274101"/>
          <a:ext cx="604308" cy="60430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4F5B0-B5C9-4024-9554-F53D573AD148}">
      <dsp:nvSpPr>
        <dsp:cNvPr id="0" name=""/>
        <dsp:cNvSpPr/>
      </dsp:nvSpPr>
      <dsp:spPr>
        <a:xfrm rot="16200000">
          <a:off x="1443644" y="2898179"/>
          <a:ext cx="2190617" cy="4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2013</a:t>
          </a:r>
        </a:p>
      </dsp:txBody>
      <dsp:txXfrm>
        <a:off x="1443644" y="2898179"/>
        <a:ext cx="2190617" cy="453231"/>
      </dsp:txXfrm>
    </dsp:sp>
    <dsp:sp modelId="{4D6ECE8B-5188-4586-A6B3-6D05DD67A449}">
      <dsp:nvSpPr>
        <dsp:cNvPr id="0" name=""/>
        <dsp:cNvSpPr/>
      </dsp:nvSpPr>
      <dsp:spPr>
        <a:xfrm>
          <a:off x="2841107" y="1198562"/>
          <a:ext cx="1510770" cy="302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NPR published that would, among other things, require the electronic filing of certificates of compliance at the time of entry.</a:t>
          </a:r>
        </a:p>
      </dsp:txBody>
      <dsp:txXfrm>
        <a:off x="2841107" y="1198562"/>
        <a:ext cx="1510770" cy="3021541"/>
      </dsp:txXfrm>
    </dsp:sp>
    <dsp:sp modelId="{BFAAF204-428C-4846-8931-BFF575188E9B}">
      <dsp:nvSpPr>
        <dsp:cNvPr id="0" name=""/>
        <dsp:cNvSpPr/>
      </dsp:nvSpPr>
      <dsp:spPr>
        <a:xfrm>
          <a:off x="4619148" y="1198562"/>
          <a:ext cx="755385" cy="75538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563CE-78AC-4E61-AC9B-741211918001}">
      <dsp:nvSpPr>
        <dsp:cNvPr id="0" name=""/>
        <dsp:cNvSpPr/>
      </dsp:nvSpPr>
      <dsp:spPr>
        <a:xfrm>
          <a:off x="4694687" y="1274101"/>
          <a:ext cx="604308" cy="604308"/>
        </a:xfrm>
        <a:prstGeom prst="pie">
          <a:avLst>
            <a:gd name="adj1" fmla="val 972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B758E-6C86-4B0A-A625-C41BDA5D555C}">
      <dsp:nvSpPr>
        <dsp:cNvPr id="0" name=""/>
        <dsp:cNvSpPr/>
      </dsp:nvSpPr>
      <dsp:spPr>
        <a:xfrm rot="16200000">
          <a:off x="3750455" y="2898179"/>
          <a:ext cx="2190617" cy="4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2016</a:t>
          </a:r>
        </a:p>
      </dsp:txBody>
      <dsp:txXfrm>
        <a:off x="3750455" y="2898179"/>
        <a:ext cx="2190617" cy="453231"/>
      </dsp:txXfrm>
    </dsp:sp>
    <dsp:sp modelId="{7588A076-7F4E-4C0C-B317-E0D1A6D8C8AC}">
      <dsp:nvSpPr>
        <dsp:cNvPr id="0" name=""/>
        <dsp:cNvSpPr/>
      </dsp:nvSpPr>
      <dsp:spPr>
        <a:xfrm>
          <a:off x="5147918" y="1198562"/>
          <a:ext cx="1510770" cy="302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Alpha Pilot conducted with eight participants that tested the  PGA Message Set and Product Registry.</a:t>
          </a:r>
        </a:p>
      </dsp:txBody>
      <dsp:txXfrm>
        <a:off x="5147918" y="1198562"/>
        <a:ext cx="1510770" cy="3021541"/>
      </dsp:txXfrm>
    </dsp:sp>
    <dsp:sp modelId="{74515A41-07BD-4CCE-ADD4-9DD6D3BF673B}">
      <dsp:nvSpPr>
        <dsp:cNvPr id="0" name=""/>
        <dsp:cNvSpPr/>
      </dsp:nvSpPr>
      <dsp:spPr>
        <a:xfrm>
          <a:off x="6925959" y="1198562"/>
          <a:ext cx="755385" cy="75538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AFED3-10D7-431F-B9A6-5E66BCB7E8C6}">
      <dsp:nvSpPr>
        <dsp:cNvPr id="0" name=""/>
        <dsp:cNvSpPr/>
      </dsp:nvSpPr>
      <dsp:spPr>
        <a:xfrm>
          <a:off x="7001498" y="1274101"/>
          <a:ext cx="604308" cy="604308"/>
        </a:xfrm>
        <a:prstGeom prst="pie">
          <a:avLst>
            <a:gd name="adj1" fmla="val 756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A0AB1-E750-4528-B7E5-83B34F03930D}">
      <dsp:nvSpPr>
        <dsp:cNvPr id="0" name=""/>
        <dsp:cNvSpPr/>
      </dsp:nvSpPr>
      <dsp:spPr>
        <a:xfrm rot="16200000">
          <a:off x="6057266" y="2898179"/>
          <a:ext cx="2190617" cy="4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2017</a:t>
          </a:r>
        </a:p>
      </dsp:txBody>
      <dsp:txXfrm>
        <a:off x="6057266" y="2898179"/>
        <a:ext cx="2190617" cy="453231"/>
      </dsp:txXfrm>
    </dsp:sp>
    <dsp:sp modelId="{CE7B5280-6309-47CB-AF12-5289D4318870}">
      <dsp:nvSpPr>
        <dsp:cNvPr id="0" name=""/>
        <dsp:cNvSpPr/>
      </dsp:nvSpPr>
      <dsp:spPr>
        <a:xfrm>
          <a:off x="7454729" y="1198562"/>
          <a:ext cx="1510770" cy="302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Certificate Study analyzed risk potential of certificate data elements.</a:t>
          </a:r>
        </a:p>
      </dsp:txBody>
      <dsp:txXfrm>
        <a:off x="7454729" y="1198562"/>
        <a:ext cx="1510770" cy="3021541"/>
      </dsp:txXfrm>
    </dsp:sp>
    <dsp:sp modelId="{FD10B4A7-99B8-4D7F-B639-85777E15CB29}">
      <dsp:nvSpPr>
        <dsp:cNvPr id="0" name=""/>
        <dsp:cNvSpPr/>
      </dsp:nvSpPr>
      <dsp:spPr>
        <a:xfrm>
          <a:off x="9232771" y="1198562"/>
          <a:ext cx="755385" cy="75538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F8E26-6D8E-48DD-8B45-E375EFEB4CD7}">
      <dsp:nvSpPr>
        <dsp:cNvPr id="0" name=""/>
        <dsp:cNvSpPr/>
      </dsp:nvSpPr>
      <dsp:spPr>
        <a:xfrm>
          <a:off x="9308309" y="1274101"/>
          <a:ext cx="604308" cy="6043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66E69-C522-4ED2-A1DB-1184EB52E2B9}">
      <dsp:nvSpPr>
        <dsp:cNvPr id="0" name=""/>
        <dsp:cNvSpPr/>
      </dsp:nvSpPr>
      <dsp:spPr>
        <a:xfrm rot="16200000">
          <a:off x="8364077" y="2898179"/>
          <a:ext cx="2190617" cy="45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2020</a:t>
          </a:r>
        </a:p>
      </dsp:txBody>
      <dsp:txXfrm>
        <a:off x="8364077" y="2898179"/>
        <a:ext cx="2190617" cy="453231"/>
      </dsp:txXfrm>
    </dsp:sp>
    <dsp:sp modelId="{206D4F67-0BC3-45CA-BB5C-9E15703CF2C0}">
      <dsp:nvSpPr>
        <dsp:cNvPr id="0" name=""/>
        <dsp:cNvSpPr/>
      </dsp:nvSpPr>
      <dsp:spPr>
        <a:xfrm>
          <a:off x="9761540" y="1198562"/>
          <a:ext cx="1510770" cy="302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Commission approves of Staff Briefing Package and Beta Pilot.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2023</a:t>
          </a:r>
        </a:p>
      </dsp:txBody>
      <dsp:txXfrm>
        <a:off x="9761540" y="1198562"/>
        <a:ext cx="1510770" cy="3021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B522A-D096-4E80-B797-64607F79B54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2FF7-C9ED-40C6-BC99-63335F9F1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2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0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4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291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F2FF7-C9ED-40C6-BC99-63335F9F115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6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F2FF7-C9ED-40C6-BC99-63335F9F115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05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9C264-C8BB-0C91-D10B-01B4E0952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5CF71-F336-0921-4D79-D5CE1A876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ACB201-F29D-83FD-4F8F-652AECC34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61D93-A7D5-887C-CB61-58A65BA7F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BC63-04CE-AE4D-AA93-442818775CB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1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12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99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54CD6-8594-8C14-80C5-E985B9478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323DD-3795-72CF-2359-5A0BAEE14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B3112-5EE7-37DE-4595-273B4ED36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D2DCA-06AB-519D-27AC-566AB1773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11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8CF9-484B-5434-AA7A-490155760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CF0C8-E30A-6E3C-F6EE-9C78A9463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3BF35-8ABA-E6BF-2D45-4C01F0550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654F1-EC9A-00EC-290A-647F3A432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23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62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6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BC63-04CE-AE4D-AA93-442818775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2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3153C-2D56-4E98-8490-F651F33D0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7F1EF4-B9BC-8249-ABC9-EC8F06B55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9094" y="2154618"/>
            <a:ext cx="9894186" cy="1274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Title [Font: Arial Bold, 36pt]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801EBF8-F75D-46C5-A216-FE2C9A7240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9094" y="3459774"/>
            <a:ext cx="9894186" cy="992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Subtitle [Font: Arial, 28pt]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8D42B-EFE4-44B7-AF68-2071A46BD853}"/>
              </a:ext>
            </a:extLst>
          </p:cNvPr>
          <p:cNvSpPr txBox="1"/>
          <p:nvPr userDrawn="1"/>
        </p:nvSpPr>
        <p:spPr>
          <a:xfrm>
            <a:off x="1109094" y="5843629"/>
            <a:ext cx="9994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Disclaimer: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was prepared by CPSC Staff and may not necessarily reflect the views of the Commission.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4B3C8C-83CC-4BE1-91B8-3256D1587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094" y="4474602"/>
            <a:ext cx="5890419" cy="662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A2857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Presented By: Name and Title [Font: Georgia, 20pt]</a:t>
            </a:r>
          </a:p>
        </p:txBody>
      </p:sp>
    </p:spTree>
    <p:extLst>
      <p:ext uri="{BB962C8B-B14F-4D97-AF65-F5344CB8AC3E}">
        <p14:creationId xmlns:p14="http://schemas.microsoft.com/office/powerpoint/2010/main" val="4754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87F95-E9A6-4C26-A762-D62618264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1806" y="6018928"/>
            <a:ext cx="3240031" cy="5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3153C-2D56-4E98-8490-F651F33D0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7F1EF4-B9BC-8249-ABC9-EC8F06B55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9094" y="2154618"/>
            <a:ext cx="9894186" cy="1274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Title [Font: Arial Bold, 36pt]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801EBF8-F75D-46C5-A216-FE2C9A7240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9094" y="3459774"/>
            <a:ext cx="9894186" cy="992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Subtitle [Font: Arial, 28pt]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8D42B-EFE4-44B7-AF68-2071A46BD853}"/>
              </a:ext>
            </a:extLst>
          </p:cNvPr>
          <p:cNvSpPr txBox="1"/>
          <p:nvPr userDrawn="1"/>
        </p:nvSpPr>
        <p:spPr>
          <a:xfrm>
            <a:off x="1109094" y="5843629"/>
            <a:ext cx="9994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Disclaimer: </a:t>
            </a:r>
            <a:r>
              <a:rPr lang="en-US" sz="14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was prepared by CPSC Staff and may not necessarily reflect the views of the Commission.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4B3C8C-83CC-4BE1-91B8-3256D1587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094" y="4474602"/>
            <a:ext cx="5890419" cy="662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A2857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Presented By: Name and Title [Font: Georgia, 20pt]</a:t>
            </a:r>
          </a:p>
        </p:txBody>
      </p:sp>
    </p:spTree>
    <p:extLst>
      <p:ext uri="{BB962C8B-B14F-4D97-AF65-F5344CB8AC3E}">
        <p14:creationId xmlns:p14="http://schemas.microsoft.com/office/powerpoint/2010/main" val="209807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2651C3-4009-4B7E-A643-A0BA6C577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7F1EF4-B9BC-8249-ABC9-EC8F06B55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9094" y="2154618"/>
            <a:ext cx="7801442" cy="1274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Title [Font: Arial Bold, 36pt]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801EBF8-F75D-46C5-A216-FE2C9A7240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9094" y="3459774"/>
            <a:ext cx="6682761" cy="992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Subtitle [Font: Arial, 28pt]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8D42B-EFE4-44B7-AF68-2071A46BD853}"/>
              </a:ext>
            </a:extLst>
          </p:cNvPr>
          <p:cNvSpPr txBox="1"/>
          <p:nvPr userDrawn="1"/>
        </p:nvSpPr>
        <p:spPr>
          <a:xfrm>
            <a:off x="1109095" y="5583618"/>
            <a:ext cx="506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Disclaimer: </a:t>
            </a:r>
            <a:r>
              <a:rPr lang="en-US" sz="14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was prepared by CPSC Staff and may not necessarily reflect the views of the Commission.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8D764C1-C1AB-42A7-99E6-DABDF880E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4410" y="4484534"/>
            <a:ext cx="5890419" cy="662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A2857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Presented By: Name and Title [Font: Georgia, 20pt]</a:t>
            </a:r>
          </a:p>
        </p:txBody>
      </p:sp>
    </p:spTree>
    <p:extLst>
      <p:ext uri="{BB962C8B-B14F-4D97-AF65-F5344CB8AC3E}">
        <p14:creationId xmlns:p14="http://schemas.microsoft.com/office/powerpoint/2010/main" val="37180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136491-7820-8F48-A358-05066F1E4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74077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6D46D19-325C-1B4E-9834-FB7AA48887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8398" y="474833"/>
            <a:ext cx="5638161" cy="16652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BA130D-2C6E-8548-8073-1DC02762D159}"/>
              </a:ext>
            </a:extLst>
          </p:cNvPr>
          <p:cNvSpPr/>
          <p:nvPr userDrawn="1"/>
        </p:nvSpPr>
        <p:spPr>
          <a:xfrm>
            <a:off x="6319519" y="4859167"/>
            <a:ext cx="4205763" cy="1524001"/>
          </a:xfrm>
          <a:prstGeom prst="rect">
            <a:avLst/>
          </a:prstGeom>
          <a:solidFill>
            <a:srgbClr val="83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DB07ED3-4CC5-8A4A-98FB-6EBD2CA16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4719" y="5353111"/>
            <a:ext cx="3535362" cy="536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Call-Outs and important copy goes here. [Font: Arial, 18pt]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F5169A82-64DD-4150-9BF3-A1EDAE9D7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398" y="2140086"/>
            <a:ext cx="5638161" cy="257783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364268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2A29F5-4B3B-CD4A-8126-F446CFFED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998" y="1249363"/>
            <a:ext cx="4246562" cy="4246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950D8FD-3C87-FD4C-98C0-AECE95625D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678" y="1280160"/>
            <a:ext cx="3769042" cy="42468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</p:spTree>
    <p:extLst>
      <p:ext uri="{BB962C8B-B14F-4D97-AF65-F5344CB8AC3E}">
        <p14:creationId xmlns:p14="http://schemas.microsoft.com/office/powerpoint/2010/main" val="98178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81F8AC-75F5-AC43-B0CD-1B397CF24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D58C685-B8F6-AC46-AB59-F76C6F3B1F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5989" y="2672308"/>
            <a:ext cx="4225897" cy="1513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Pull Out Quote</a:t>
            </a:r>
          </a:p>
          <a:p>
            <a:pPr lvl="0"/>
            <a:r>
              <a:rPr lang="en-US"/>
              <a:t>[Font: Arial, 36pt]</a:t>
            </a:r>
          </a:p>
        </p:txBody>
      </p:sp>
    </p:spTree>
    <p:extLst>
      <p:ext uri="{BB962C8B-B14F-4D97-AF65-F5344CB8AC3E}">
        <p14:creationId xmlns:p14="http://schemas.microsoft.com/office/powerpoint/2010/main" val="298357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A4FA19F-F6C9-674B-BA8A-538CD6765D2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62000" y="995363"/>
            <a:ext cx="5089525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551068B-124D-4455-95A7-AE2E9C4C2A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8398" y="995363"/>
            <a:ext cx="5638161" cy="2010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Bold]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5B48CD34-D747-4D43-88C0-4C9F8405F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398" y="3258765"/>
            <a:ext cx="5638161" cy="2460997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196897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98DABD-4B72-394B-80B3-42B700EA50C6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294B87-03CC-304B-88BD-9E8B309EA6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97" y="2247089"/>
            <a:ext cx="10962751" cy="391255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8DABD-4B72-394B-80B3-42B700EA50C6}"/>
              </a:ext>
            </a:extLst>
          </p:cNvPr>
          <p:cNvSpPr/>
          <p:nvPr userDrawn="1"/>
        </p:nvSpPr>
        <p:spPr>
          <a:xfrm>
            <a:off x="0" y="0"/>
            <a:ext cx="12192000" cy="274320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2C855DA-8AEF-4FF7-BAF5-185779F2AC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77" y="780328"/>
            <a:ext cx="10962751" cy="1115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</p:spTree>
    <p:extLst>
      <p:ext uri="{BB962C8B-B14F-4D97-AF65-F5344CB8AC3E}">
        <p14:creationId xmlns:p14="http://schemas.microsoft.com/office/powerpoint/2010/main" val="213330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E2D07CF-AC60-D446-924F-1E626F7BE3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94400" cy="491744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EE583-0812-F84F-B14A-B50E0F57F71A}"/>
              </a:ext>
            </a:extLst>
          </p:cNvPr>
          <p:cNvSpPr/>
          <p:nvPr userDrawn="1"/>
        </p:nvSpPr>
        <p:spPr>
          <a:xfrm>
            <a:off x="0" y="4917440"/>
            <a:ext cx="5994400" cy="1940561"/>
          </a:xfrm>
          <a:prstGeom prst="rect">
            <a:avLst/>
          </a:prstGeom>
          <a:solidFill>
            <a:srgbClr val="ED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7F2105B-5568-1B4A-AA27-8D0264A00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9519" y="5467263"/>
            <a:ext cx="3535362" cy="998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Call-Outs and important copy goes here: [Font: Arial, 18pt]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C351042-2347-C846-BC5F-7DDDC170C5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2997" y="485584"/>
            <a:ext cx="5719125" cy="1775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99037B85-F508-5645-8B3C-4D283163FA7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345078" y="4277995"/>
            <a:ext cx="5567045" cy="2082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04075FE0-0D5E-46DF-ABEF-4C6EDBDD21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997" y="2445720"/>
            <a:ext cx="5638161" cy="1676631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225614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19279-279A-BF4C-B04B-E5AD9B2C628A}"/>
              </a:ext>
            </a:extLst>
          </p:cNvPr>
          <p:cNvSpPr/>
          <p:nvPr userDrawn="1"/>
        </p:nvSpPr>
        <p:spPr>
          <a:xfrm>
            <a:off x="0" y="0"/>
            <a:ext cx="4432852" cy="6858000"/>
          </a:xfrm>
          <a:prstGeom prst="rect">
            <a:avLst/>
          </a:prstGeom>
          <a:solidFill>
            <a:srgbClr val="83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66CD9FB-930B-8B4F-B90D-3E04EB684D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9" y="2495788"/>
            <a:ext cx="3769042" cy="2044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PAGE TITLE [Font: Arial, 36pt]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49D5FB3-D84E-404E-999D-BD66674F9A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9891" y="389105"/>
            <a:ext cx="6905070" cy="606033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131004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2651C3-4009-4B7E-A643-A0BA6C577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7F1EF4-B9BC-8249-ABC9-EC8F06B55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9094" y="2154618"/>
            <a:ext cx="7801442" cy="1274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Title [Font: Arial Bold, 36pt]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801EBF8-F75D-46C5-A216-FE2C9A7240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9094" y="3459774"/>
            <a:ext cx="6682761" cy="992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1A2857"/>
                </a:solidFill>
              </a:defRPr>
            </a:lvl1pPr>
          </a:lstStyle>
          <a:p>
            <a:pPr lvl="0"/>
            <a:r>
              <a:rPr lang="en-US"/>
              <a:t>Presentation Subtitle [Font: Arial, 28pt]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8D42B-EFE4-44B7-AF68-2071A46BD853}"/>
              </a:ext>
            </a:extLst>
          </p:cNvPr>
          <p:cNvSpPr txBox="1"/>
          <p:nvPr userDrawn="1"/>
        </p:nvSpPr>
        <p:spPr>
          <a:xfrm>
            <a:off x="1109095" y="5583618"/>
            <a:ext cx="506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Disclaimer: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was prepared by CPSC Staff and may not necessarily reflect the views of the Commission.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8D764C1-C1AB-42A7-99E6-DABDF880E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4410" y="4484534"/>
            <a:ext cx="5890419" cy="662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A2857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Presented By: Name and Title [Font: Georgia, 20pt]</a:t>
            </a:r>
          </a:p>
        </p:txBody>
      </p:sp>
    </p:spTree>
    <p:extLst>
      <p:ext uri="{BB962C8B-B14F-4D97-AF65-F5344CB8AC3E}">
        <p14:creationId xmlns:p14="http://schemas.microsoft.com/office/powerpoint/2010/main" val="4158938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87F95-E9A6-4C26-A762-D62618264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1806" y="6018928"/>
            <a:ext cx="3240031" cy="5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136491-7820-8F48-A358-05066F1E4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74077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6D46D19-325C-1B4E-9834-FB7AA48887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8398" y="474833"/>
            <a:ext cx="5638161" cy="16652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BA130D-2C6E-8548-8073-1DC02762D159}"/>
              </a:ext>
            </a:extLst>
          </p:cNvPr>
          <p:cNvSpPr/>
          <p:nvPr userDrawn="1"/>
        </p:nvSpPr>
        <p:spPr>
          <a:xfrm>
            <a:off x="6319519" y="4859167"/>
            <a:ext cx="4205763" cy="1524001"/>
          </a:xfrm>
          <a:prstGeom prst="rect">
            <a:avLst/>
          </a:prstGeom>
          <a:solidFill>
            <a:srgbClr val="83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DB07ED3-4CC5-8A4A-98FB-6EBD2CA16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4719" y="5353111"/>
            <a:ext cx="3535362" cy="536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Call-Outs and important copy goes here. [Font: Arial, 18pt]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F5169A82-64DD-4150-9BF3-A1EDAE9D7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398" y="2140086"/>
            <a:ext cx="5638161" cy="257783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118485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2A29F5-4B3B-CD4A-8126-F446CFFED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998" y="1249363"/>
            <a:ext cx="4246562" cy="42465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950D8FD-3C87-FD4C-98C0-AECE95625D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678" y="1280160"/>
            <a:ext cx="3769042" cy="42468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</p:spTree>
    <p:extLst>
      <p:ext uri="{BB962C8B-B14F-4D97-AF65-F5344CB8AC3E}">
        <p14:creationId xmlns:p14="http://schemas.microsoft.com/office/powerpoint/2010/main" val="110466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81F8AC-75F5-AC43-B0CD-1B397CF24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D58C685-B8F6-AC46-AB59-F76C6F3B1F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5989" y="2672308"/>
            <a:ext cx="4225897" cy="1513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Pull Out Quote</a:t>
            </a:r>
          </a:p>
          <a:p>
            <a:pPr lvl="0"/>
            <a:r>
              <a:rPr lang="en-US"/>
              <a:t>[Font: Arial, 36pt]</a:t>
            </a:r>
          </a:p>
        </p:txBody>
      </p:sp>
    </p:spTree>
    <p:extLst>
      <p:ext uri="{BB962C8B-B14F-4D97-AF65-F5344CB8AC3E}">
        <p14:creationId xmlns:p14="http://schemas.microsoft.com/office/powerpoint/2010/main" val="274057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A4FA19F-F6C9-674B-BA8A-538CD6765D2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62000" y="995363"/>
            <a:ext cx="5089525" cy="472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551068B-124D-4455-95A7-AE2E9C4C2A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8398" y="995363"/>
            <a:ext cx="5638161" cy="2010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Bold]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5B48CD34-D747-4D43-88C0-4C9F8405F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398" y="3258765"/>
            <a:ext cx="5638161" cy="2460997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285354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98DABD-4B72-394B-80B3-42B700EA50C6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294B87-03CC-304B-88BD-9E8B309EA6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97" y="2247089"/>
            <a:ext cx="10962751" cy="391255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8DABD-4B72-394B-80B3-42B700EA50C6}"/>
              </a:ext>
            </a:extLst>
          </p:cNvPr>
          <p:cNvSpPr/>
          <p:nvPr userDrawn="1"/>
        </p:nvSpPr>
        <p:spPr>
          <a:xfrm>
            <a:off x="0" y="0"/>
            <a:ext cx="12192000" cy="274320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2C855DA-8AEF-4FF7-BAF5-185779F2AC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77" y="780328"/>
            <a:ext cx="10962751" cy="1115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</p:spTree>
    <p:extLst>
      <p:ext uri="{BB962C8B-B14F-4D97-AF65-F5344CB8AC3E}">
        <p14:creationId xmlns:p14="http://schemas.microsoft.com/office/powerpoint/2010/main" val="195696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E2D07CF-AC60-D446-924F-1E626F7BE3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94400" cy="491744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EE583-0812-F84F-B14A-B50E0F57F71A}"/>
              </a:ext>
            </a:extLst>
          </p:cNvPr>
          <p:cNvSpPr/>
          <p:nvPr userDrawn="1"/>
        </p:nvSpPr>
        <p:spPr>
          <a:xfrm>
            <a:off x="0" y="4917440"/>
            <a:ext cx="5994400" cy="1940561"/>
          </a:xfrm>
          <a:prstGeom prst="rect">
            <a:avLst/>
          </a:prstGeom>
          <a:solidFill>
            <a:srgbClr val="ED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7F2105B-5568-1B4A-AA27-8D0264A00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9519" y="5467263"/>
            <a:ext cx="3535362" cy="998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Call-Outs and important copy goes here: [Font: Arial, 18pt]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C351042-2347-C846-BC5F-7DDDC170C5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2997" y="485584"/>
            <a:ext cx="5719125" cy="1775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3D4EF"/>
                </a:solidFill>
              </a:defRPr>
            </a:lvl1pPr>
          </a:lstStyle>
          <a:p>
            <a:pPr lvl="0"/>
            <a:r>
              <a:rPr lang="en-US"/>
              <a:t>PAGE TITLE [Font: Arial Bold, 36pt]</a:t>
            </a:r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99037B85-F508-5645-8B3C-4D283163FA7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345078" y="4277995"/>
            <a:ext cx="5567045" cy="2082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04075FE0-0D5E-46DF-ABEF-4C6EDBDD21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997" y="2445720"/>
            <a:ext cx="5638161" cy="1676631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33659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19279-279A-BF4C-B04B-E5AD9B2C628A}"/>
              </a:ext>
            </a:extLst>
          </p:cNvPr>
          <p:cNvSpPr/>
          <p:nvPr userDrawn="1"/>
        </p:nvSpPr>
        <p:spPr>
          <a:xfrm>
            <a:off x="0" y="0"/>
            <a:ext cx="4432852" cy="6858000"/>
          </a:xfrm>
          <a:prstGeom prst="rect">
            <a:avLst/>
          </a:prstGeom>
          <a:solidFill>
            <a:srgbClr val="83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66CD9FB-930B-8B4F-B90D-3E04EB684D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9" y="2495788"/>
            <a:ext cx="3769042" cy="2044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PAGE TITLE [Font: Arial, 36pt]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49D5FB3-D84E-404E-999D-BD66674F9A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9891" y="389105"/>
            <a:ext cx="6905070" cy="606033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rgbClr val="1A285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1A285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800">
                <a:solidFill>
                  <a:srgbClr val="1A2857"/>
                </a:solidFill>
              </a:defRPr>
            </a:lvl5pPr>
          </a:lstStyle>
          <a:p>
            <a:pPr lvl="0"/>
            <a:r>
              <a:rPr lang="en-US"/>
              <a:t>First level [Font: Arial, 30pt]</a:t>
            </a:r>
          </a:p>
          <a:p>
            <a:pPr lvl="1"/>
            <a:r>
              <a:rPr lang="en-US"/>
              <a:t>Second level [Font: Arial, 24pt]</a:t>
            </a:r>
          </a:p>
          <a:p>
            <a:pPr lvl="2"/>
            <a:r>
              <a:rPr lang="en-US"/>
              <a:t>Third level [Font: Arial, 18 </a:t>
            </a:r>
            <a:r>
              <a:rPr lang="en-US" err="1"/>
              <a:t>pt</a:t>
            </a:r>
            <a:r>
              <a:rPr lang="en-US"/>
              <a:t>]</a:t>
            </a:r>
          </a:p>
          <a:p>
            <a:pPr lvl="3"/>
            <a:r>
              <a:rPr lang="en-US"/>
              <a:t>Fourth level [Font: Arial, 18pt]</a:t>
            </a:r>
          </a:p>
          <a:p>
            <a:pPr lvl="4"/>
            <a:r>
              <a:rPr lang="en-US"/>
              <a:t>Fifth level [Font: Arial, 18pt]</a:t>
            </a:r>
          </a:p>
        </p:txBody>
      </p:sp>
    </p:spTree>
    <p:extLst>
      <p:ext uri="{BB962C8B-B14F-4D97-AF65-F5344CB8AC3E}">
        <p14:creationId xmlns:p14="http://schemas.microsoft.com/office/powerpoint/2010/main" val="305528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ECF7F2-6244-83D5-4337-592153F0366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10128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TRADING PARTNER</a:t>
            </a:r>
          </a:p>
        </p:txBody>
      </p:sp>
    </p:spTree>
    <p:extLst>
      <p:ext uri="{BB962C8B-B14F-4D97-AF65-F5344CB8AC3E}">
        <p14:creationId xmlns:p14="http://schemas.microsoft.com/office/powerpoint/2010/main" val="370260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dt="0"/>
  <p:txStyles>
    <p:titleStyle>
      <a:lvl1pPr eaLnBrk="1" hangingPunct="1">
        <a:defRPr sz="3600" b="1">
          <a:solidFill>
            <a:srgbClr val="83D4E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eaLnBrk="1" hangingPunct="1">
        <a:buClr>
          <a:schemeClr val="tx2"/>
        </a:buClr>
        <a:buFont typeface="Wingdings" pitchFamily="2" charset="2"/>
        <a:buNone/>
        <a:defRPr sz="30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eaLnBrk="1" hangingPunct="1">
        <a:buClr>
          <a:schemeClr val="tx2"/>
        </a:buClr>
        <a:buFont typeface="Wingdings" pitchFamily="2" charset="2"/>
        <a:buNone/>
        <a:defRPr sz="24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eaLnBrk="1" hangingPunct="1">
        <a:buClr>
          <a:schemeClr val="tx2"/>
        </a:buClr>
        <a:buFont typeface="Wingdings" pitchFamily="2" charset="2"/>
        <a:buNone/>
        <a:defRPr sz="20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eaLnBrk="1" hangingPunct="1">
        <a:buClr>
          <a:schemeClr val="tx2"/>
        </a:buClr>
        <a:buFont typeface="Wingdings" pitchFamily="2" charset="2"/>
        <a:buNone/>
        <a:defRPr sz="16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eaLnBrk="1" hangingPunct="1">
        <a:buClr>
          <a:schemeClr val="tx2"/>
        </a:buClr>
        <a:buFont typeface="Wingdings" pitchFamily="2" charset="2"/>
        <a:buNone/>
        <a:defRPr sz="12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7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eaLnBrk="1" hangingPunct="1">
        <a:defRPr sz="3600" b="1">
          <a:solidFill>
            <a:srgbClr val="83D4E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eaLnBrk="1" hangingPunct="1">
        <a:buClr>
          <a:schemeClr val="tx2"/>
        </a:buClr>
        <a:buFont typeface="Wingdings" pitchFamily="2" charset="2"/>
        <a:buNone/>
        <a:defRPr sz="30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eaLnBrk="1" hangingPunct="1">
        <a:buClr>
          <a:schemeClr val="tx2"/>
        </a:buClr>
        <a:buFont typeface="Wingdings" pitchFamily="2" charset="2"/>
        <a:buNone/>
        <a:defRPr sz="24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eaLnBrk="1" hangingPunct="1">
        <a:buClr>
          <a:schemeClr val="tx2"/>
        </a:buClr>
        <a:buFont typeface="Wingdings" pitchFamily="2" charset="2"/>
        <a:buNone/>
        <a:defRPr sz="20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eaLnBrk="1" hangingPunct="1">
        <a:buClr>
          <a:schemeClr val="tx2"/>
        </a:buClr>
        <a:buFont typeface="Wingdings" pitchFamily="2" charset="2"/>
        <a:buNone/>
        <a:defRPr sz="16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eaLnBrk="1" hangingPunct="1">
        <a:buClr>
          <a:schemeClr val="tx2"/>
        </a:buClr>
        <a:buFont typeface="Wingdings" pitchFamily="2" charset="2"/>
        <a:buNone/>
        <a:defRPr sz="1200" b="0" i="0">
          <a:solidFill>
            <a:srgbClr val="4C4C4C">
              <a:alpha val="6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s://www.figma.com/proto/rBY0Ev1Mat8FmG5aOI7KuP/Managing-Products?node-id=1%3A340&amp;scaling=min-zoom&amp;page-id=0%3A1&amp;starting-point-node-id=1%3A340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7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svg"/><Relationship Id="rId3" Type="http://schemas.openxmlformats.org/officeDocument/2006/relationships/image" Target="../media/image58.png"/><Relationship Id="rId7" Type="http://schemas.openxmlformats.org/officeDocument/2006/relationships/image" Target="../media/image90.sv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svg"/><Relationship Id="rId5" Type="http://schemas.openxmlformats.org/officeDocument/2006/relationships/hyperlink" Target="http://www.cpsc.gov/eFiling" TargetMode="External"/><Relationship Id="rId10" Type="http://schemas.openxmlformats.org/officeDocument/2006/relationships/image" Target="../media/image93.png"/><Relationship Id="rId4" Type="http://schemas.openxmlformats.org/officeDocument/2006/relationships/image" Target="../media/image59.svg"/><Relationship Id="rId9" Type="http://schemas.openxmlformats.org/officeDocument/2006/relationships/image" Target="../media/image9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Relationship Id="rId27" Type="http://schemas.openxmlformats.org/officeDocument/2006/relationships/image" Target="../media/image38.svg"/><Relationship Id="rId30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sc.gov/Testing-Certification/Childrens-Product-Certificate-CP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cpsc.gov/Business--Manufacturing/Testing-Certification/General-Certificate-of-Conformity-GC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psc.gov/Business--Manufacturing/Testing-Certific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BA7A3-9A38-441B-B11E-E39ADC506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eFiling</a:t>
            </a:r>
            <a:r>
              <a:rPr lang="en-US" dirty="0"/>
              <a:t> Overview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C8E026-27E1-4FE3-AA8D-F7C01192D1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+mj-lt"/>
                <a:cs typeface="Arial"/>
              </a:rPr>
              <a:t>April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C3E21-14DA-46BA-9E01-CCB38C0F83CD}"/>
              </a:ext>
            </a:extLst>
          </p:cNvPr>
          <p:cNvSpPr/>
          <p:nvPr/>
        </p:nvSpPr>
        <p:spPr>
          <a:xfrm>
            <a:off x="11235622" y="-5474"/>
            <a:ext cx="956378" cy="686347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3D3E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831649-0801-AE05-1000-4F1FDDD631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094" y="3459774"/>
            <a:ext cx="7269593" cy="992483"/>
          </a:xfrm>
        </p:spPr>
        <p:txBody>
          <a:bodyPr>
            <a:normAutofit/>
          </a:bodyPr>
          <a:lstStyle/>
          <a:p>
            <a:r>
              <a:rPr lang="en-US" dirty="0"/>
              <a:t>Arthur Laciak, </a:t>
            </a:r>
            <a:r>
              <a:rPr lang="en-US" dirty="0" err="1"/>
              <a:t>eFiling</a:t>
            </a:r>
            <a:r>
              <a:rPr lang="en-US" dirty="0"/>
              <a:t> Program Specialist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8C34C9-EED4-D91F-37B4-621921876F6B}"/>
              </a:ext>
            </a:extLst>
          </p:cNvPr>
          <p:cNvSpPr/>
          <p:nvPr/>
        </p:nvSpPr>
        <p:spPr>
          <a:xfrm>
            <a:off x="0" y="0"/>
            <a:ext cx="1034473" cy="1624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5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760928-AF2F-44C5-C2F6-A9ACA8FC4038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89359B-B869-6884-C531-7A79030693F9}"/>
              </a:ext>
            </a:extLst>
          </p:cNvPr>
          <p:cNvGrpSpPr/>
          <p:nvPr/>
        </p:nvGrpSpPr>
        <p:grpSpPr>
          <a:xfrm>
            <a:off x="284819" y="2285702"/>
            <a:ext cx="11570415" cy="3021510"/>
            <a:chOff x="284819" y="2285702"/>
            <a:chExt cx="11570415" cy="302151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C638A2A-AAA1-00AE-3840-A22A032F6B19}"/>
                </a:ext>
              </a:extLst>
            </p:cNvPr>
            <p:cNvSpPr/>
            <p:nvPr/>
          </p:nvSpPr>
          <p:spPr>
            <a:xfrm>
              <a:off x="10024354" y="2290215"/>
              <a:ext cx="1010001" cy="571465"/>
            </a:xfrm>
            <a:custGeom>
              <a:avLst/>
              <a:gdLst>
                <a:gd name="connsiteX0" fmla="*/ 457200 w 914400"/>
                <a:gd name="connsiteY0" fmla="*/ 0 h 595505"/>
                <a:gd name="connsiteX1" fmla="*/ 914400 w 914400"/>
                <a:gd name="connsiteY1" fmla="*/ 457200 h 595505"/>
                <a:gd name="connsiteX2" fmla="*/ 905111 w 914400"/>
                <a:gd name="connsiteY2" fmla="*/ 549342 h 595505"/>
                <a:gd name="connsiteX3" fmla="*/ 890781 w 914400"/>
                <a:gd name="connsiteY3" fmla="*/ 595505 h 595505"/>
                <a:gd name="connsiteX4" fmla="*/ 23619 w 914400"/>
                <a:gd name="connsiteY4" fmla="*/ 595505 h 595505"/>
                <a:gd name="connsiteX5" fmla="*/ 9289 w 914400"/>
                <a:gd name="connsiteY5" fmla="*/ 549342 h 595505"/>
                <a:gd name="connsiteX6" fmla="*/ 0 w 914400"/>
                <a:gd name="connsiteY6" fmla="*/ 457200 h 595505"/>
                <a:gd name="connsiteX7" fmla="*/ 457200 w 914400"/>
                <a:gd name="connsiteY7" fmla="*/ 0 h 59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595505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488763"/>
                    <a:pt x="911202" y="519579"/>
                    <a:pt x="905111" y="549342"/>
                  </a:cubicBezTo>
                  <a:lnTo>
                    <a:pt x="890781" y="595505"/>
                  </a:lnTo>
                  <a:lnTo>
                    <a:pt x="23619" y="595505"/>
                  </a:lnTo>
                  <a:lnTo>
                    <a:pt x="9289" y="549342"/>
                  </a:lnTo>
                  <a:cubicBezTo>
                    <a:pt x="3198" y="519579"/>
                    <a:pt x="0" y="488763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66EDC0-4373-1AE2-A133-C621AE67970C}"/>
                </a:ext>
              </a:extLst>
            </p:cNvPr>
            <p:cNvGrpSpPr/>
            <p:nvPr/>
          </p:nvGrpSpPr>
          <p:grpSpPr>
            <a:xfrm>
              <a:off x="284819" y="2286000"/>
              <a:ext cx="2651760" cy="3017520"/>
              <a:chOff x="284819" y="2286000"/>
              <a:chExt cx="2651760" cy="301752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ABDE5F4-F2DC-D904-1035-E0D1A05DF0F1}"/>
                  </a:ext>
                </a:extLst>
              </p:cNvPr>
              <p:cNvSpPr/>
              <p:nvPr/>
            </p:nvSpPr>
            <p:spPr>
              <a:xfrm>
                <a:off x="665287" y="4635513"/>
                <a:ext cx="1890825" cy="668007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397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sz="2000" kern="0" dirty="0">
                  <a:solidFill>
                    <a:srgbClr val="1D2757"/>
                  </a:solidFill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DCD9DE0-2EB0-2E56-A355-7B0A524ED282}"/>
                  </a:ext>
                </a:extLst>
              </p:cNvPr>
              <p:cNvGrpSpPr/>
              <p:nvPr/>
            </p:nvGrpSpPr>
            <p:grpSpPr>
              <a:xfrm>
                <a:off x="284819" y="2286000"/>
                <a:ext cx="2651760" cy="2448185"/>
                <a:chOff x="114643" y="180193"/>
                <a:chExt cx="2400759" cy="2551174"/>
              </a:xfrm>
            </p:grpSpPr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6EFB6CA2-3DEC-2C8F-EFD8-4F89FABDB389}"/>
                    </a:ext>
                  </a:extLst>
                </p:cNvPr>
                <p:cNvSpPr/>
                <p:nvPr/>
              </p:nvSpPr>
              <p:spPr>
                <a:xfrm>
                  <a:off x="857823" y="180193"/>
                  <a:ext cx="914400" cy="595505"/>
                </a:xfrm>
                <a:custGeom>
                  <a:avLst/>
                  <a:gdLst>
                    <a:gd name="connsiteX0" fmla="*/ 457200 w 914400"/>
                    <a:gd name="connsiteY0" fmla="*/ 0 h 595505"/>
                    <a:gd name="connsiteX1" fmla="*/ 914400 w 914400"/>
                    <a:gd name="connsiteY1" fmla="*/ 457200 h 595505"/>
                    <a:gd name="connsiteX2" fmla="*/ 905111 w 914400"/>
                    <a:gd name="connsiteY2" fmla="*/ 549342 h 595505"/>
                    <a:gd name="connsiteX3" fmla="*/ 890781 w 914400"/>
                    <a:gd name="connsiteY3" fmla="*/ 595505 h 595505"/>
                    <a:gd name="connsiteX4" fmla="*/ 23619 w 914400"/>
                    <a:gd name="connsiteY4" fmla="*/ 595505 h 595505"/>
                    <a:gd name="connsiteX5" fmla="*/ 9289 w 914400"/>
                    <a:gd name="connsiteY5" fmla="*/ 549342 h 595505"/>
                    <a:gd name="connsiteX6" fmla="*/ 0 w 914400"/>
                    <a:gd name="connsiteY6" fmla="*/ 457200 h 595505"/>
                    <a:gd name="connsiteX7" fmla="*/ 457200 w 914400"/>
                    <a:gd name="connsiteY7" fmla="*/ 0 h 595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4400" h="595505">
                      <a:moveTo>
                        <a:pt x="457200" y="0"/>
                      </a:move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88763"/>
                        <a:pt x="911202" y="519579"/>
                        <a:pt x="905111" y="549342"/>
                      </a:cubicBezTo>
                      <a:lnTo>
                        <a:pt x="890781" y="595505"/>
                      </a:lnTo>
                      <a:lnTo>
                        <a:pt x="23619" y="595505"/>
                      </a:lnTo>
                      <a:lnTo>
                        <a:pt x="9289" y="549342"/>
                      </a:lnTo>
                      <a:cubicBezTo>
                        <a:pt x="3198" y="519579"/>
                        <a:pt x="0" y="488763"/>
                        <a:pt x="0" y="457200"/>
                      </a:cubicBezTo>
                      <a:cubicBezTo>
                        <a:pt x="0" y="204695"/>
                        <a:pt x="204695" y="0"/>
                        <a:pt x="457200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F123A126-1B00-45FC-A83F-648CD69A879C}"/>
                    </a:ext>
                  </a:extLst>
                </p:cNvPr>
                <p:cNvSpPr/>
                <p:nvPr/>
              </p:nvSpPr>
              <p:spPr>
                <a:xfrm>
                  <a:off x="114643" y="778169"/>
                  <a:ext cx="2400759" cy="1953198"/>
                </a:xfrm>
                <a:prstGeom prst="roundRect">
                  <a:avLst/>
                </a:prstGeom>
                <a:solidFill>
                  <a:schemeClr val="bg2">
                    <a:lumMod val="8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66D3D8B4-E503-5CC7-3FAA-24D24E821D5C}"/>
                    </a:ext>
                  </a:extLst>
                </p:cNvPr>
                <p:cNvSpPr/>
                <p:nvPr/>
              </p:nvSpPr>
              <p:spPr>
                <a:xfrm>
                  <a:off x="881442" y="775699"/>
                  <a:ext cx="867162" cy="318895"/>
                </a:xfrm>
                <a:custGeom>
                  <a:avLst/>
                  <a:gdLst>
                    <a:gd name="connsiteX0" fmla="*/ 0 w 867162"/>
                    <a:gd name="connsiteY0" fmla="*/ 0 h 318895"/>
                    <a:gd name="connsiteX1" fmla="*/ 867162 w 867162"/>
                    <a:gd name="connsiteY1" fmla="*/ 0 h 318895"/>
                    <a:gd name="connsiteX2" fmla="*/ 854852 w 867162"/>
                    <a:gd name="connsiteY2" fmla="*/ 39658 h 318895"/>
                    <a:gd name="connsiteX3" fmla="*/ 433581 w 867162"/>
                    <a:gd name="connsiteY3" fmla="*/ 318895 h 318895"/>
                    <a:gd name="connsiteX4" fmla="*/ 12310 w 867162"/>
                    <a:gd name="connsiteY4" fmla="*/ 39658 h 318895"/>
                    <a:gd name="connsiteX5" fmla="*/ 0 w 867162"/>
                    <a:gd name="connsiteY5" fmla="*/ 0 h 318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7162" h="318895">
                      <a:moveTo>
                        <a:pt x="0" y="0"/>
                      </a:moveTo>
                      <a:lnTo>
                        <a:pt x="867162" y="0"/>
                      </a:lnTo>
                      <a:lnTo>
                        <a:pt x="854852" y="39658"/>
                      </a:lnTo>
                      <a:cubicBezTo>
                        <a:pt x="785445" y="203754"/>
                        <a:pt x="622960" y="318895"/>
                        <a:pt x="433581" y="318895"/>
                      </a:cubicBezTo>
                      <a:cubicBezTo>
                        <a:pt x="244202" y="318895"/>
                        <a:pt x="81717" y="203754"/>
                        <a:pt x="12310" y="3965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3D3E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E227FB60-1F1B-1EEC-6152-0769029CBBED}"/>
                    </a:ext>
                  </a:extLst>
                </p:cNvPr>
                <p:cNvSpPr/>
                <p:nvPr/>
              </p:nvSpPr>
              <p:spPr>
                <a:xfrm>
                  <a:off x="949263" y="271633"/>
                  <a:ext cx="731520" cy="73152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4" name="TextBox 9">
                <a:extLst>
                  <a:ext uri="{FF2B5EF4-FFF2-40B4-BE49-F238E27FC236}">
                    <a16:creationId xmlns:a16="http://schemas.microsoft.com/office/drawing/2014/main" id="{87655C96-1144-3B0B-2E59-086E9784F2F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15863" y="3190440"/>
                <a:ext cx="1389672" cy="33074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+mj-lt"/>
                    <a:ea typeface="Verdana" panose="020B0604030504040204" pitchFamily="34" charset="0"/>
                    <a:cs typeface="Times New Roman" panose="02020603050405020304" pitchFamily="18" charset="0"/>
                  </a:rPr>
                  <a:t>PHASE 1</a:t>
                </a: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1D2757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Box 10">
                <a:extLst>
                  <a:ext uri="{FF2B5EF4-FFF2-40B4-BE49-F238E27FC236}">
                    <a16:creationId xmlns:a16="http://schemas.microsoft.com/office/drawing/2014/main" id="{0C9ADE59-4FF7-5A5F-F098-D255A85EFD8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15863" y="3472558"/>
                <a:ext cx="1389672" cy="31587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+mj-lt"/>
                    <a:ea typeface="Verdana" panose="020B0604030504040204" pitchFamily="34" charset="0"/>
                    <a:cs typeface="Times New Roman" panose="02020603050405020304" pitchFamily="18" charset="0"/>
                  </a:rPr>
                  <a:t>Alpha Pilot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1D2757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13">
                <a:extLst>
                  <a:ext uri="{FF2B5EF4-FFF2-40B4-BE49-F238E27FC236}">
                    <a16:creationId xmlns:a16="http://schemas.microsoft.com/office/drawing/2014/main" id="{5FD5F261-8B7E-7F1E-D197-52A4B402B72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70773" y="3893779"/>
                <a:ext cx="2279852" cy="7824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noAutofit/>
              </a:bodyPr>
              <a:lstStyle/>
              <a:p>
                <a:pPr marL="91440" marR="0" lvl="0" indent="-9144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+mj-lt"/>
                    <a:ea typeface="Verdana"/>
                    <a:cs typeface="Times New Roman"/>
                  </a:rPr>
                  <a:t>PGA Message Set and Product Registry Testing</a:t>
                </a:r>
                <a:endParaRPr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1D2757"/>
                  </a:solidFill>
                  <a:effectLst/>
                  <a:uLnTx/>
                  <a:uFillTx/>
                  <a:latin typeface="+mj-lt"/>
                  <a:ea typeface="Verdana"/>
                  <a:cs typeface="Times New Roman"/>
                </a:endParaRPr>
              </a:p>
              <a:p>
                <a:pPr marL="91440" marR="0" lvl="0" indent="-9144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+mj-lt"/>
                    <a:ea typeface="Verdana"/>
                    <a:cs typeface="Times New Roman"/>
                  </a:rPr>
                  <a:t>8 Participants</a:t>
                </a:r>
                <a:endParaRPr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1D2757"/>
                  </a:solidFill>
                  <a:effectLst/>
                  <a:uLnTx/>
                  <a:uFillTx/>
                  <a:latin typeface="+mj-lt"/>
                  <a:ea typeface="Verdana"/>
                  <a:cs typeface="Times New Roman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F6D8ED7-DDD6-914C-182D-05B2E723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8939" y="3840480"/>
                <a:ext cx="108352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4546A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13" name="TextBox 12">
                <a:extLst>
                  <a:ext uri="{FF2B5EF4-FFF2-40B4-BE49-F238E27FC236}">
                    <a16:creationId xmlns:a16="http://schemas.microsoft.com/office/drawing/2014/main" id="{1B9EFF36-E579-45D8-1AB9-077DBFFC0207}"/>
                  </a:ext>
                </a:extLst>
              </p:cNvPr>
              <p:cNvSpPr txBox="1"/>
              <p:nvPr/>
            </p:nvSpPr>
            <p:spPr>
              <a:xfrm>
                <a:off x="599201" y="4869130"/>
                <a:ext cx="2022997" cy="29679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2016 </a:t>
                </a:r>
                <a:r>
                  <a:rPr lang="en-US" sz="1200" b="1" dirty="0">
                    <a:solidFill>
                      <a:srgbClr val="1D2757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Completed</a:t>
                </a:r>
                <a:endParaRPr kumimoji="0" lang="en-US" sz="1200" b="0" i="0" u="none" strike="noStrike" kern="100" cap="none" spc="0" normalizeH="0" baseline="0" noProof="0" dirty="0">
                  <a:ln>
                    <a:noFill/>
                  </a:ln>
                  <a:solidFill>
                    <a:srgbClr val="1D2757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6" name="Graphic 7" descr="Database outline">
                <a:extLst>
                  <a:ext uri="{FF2B5EF4-FFF2-40B4-BE49-F238E27FC236}">
                    <a16:creationId xmlns:a16="http://schemas.microsoft.com/office/drawing/2014/main" id="{FEC85A96-EA3A-1EC3-7C97-36CA70F92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92998" y="2506202"/>
                <a:ext cx="635403" cy="437083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AAFA12A-A067-8C0C-A61F-782068C46AD8}"/>
                </a:ext>
              </a:extLst>
            </p:cNvPr>
            <p:cNvGrpSpPr/>
            <p:nvPr/>
          </p:nvGrpSpPr>
          <p:grpSpPr>
            <a:xfrm>
              <a:off x="9203474" y="2367966"/>
              <a:ext cx="2651760" cy="2939246"/>
              <a:chOff x="9203474" y="2366228"/>
              <a:chExt cx="2651760" cy="293924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9867596-0D5F-EC8C-CF4B-F199B14E6385}"/>
                  </a:ext>
                </a:extLst>
              </p:cNvPr>
              <p:cNvSpPr/>
              <p:nvPr/>
            </p:nvSpPr>
            <p:spPr>
              <a:xfrm>
                <a:off x="9583942" y="4637467"/>
                <a:ext cx="1890825" cy="668007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397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sz="2000" kern="0" dirty="0">
                  <a:solidFill>
                    <a:srgbClr val="1D2757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3F701D3-DF94-FA1E-945A-78A6520DEB73}"/>
                  </a:ext>
                </a:extLst>
              </p:cNvPr>
              <p:cNvGrpSpPr/>
              <p:nvPr/>
            </p:nvGrpSpPr>
            <p:grpSpPr>
              <a:xfrm>
                <a:off x="9203474" y="2366228"/>
                <a:ext cx="2651760" cy="2369911"/>
                <a:chOff x="9203474" y="2366228"/>
                <a:chExt cx="2651760" cy="2369911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A3FEDFEF-146C-2D4E-3813-E1E591E2D134}"/>
                    </a:ext>
                  </a:extLst>
                </p:cNvPr>
                <p:cNvSpPr/>
                <p:nvPr/>
              </p:nvSpPr>
              <p:spPr>
                <a:xfrm>
                  <a:off x="9203474" y="2861790"/>
                  <a:ext cx="2651760" cy="1874349"/>
                </a:xfrm>
                <a:prstGeom prst="round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17C14350-4A71-E9F2-9408-8D818FE4C41C}"/>
                    </a:ext>
                  </a:extLst>
                </p:cNvPr>
                <p:cNvSpPr/>
                <p:nvPr/>
              </p:nvSpPr>
              <p:spPr>
                <a:xfrm>
                  <a:off x="10050442" y="2859419"/>
                  <a:ext cx="957824" cy="306022"/>
                </a:xfrm>
                <a:custGeom>
                  <a:avLst/>
                  <a:gdLst>
                    <a:gd name="connsiteX0" fmla="*/ 0 w 867162"/>
                    <a:gd name="connsiteY0" fmla="*/ 0 h 318895"/>
                    <a:gd name="connsiteX1" fmla="*/ 867162 w 867162"/>
                    <a:gd name="connsiteY1" fmla="*/ 0 h 318895"/>
                    <a:gd name="connsiteX2" fmla="*/ 854852 w 867162"/>
                    <a:gd name="connsiteY2" fmla="*/ 39658 h 318895"/>
                    <a:gd name="connsiteX3" fmla="*/ 433581 w 867162"/>
                    <a:gd name="connsiteY3" fmla="*/ 318895 h 318895"/>
                    <a:gd name="connsiteX4" fmla="*/ 12310 w 867162"/>
                    <a:gd name="connsiteY4" fmla="*/ 39658 h 318895"/>
                    <a:gd name="connsiteX5" fmla="*/ 0 w 867162"/>
                    <a:gd name="connsiteY5" fmla="*/ 0 h 318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7162" h="318895">
                      <a:moveTo>
                        <a:pt x="0" y="0"/>
                      </a:moveTo>
                      <a:lnTo>
                        <a:pt x="867162" y="0"/>
                      </a:lnTo>
                      <a:lnTo>
                        <a:pt x="854852" y="39658"/>
                      </a:lnTo>
                      <a:cubicBezTo>
                        <a:pt x="785445" y="203754"/>
                        <a:pt x="622960" y="318895"/>
                        <a:pt x="433581" y="318895"/>
                      </a:cubicBezTo>
                      <a:cubicBezTo>
                        <a:pt x="244202" y="318895"/>
                        <a:pt x="81717" y="203754"/>
                        <a:pt x="12310" y="3965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3D3E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8B581AD4-E40E-2425-FDBB-C13B974C5435}"/>
                    </a:ext>
                  </a:extLst>
                </p:cNvPr>
                <p:cNvSpPr/>
                <p:nvPr/>
              </p:nvSpPr>
              <p:spPr>
                <a:xfrm>
                  <a:off x="10125353" y="2366228"/>
                  <a:ext cx="808001" cy="7019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E6183A51-63DD-A361-6D84-B29EEDCAF52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834518" y="3192393"/>
                <a:ext cx="1389672" cy="33074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srgbClr val="1D2757"/>
                    </a:solidFill>
                    <a:latin typeface="+mj-lt"/>
                    <a:ea typeface="Verdana" panose="020B0604030504040204" pitchFamily="34" charset="0"/>
                    <a:cs typeface="Times New Roman" panose="02020603050405020304" pitchFamily="18" charset="0"/>
                  </a:rPr>
                  <a:t>PHASE 4</a:t>
                </a: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1D2757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13C43D38-A80E-A4A7-E04D-BEEDEA3CA54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478989" y="3474683"/>
                <a:ext cx="2100731" cy="31587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+mj-lt"/>
                    <a:ea typeface="Verdana" panose="020B060403050404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1400" b="1" kern="100" dirty="0">
                    <a:solidFill>
                      <a:srgbClr val="1D2757"/>
                    </a:solidFill>
                    <a:latin typeface="+mj-lt"/>
                    <a:ea typeface="Verdana" panose="020B0604030504040204" pitchFamily="34" charset="0"/>
                    <a:cs typeface="Times New Roman" panose="02020603050405020304" pitchFamily="18" charset="0"/>
                  </a:rPr>
                  <a:t>ull Implementation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1D2757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13">
                <a:extLst>
                  <a:ext uri="{FF2B5EF4-FFF2-40B4-BE49-F238E27FC236}">
                    <a16:creationId xmlns:a16="http://schemas.microsoft.com/office/drawing/2014/main" id="{C4DECDD8-995F-B637-5479-04D1AC16E1A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389428" y="3941678"/>
                <a:ext cx="2279852" cy="5632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noAutofit/>
              </a:bodyPr>
              <a:lstStyle/>
              <a:p>
                <a:pPr marL="91440" marR="0" lvl="0" indent="-9144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+mj-lt"/>
                    <a:ea typeface="Verdana"/>
                    <a:cs typeface="Times New Roman"/>
                  </a:rPr>
                  <a:t>Rollout of final eFiling requirements</a:t>
                </a:r>
                <a:endParaRPr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1D2757"/>
                  </a:solidFill>
                  <a:effectLst/>
                  <a:uLnTx/>
                  <a:uFillTx/>
                  <a:latin typeface="+mj-lt"/>
                  <a:ea typeface="Verdana"/>
                  <a:cs typeface="Times New Roman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3FA36A4-BF10-9422-2640-51019FA0DE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87594" y="3835116"/>
                <a:ext cx="108352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4546A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43" name="TextBox 12">
                <a:extLst>
                  <a:ext uri="{FF2B5EF4-FFF2-40B4-BE49-F238E27FC236}">
                    <a16:creationId xmlns:a16="http://schemas.microsoft.com/office/drawing/2014/main" id="{7ED8DAFF-4671-E316-5774-08544F51C1AD}"/>
                  </a:ext>
                </a:extLst>
              </p:cNvPr>
              <p:cNvSpPr txBox="1"/>
              <p:nvPr/>
            </p:nvSpPr>
            <p:spPr>
              <a:xfrm>
                <a:off x="9545087" y="4866184"/>
                <a:ext cx="2022997" cy="29679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2025</a:t>
                </a:r>
                <a:endParaRPr kumimoji="0" lang="en-US" sz="1200" b="0" i="0" u="none" strike="noStrike" kern="100" cap="none" spc="0" normalizeH="0" baseline="0" noProof="0" dirty="0">
                  <a:ln>
                    <a:noFill/>
                  </a:ln>
                  <a:solidFill>
                    <a:srgbClr val="1D2757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32FD6B8-FC64-2B67-A5EB-6ACE98034926}"/>
                </a:ext>
              </a:extLst>
            </p:cNvPr>
            <p:cNvGrpSpPr/>
            <p:nvPr/>
          </p:nvGrpSpPr>
          <p:grpSpPr>
            <a:xfrm>
              <a:off x="6230748" y="2286000"/>
              <a:ext cx="2651763" cy="3017520"/>
              <a:chOff x="892814" y="2485560"/>
              <a:chExt cx="2560321" cy="294419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6F50F5D-49FC-9881-CC0A-BE59728BE43B}"/>
                  </a:ext>
                </a:extLst>
              </p:cNvPr>
              <p:cNvGrpSpPr/>
              <p:nvPr/>
            </p:nvGrpSpPr>
            <p:grpSpPr>
              <a:xfrm>
                <a:off x="892814" y="2485560"/>
                <a:ext cx="2560321" cy="2944192"/>
                <a:chOff x="588014" y="2180760"/>
                <a:chExt cx="2560321" cy="2944192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D12C41B-E480-34C3-F7CD-A2E6E70969C1}"/>
                    </a:ext>
                  </a:extLst>
                </p:cNvPr>
                <p:cNvSpPr/>
                <p:nvPr/>
              </p:nvSpPr>
              <p:spPr>
                <a:xfrm>
                  <a:off x="955362" y="4473178"/>
                  <a:ext cx="1825624" cy="651774"/>
                </a:xfrm>
                <a:prstGeom prst="rect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sz="2000" kern="0" dirty="0">
                    <a:solidFill>
                      <a:srgbClr val="1D2757"/>
                    </a:solidFill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1807F278-6A63-5D79-3188-39BE13A7683A}"/>
                    </a:ext>
                  </a:extLst>
                </p:cNvPr>
                <p:cNvGrpSpPr/>
                <p:nvPr/>
              </p:nvGrpSpPr>
              <p:grpSpPr>
                <a:xfrm>
                  <a:off x="588014" y="2180760"/>
                  <a:ext cx="2560321" cy="2388693"/>
                  <a:chOff x="114643" y="180193"/>
                  <a:chExt cx="2400759" cy="2551174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F26EC30E-4F73-FCB8-878C-2D44EAE4B0C5}"/>
                      </a:ext>
                    </a:extLst>
                  </p:cNvPr>
                  <p:cNvSpPr/>
                  <p:nvPr/>
                </p:nvSpPr>
                <p:spPr>
                  <a:xfrm>
                    <a:off x="857823" y="180193"/>
                    <a:ext cx="914400" cy="595505"/>
                  </a:xfrm>
                  <a:custGeom>
                    <a:avLst/>
                    <a:gdLst>
                      <a:gd name="connsiteX0" fmla="*/ 457200 w 914400"/>
                      <a:gd name="connsiteY0" fmla="*/ 0 h 595505"/>
                      <a:gd name="connsiteX1" fmla="*/ 914400 w 914400"/>
                      <a:gd name="connsiteY1" fmla="*/ 457200 h 595505"/>
                      <a:gd name="connsiteX2" fmla="*/ 905111 w 914400"/>
                      <a:gd name="connsiteY2" fmla="*/ 549342 h 595505"/>
                      <a:gd name="connsiteX3" fmla="*/ 890781 w 914400"/>
                      <a:gd name="connsiteY3" fmla="*/ 595505 h 595505"/>
                      <a:gd name="connsiteX4" fmla="*/ 23619 w 914400"/>
                      <a:gd name="connsiteY4" fmla="*/ 595505 h 595505"/>
                      <a:gd name="connsiteX5" fmla="*/ 9289 w 914400"/>
                      <a:gd name="connsiteY5" fmla="*/ 549342 h 595505"/>
                      <a:gd name="connsiteX6" fmla="*/ 0 w 914400"/>
                      <a:gd name="connsiteY6" fmla="*/ 457200 h 595505"/>
                      <a:gd name="connsiteX7" fmla="*/ 457200 w 914400"/>
                      <a:gd name="connsiteY7" fmla="*/ 0 h 595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14400" h="595505">
                        <a:moveTo>
                          <a:pt x="457200" y="0"/>
                        </a:moveTo>
                        <a:cubicBezTo>
                          <a:pt x="709705" y="0"/>
                          <a:pt x="914400" y="204695"/>
                          <a:pt x="914400" y="457200"/>
                        </a:cubicBezTo>
                        <a:cubicBezTo>
                          <a:pt x="914400" y="488763"/>
                          <a:pt x="911202" y="519579"/>
                          <a:pt x="905111" y="549342"/>
                        </a:cubicBezTo>
                        <a:lnTo>
                          <a:pt x="890781" y="595505"/>
                        </a:lnTo>
                        <a:lnTo>
                          <a:pt x="23619" y="595505"/>
                        </a:lnTo>
                        <a:lnTo>
                          <a:pt x="9289" y="549342"/>
                        </a:lnTo>
                        <a:cubicBezTo>
                          <a:pt x="3198" y="519579"/>
                          <a:pt x="0" y="488763"/>
                          <a:pt x="0" y="457200"/>
                        </a:cubicBezTo>
                        <a:cubicBezTo>
                          <a:pt x="0" y="204695"/>
                          <a:pt x="204695" y="0"/>
                          <a:pt x="457200" y="0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D2757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: Rounded Corners 32">
                    <a:extLst>
                      <a:ext uri="{FF2B5EF4-FFF2-40B4-BE49-F238E27FC236}">
                        <a16:creationId xmlns:a16="http://schemas.microsoft.com/office/drawing/2014/main" id="{1845D480-5C03-CDA2-FF69-70032B14F36A}"/>
                      </a:ext>
                    </a:extLst>
                  </p:cNvPr>
                  <p:cNvSpPr/>
                  <p:nvPr/>
                </p:nvSpPr>
                <p:spPr>
                  <a:xfrm>
                    <a:off x="114643" y="778169"/>
                    <a:ext cx="2400759" cy="1953198"/>
                  </a:xfrm>
                  <a:prstGeom prst="roundRect">
                    <a:avLst/>
                  </a:prstGeom>
                  <a:solidFill>
                    <a:schemeClr val="tx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397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D2757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08BE3837-975B-6EAE-ED66-5C99694187B1}"/>
                      </a:ext>
                    </a:extLst>
                  </p:cNvPr>
                  <p:cNvSpPr/>
                  <p:nvPr/>
                </p:nvSpPr>
                <p:spPr>
                  <a:xfrm>
                    <a:off x="881442" y="775699"/>
                    <a:ext cx="867162" cy="318895"/>
                  </a:xfrm>
                  <a:custGeom>
                    <a:avLst/>
                    <a:gdLst>
                      <a:gd name="connsiteX0" fmla="*/ 0 w 867162"/>
                      <a:gd name="connsiteY0" fmla="*/ 0 h 318895"/>
                      <a:gd name="connsiteX1" fmla="*/ 867162 w 867162"/>
                      <a:gd name="connsiteY1" fmla="*/ 0 h 318895"/>
                      <a:gd name="connsiteX2" fmla="*/ 854852 w 867162"/>
                      <a:gd name="connsiteY2" fmla="*/ 39658 h 318895"/>
                      <a:gd name="connsiteX3" fmla="*/ 433581 w 867162"/>
                      <a:gd name="connsiteY3" fmla="*/ 318895 h 318895"/>
                      <a:gd name="connsiteX4" fmla="*/ 12310 w 867162"/>
                      <a:gd name="connsiteY4" fmla="*/ 39658 h 318895"/>
                      <a:gd name="connsiteX5" fmla="*/ 0 w 867162"/>
                      <a:gd name="connsiteY5" fmla="*/ 0 h 318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7162" h="318895">
                        <a:moveTo>
                          <a:pt x="0" y="0"/>
                        </a:moveTo>
                        <a:lnTo>
                          <a:pt x="867162" y="0"/>
                        </a:lnTo>
                        <a:lnTo>
                          <a:pt x="854852" y="39658"/>
                        </a:lnTo>
                        <a:cubicBezTo>
                          <a:pt x="785445" y="203754"/>
                          <a:pt x="622960" y="318895"/>
                          <a:pt x="433581" y="318895"/>
                        </a:cubicBezTo>
                        <a:cubicBezTo>
                          <a:pt x="244202" y="318895"/>
                          <a:pt x="81717" y="203754"/>
                          <a:pt x="12310" y="3965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3D3E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D2757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014E1BF1-599C-7366-E3A9-16BD17AE1CD4}"/>
                      </a:ext>
                    </a:extLst>
                  </p:cNvPr>
                  <p:cNvSpPr/>
                  <p:nvPr/>
                </p:nvSpPr>
                <p:spPr>
                  <a:xfrm>
                    <a:off x="949263" y="271633"/>
                    <a:ext cx="731520" cy="7315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D2757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6" name="TextBox 9">
                  <a:extLst>
                    <a:ext uri="{FF2B5EF4-FFF2-40B4-BE49-F238E27FC236}">
                      <a16:creationId xmlns:a16="http://schemas.microsoft.com/office/drawing/2014/main" id="{15859138-EE09-D740-D51E-473686E8845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197298" y="3063221"/>
                  <a:ext cx="1341752" cy="322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PHASE 3</a:t>
                  </a:r>
                  <a:endPara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10">
                  <a:extLst>
                    <a:ext uri="{FF2B5EF4-FFF2-40B4-BE49-F238E27FC236}">
                      <a16:creationId xmlns:a16="http://schemas.microsoft.com/office/drawing/2014/main" id="{DD96180C-A3CF-31C6-6A27-6688969CB76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11192" y="3338484"/>
                  <a:ext cx="1713966" cy="30820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dirty="0">
                      <a:solidFill>
                        <a:schemeClr val="bg2"/>
                      </a:solidFill>
                      <a:latin typeface="+mj-lt"/>
                      <a:ea typeface="Verdana"/>
                      <a:cs typeface="Times New Roman"/>
                    </a:rPr>
                    <a:t>Final Rulemaking</a:t>
                  </a:r>
                  <a:endParaRPr lang="en-US" sz="1400" b="0" i="0" u="none" strike="noStrike" kern="1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Verdana"/>
                    <a:cs typeface="Times New Roman"/>
                  </a:endParaRPr>
                </a:p>
              </p:txBody>
            </p:sp>
            <p:sp>
              <p:nvSpPr>
                <p:cNvPr id="28" name="TextBox 13">
                  <a:extLst>
                    <a:ext uri="{FF2B5EF4-FFF2-40B4-BE49-F238E27FC236}">
                      <a16:creationId xmlns:a16="http://schemas.microsoft.com/office/drawing/2014/main" id="{B85895A4-C85D-C71B-EAFD-BC254E95157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67556" y="3784396"/>
                  <a:ext cx="2201236" cy="55985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 marL="91440" marR="0" lvl="0" indent="-9144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457200" algn="l"/>
                    </a:tabLst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Verdana"/>
                      <a:cs typeface="Times New Roman"/>
                    </a:rPr>
                    <a:t>Integrate eFiling rule changes</a:t>
                  </a:r>
                  <a:endParaRPr lang="en-US" sz="14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Verdana"/>
                    <a:cs typeface="Times New Roman"/>
                  </a:endParaRP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39B7976-A20F-5DFA-1E79-77F8AC7E5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45095" y="3697465"/>
                  <a:ext cx="104615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TextBox 12">
                  <a:extLst>
                    <a:ext uri="{FF2B5EF4-FFF2-40B4-BE49-F238E27FC236}">
                      <a16:creationId xmlns:a16="http://schemas.microsoft.com/office/drawing/2014/main" id="{38A50BF0-EEB1-D811-A506-228BF3044C29}"/>
                    </a:ext>
                  </a:extLst>
                </p:cNvPr>
                <p:cNvSpPr txBox="1"/>
                <p:nvPr/>
              </p:nvSpPr>
              <p:spPr>
                <a:xfrm>
                  <a:off x="1268562" y="4662976"/>
                  <a:ext cx="1272929" cy="2895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7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  <a:tabLst/>
                    <a:defRPr kumimoji="0" sz="12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dirty="0">
                      <a:solidFill>
                        <a:schemeClr val="bg2"/>
                      </a:solidFill>
                      <a:cs typeface="Times New Roman"/>
                    </a:rPr>
                    <a:t>Spring 2024 – Year End</a:t>
                  </a:r>
                </a:p>
              </p:txBody>
            </p:sp>
          </p:grpSp>
          <p:pic>
            <p:nvPicPr>
              <p:cNvPr id="56" name="Graphic 18" descr="Contract outline">
                <a:extLst>
                  <a:ext uri="{FF2B5EF4-FFF2-40B4-BE49-F238E27FC236}">
                    <a16:creationId xmlns:a16="http://schemas.microsoft.com/office/drawing/2014/main" id="{216FDB10-DB5D-3649-3645-3A9E5E3A6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44422" y="2715635"/>
                <a:ext cx="457106" cy="396014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741995A-39E8-426B-C43C-62EE31076429}"/>
                </a:ext>
              </a:extLst>
            </p:cNvPr>
            <p:cNvGrpSpPr/>
            <p:nvPr/>
          </p:nvGrpSpPr>
          <p:grpSpPr>
            <a:xfrm>
              <a:off x="3257545" y="2285702"/>
              <a:ext cx="2651763" cy="3017519"/>
              <a:chOff x="801900" y="2346813"/>
              <a:chExt cx="2560321" cy="294419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30C3A00-7727-9D2C-687E-4EA183851C3A}"/>
                  </a:ext>
                </a:extLst>
              </p:cNvPr>
              <p:cNvGrpSpPr/>
              <p:nvPr/>
            </p:nvGrpSpPr>
            <p:grpSpPr>
              <a:xfrm>
                <a:off x="801900" y="2346813"/>
                <a:ext cx="2560321" cy="2944192"/>
                <a:chOff x="588014" y="2180760"/>
                <a:chExt cx="2560321" cy="2944192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2E18F9F-8059-79E4-BB71-AB5930C16B43}"/>
                    </a:ext>
                  </a:extLst>
                </p:cNvPr>
                <p:cNvSpPr/>
                <p:nvPr/>
              </p:nvSpPr>
              <p:spPr>
                <a:xfrm>
                  <a:off x="976977" y="4473178"/>
                  <a:ext cx="1825624" cy="651774"/>
                </a:xfrm>
                <a:prstGeom prst="rect">
                  <a:avLst/>
                </a:prstGeom>
                <a:solidFill>
                  <a:srgbClr val="1D2757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sz="2000" kern="0" dirty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6F0741E-806E-188D-8B64-6E05913ACE79}"/>
                    </a:ext>
                  </a:extLst>
                </p:cNvPr>
                <p:cNvGrpSpPr/>
                <p:nvPr/>
              </p:nvGrpSpPr>
              <p:grpSpPr>
                <a:xfrm>
                  <a:off x="588014" y="2180760"/>
                  <a:ext cx="2560321" cy="2388693"/>
                  <a:chOff x="114643" y="180193"/>
                  <a:chExt cx="2400759" cy="2551174"/>
                </a:xfrm>
              </p:grpSpPr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B8D4D353-FCAB-92C6-51E6-0DA361F85039}"/>
                      </a:ext>
                    </a:extLst>
                  </p:cNvPr>
                  <p:cNvSpPr/>
                  <p:nvPr/>
                </p:nvSpPr>
                <p:spPr>
                  <a:xfrm>
                    <a:off x="857823" y="180193"/>
                    <a:ext cx="914400" cy="595505"/>
                  </a:xfrm>
                  <a:custGeom>
                    <a:avLst/>
                    <a:gdLst>
                      <a:gd name="connsiteX0" fmla="*/ 457200 w 914400"/>
                      <a:gd name="connsiteY0" fmla="*/ 0 h 595505"/>
                      <a:gd name="connsiteX1" fmla="*/ 914400 w 914400"/>
                      <a:gd name="connsiteY1" fmla="*/ 457200 h 595505"/>
                      <a:gd name="connsiteX2" fmla="*/ 905111 w 914400"/>
                      <a:gd name="connsiteY2" fmla="*/ 549342 h 595505"/>
                      <a:gd name="connsiteX3" fmla="*/ 890781 w 914400"/>
                      <a:gd name="connsiteY3" fmla="*/ 595505 h 595505"/>
                      <a:gd name="connsiteX4" fmla="*/ 23619 w 914400"/>
                      <a:gd name="connsiteY4" fmla="*/ 595505 h 595505"/>
                      <a:gd name="connsiteX5" fmla="*/ 9289 w 914400"/>
                      <a:gd name="connsiteY5" fmla="*/ 549342 h 595505"/>
                      <a:gd name="connsiteX6" fmla="*/ 0 w 914400"/>
                      <a:gd name="connsiteY6" fmla="*/ 457200 h 595505"/>
                      <a:gd name="connsiteX7" fmla="*/ 457200 w 914400"/>
                      <a:gd name="connsiteY7" fmla="*/ 0 h 595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14400" h="595505">
                        <a:moveTo>
                          <a:pt x="457200" y="0"/>
                        </a:moveTo>
                        <a:cubicBezTo>
                          <a:pt x="709705" y="0"/>
                          <a:pt x="914400" y="204695"/>
                          <a:pt x="914400" y="457200"/>
                        </a:cubicBezTo>
                        <a:cubicBezTo>
                          <a:pt x="914400" y="488763"/>
                          <a:pt x="911202" y="519579"/>
                          <a:pt x="905111" y="549342"/>
                        </a:cubicBezTo>
                        <a:lnTo>
                          <a:pt x="890781" y="595505"/>
                        </a:lnTo>
                        <a:lnTo>
                          <a:pt x="23619" y="595505"/>
                        </a:lnTo>
                        <a:lnTo>
                          <a:pt x="9289" y="549342"/>
                        </a:lnTo>
                        <a:cubicBezTo>
                          <a:pt x="3198" y="519579"/>
                          <a:pt x="0" y="488763"/>
                          <a:pt x="0" y="457200"/>
                        </a:cubicBezTo>
                        <a:cubicBezTo>
                          <a:pt x="0" y="204695"/>
                          <a:pt x="204695" y="0"/>
                          <a:pt x="457200" y="0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407BBBFC-56E9-18B3-39EC-F0027F2F2B00}"/>
                      </a:ext>
                    </a:extLst>
                  </p:cNvPr>
                  <p:cNvSpPr/>
                  <p:nvPr/>
                </p:nvSpPr>
                <p:spPr>
                  <a:xfrm>
                    <a:off x="114643" y="778169"/>
                    <a:ext cx="2400759" cy="1953198"/>
                  </a:xfrm>
                  <a:prstGeom prst="roundRect">
                    <a:avLst/>
                  </a:prstGeom>
                  <a:solidFill>
                    <a:srgbClr val="1D275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397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3F32CA1-B186-1AFD-78F5-BB75935632E5}"/>
                      </a:ext>
                    </a:extLst>
                  </p:cNvPr>
                  <p:cNvSpPr/>
                  <p:nvPr/>
                </p:nvSpPr>
                <p:spPr>
                  <a:xfrm>
                    <a:off x="881442" y="775699"/>
                    <a:ext cx="867162" cy="318895"/>
                  </a:xfrm>
                  <a:custGeom>
                    <a:avLst/>
                    <a:gdLst>
                      <a:gd name="connsiteX0" fmla="*/ 0 w 867162"/>
                      <a:gd name="connsiteY0" fmla="*/ 0 h 318895"/>
                      <a:gd name="connsiteX1" fmla="*/ 867162 w 867162"/>
                      <a:gd name="connsiteY1" fmla="*/ 0 h 318895"/>
                      <a:gd name="connsiteX2" fmla="*/ 854852 w 867162"/>
                      <a:gd name="connsiteY2" fmla="*/ 39658 h 318895"/>
                      <a:gd name="connsiteX3" fmla="*/ 433581 w 867162"/>
                      <a:gd name="connsiteY3" fmla="*/ 318895 h 318895"/>
                      <a:gd name="connsiteX4" fmla="*/ 12310 w 867162"/>
                      <a:gd name="connsiteY4" fmla="*/ 39658 h 318895"/>
                      <a:gd name="connsiteX5" fmla="*/ 0 w 867162"/>
                      <a:gd name="connsiteY5" fmla="*/ 0 h 318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7162" h="318895">
                        <a:moveTo>
                          <a:pt x="0" y="0"/>
                        </a:moveTo>
                        <a:lnTo>
                          <a:pt x="867162" y="0"/>
                        </a:lnTo>
                        <a:lnTo>
                          <a:pt x="854852" y="39658"/>
                        </a:lnTo>
                        <a:cubicBezTo>
                          <a:pt x="785445" y="203754"/>
                          <a:pt x="622960" y="318895"/>
                          <a:pt x="433581" y="318895"/>
                        </a:cubicBezTo>
                        <a:cubicBezTo>
                          <a:pt x="244202" y="318895"/>
                          <a:pt x="81717" y="203754"/>
                          <a:pt x="12310" y="3965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3D3E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1BEEC4F-231B-4CF7-41F1-63A707C9DDFD}"/>
                      </a:ext>
                    </a:extLst>
                  </p:cNvPr>
                  <p:cNvSpPr/>
                  <p:nvPr/>
                </p:nvSpPr>
                <p:spPr>
                  <a:xfrm>
                    <a:off x="949263" y="271633"/>
                    <a:ext cx="731520" cy="7315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2" name="TextBox 9">
                  <a:extLst>
                    <a:ext uri="{FF2B5EF4-FFF2-40B4-BE49-F238E27FC236}">
                      <a16:creationId xmlns:a16="http://schemas.microsoft.com/office/drawing/2014/main" id="{2A075CA5-7E73-327D-CEAE-6CE32B9362D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197298" y="3081052"/>
                  <a:ext cx="1341752" cy="322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+mj-lt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PHASE 2</a:t>
                  </a:r>
                  <a:endPara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xtBox 10">
                  <a:extLst>
                    <a:ext uri="{FF2B5EF4-FFF2-40B4-BE49-F238E27FC236}">
                      <a16:creationId xmlns:a16="http://schemas.microsoft.com/office/drawing/2014/main" id="{6A72477E-34B3-ABDC-8522-09230530DA8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197298" y="3329455"/>
                  <a:ext cx="1341752" cy="308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+mj-lt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Beta Pilot</a:t>
                  </a:r>
                  <a:endParaRPr kumimoji="0" lang="en-US" sz="1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684230-983C-02F8-8161-E82B7DBE065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67556" y="3749469"/>
                  <a:ext cx="2201236" cy="7634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 marL="91440" marR="0" lvl="0" indent="-9144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457200" algn="l"/>
                    </a:tabLst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+mj-lt"/>
                      <a:ea typeface="Verdana"/>
                      <a:cs typeface="Times New Roman"/>
                    </a:rPr>
                    <a:t>IT development and participant testing</a:t>
                  </a:r>
                  <a:endParaRPr lang="en-US" sz="1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Verdana"/>
                    <a:cs typeface="Times New Roman"/>
                  </a:endParaRPr>
                </a:p>
                <a:p>
                  <a:pPr marL="91440" marR="0" lvl="0" indent="-9144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457200" algn="l"/>
                    </a:tabLst>
                    <a:defRPr/>
                  </a:pPr>
                  <a:r>
                    <a:rPr lang="en-US" sz="1400" b="1" dirty="0">
                      <a:solidFill>
                        <a:schemeClr val="bg2"/>
                      </a:solidFill>
                      <a:latin typeface="+mj-lt"/>
                      <a:ea typeface="Verdana"/>
                      <a:cs typeface="Times New Roman"/>
                    </a:rPr>
                    <a:t>Over 35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+mj-lt"/>
                      <a:ea typeface="Verdana"/>
                      <a:cs typeface="Times New Roman"/>
                    </a:rPr>
                    <a:t> Participants</a:t>
                  </a:r>
                  <a:endParaRPr lang="en-US" sz="1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Verdana"/>
                    <a:cs typeface="Times New Roman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B3A84DE7-F82A-AF7C-D114-91788009FE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45095" y="3697756"/>
                  <a:ext cx="104615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" name="TextBox 12">
                  <a:extLst>
                    <a:ext uri="{FF2B5EF4-FFF2-40B4-BE49-F238E27FC236}">
                      <a16:creationId xmlns:a16="http://schemas.microsoft.com/office/drawing/2014/main" id="{A6D8BDC9-F00C-52CE-0E7D-91B24E5B2EEF}"/>
                    </a:ext>
                  </a:extLst>
                </p:cNvPr>
                <p:cNvSpPr txBox="1"/>
                <p:nvPr/>
              </p:nvSpPr>
              <p:spPr>
                <a:xfrm>
                  <a:off x="1173543" y="4616701"/>
                  <a:ext cx="1427185" cy="2895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+mj-lt"/>
                      <a:ea typeface="Calibri" panose="020F0502020204030204" pitchFamily="34" charset="0"/>
                      <a:cs typeface="Times New Roman"/>
                    </a:rPr>
                    <a:t>Fall 2023 </a:t>
                  </a:r>
                  <a:r>
                    <a:rPr lang="en-US" sz="1200" b="1" dirty="0">
                      <a:solidFill>
                        <a:schemeClr val="bg2"/>
                      </a:solidFill>
                      <a:latin typeface="+mj-lt"/>
                      <a:ea typeface="Calibri" panose="020F0502020204030204" pitchFamily="34" charset="0"/>
                      <a:cs typeface="Times New Roman"/>
                    </a:rPr>
                    <a:t>–</a:t>
                  </a: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+mj-lt"/>
                      <a:ea typeface="Calibri" panose="020F0502020204030204" pitchFamily="34" charset="0"/>
                      <a:cs typeface="Times New Roman"/>
                    </a:rPr>
                    <a:t> </a:t>
                  </a:r>
                  <a:r>
                    <a:rPr lang="en-US" sz="1200" b="1" dirty="0">
                      <a:solidFill>
                        <a:schemeClr val="bg2"/>
                      </a:solidFill>
                      <a:latin typeface="+mj-lt"/>
                      <a:ea typeface="Calibri" panose="020F0502020204030204" pitchFamily="34" charset="0"/>
                      <a:cs typeface="Times New Roman"/>
                    </a:rPr>
                    <a:t>Summer</a:t>
                  </a: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+mj-lt"/>
                      <a:ea typeface="Calibri" panose="020F0502020204030204" pitchFamily="34" charset="0"/>
                      <a:cs typeface="Times New Roman"/>
                    </a:rPr>
                    <a:t> 2024</a:t>
                  </a:r>
                  <a:endParaRPr kumimoji="0" lang="en-US" sz="12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/>
                  </a:endParaRPr>
                </a:p>
              </p:txBody>
            </p:sp>
          </p:grpSp>
          <p:pic>
            <p:nvPicPr>
              <p:cNvPr id="58" name="Graphic 15" descr="Circles with arrows outline">
                <a:extLst>
                  <a:ext uri="{FF2B5EF4-FFF2-40B4-BE49-F238E27FC236}">
                    <a16:creationId xmlns:a16="http://schemas.microsoft.com/office/drawing/2014/main" id="{44CAD706-88C3-075D-F633-1C833C79E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798178" y="2528952"/>
                <a:ext cx="567766" cy="491885"/>
              </a:xfrm>
              <a:prstGeom prst="rect">
                <a:avLst/>
              </a:prstGeom>
            </p:spPr>
          </p:pic>
        </p:grpSp>
        <p:pic>
          <p:nvPicPr>
            <p:cNvPr id="19" name="Graphic 18" descr="Gauge with solid fill">
              <a:extLst>
                <a:ext uri="{FF2B5EF4-FFF2-40B4-BE49-F238E27FC236}">
                  <a16:creationId xmlns:a16="http://schemas.microsoft.com/office/drawing/2014/main" id="{850C1B07-E430-1D24-870E-3B1826CE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12761" y="2472474"/>
              <a:ext cx="449940" cy="449940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C280F48-2956-822B-F545-3BD5B2AB2937}"/>
              </a:ext>
            </a:extLst>
          </p:cNvPr>
          <p:cNvSpPr txBox="1"/>
          <p:nvPr/>
        </p:nvSpPr>
        <p:spPr>
          <a:xfrm>
            <a:off x="0" y="6611112"/>
            <a:ext cx="11923776" cy="26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U.S. Consumer Product Safety Commission - eFiling </a:t>
            </a:r>
            <a:r>
              <a:rPr lang="en-US" sz="1100" b="1" dirty="0">
                <a:solidFill>
                  <a:srgbClr val="FFFFFF"/>
                </a:solidFill>
                <a:latin typeface="Arial" panose="020B0604020202020204"/>
              </a:rPr>
              <a:t>Overview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FE02994-516B-BFD7-6824-94F1C1C6B4F8}"/>
              </a:ext>
            </a:extLst>
          </p:cNvPr>
          <p:cNvSpPr txBox="1"/>
          <p:nvPr/>
        </p:nvSpPr>
        <p:spPr>
          <a:xfrm>
            <a:off x="927552" y="1008107"/>
            <a:ext cx="1029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Aft>
                <a:spcPts val="800"/>
              </a:spcAft>
              <a:buNone/>
            </a:pPr>
            <a:r>
              <a:rPr lang="en-US" sz="2000" dirty="0">
                <a:solidFill>
                  <a:srgbClr val="1D2757"/>
                </a:solidFill>
              </a:rPr>
              <a:t>CPSC is utilizing a phased approach to implement the eFiling Program. Phase 2 officially began with the kickoff of the eFiling Beta Pilot in October 2023.</a:t>
            </a:r>
          </a:p>
        </p:txBody>
      </p:sp>
      <p:pic>
        <p:nvPicPr>
          <p:cNvPr id="71" name="Graphic 70" descr="Questions with solid fill">
            <a:extLst>
              <a:ext uri="{FF2B5EF4-FFF2-40B4-BE49-F238E27FC236}">
                <a16:creationId xmlns:a16="http://schemas.microsoft.com/office/drawing/2014/main" id="{C6D77B81-BF2C-0960-0AD2-83AD05B8FC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6136" y="966185"/>
            <a:ext cx="749808" cy="749808"/>
          </a:xfrm>
          <a:prstGeom prst="rect">
            <a:avLst/>
          </a:prstGeom>
        </p:spPr>
      </p:pic>
      <p:sp>
        <p:nvSpPr>
          <p:cNvPr id="73" name="Text Placeholder 1">
            <a:extLst>
              <a:ext uri="{FF2B5EF4-FFF2-40B4-BE49-F238E27FC236}">
                <a16:creationId xmlns:a16="http://schemas.microsoft.com/office/drawing/2014/main" id="{AA8FFED0-1A20-7442-2D7A-3811CF6B8161}"/>
              </a:ext>
            </a:extLst>
          </p:cNvPr>
          <p:cNvSpPr txBox="1">
            <a:spLocks/>
          </p:cNvSpPr>
          <p:nvPr/>
        </p:nvSpPr>
        <p:spPr>
          <a:xfrm>
            <a:off x="396702" y="106970"/>
            <a:ext cx="10962751" cy="669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600" b="1" i="0">
                <a:solidFill>
                  <a:srgbClr val="83D4E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eFiling Program Roadmap</a:t>
            </a:r>
          </a:p>
        </p:txBody>
      </p:sp>
    </p:spTree>
    <p:extLst>
      <p:ext uri="{BB962C8B-B14F-4D97-AF65-F5344CB8AC3E}">
        <p14:creationId xmlns:p14="http://schemas.microsoft.com/office/powerpoint/2010/main" val="277342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1E6823-1D0A-76F4-4E89-48977715B4AD}"/>
              </a:ext>
            </a:extLst>
          </p:cNvPr>
          <p:cNvSpPr/>
          <p:nvPr/>
        </p:nvSpPr>
        <p:spPr>
          <a:xfrm>
            <a:off x="5020667" y="2232927"/>
            <a:ext cx="618865" cy="4250124"/>
          </a:xfrm>
          <a:prstGeom prst="rect">
            <a:avLst/>
          </a:prstGeom>
          <a:solidFill>
            <a:srgbClr val="A5A5A5">
              <a:lumMod val="20000"/>
              <a:lumOff val="80000"/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56EF57-AD07-A730-9F43-9BFF7FD1ED49}"/>
              </a:ext>
            </a:extLst>
          </p:cNvPr>
          <p:cNvSpPr/>
          <p:nvPr/>
        </p:nvSpPr>
        <p:spPr>
          <a:xfrm>
            <a:off x="6252337" y="2229574"/>
            <a:ext cx="618865" cy="4250124"/>
          </a:xfrm>
          <a:prstGeom prst="rect">
            <a:avLst/>
          </a:prstGeom>
          <a:solidFill>
            <a:srgbClr val="A5A5A5">
              <a:lumMod val="20000"/>
              <a:lumOff val="80000"/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BD6447-7C3F-E11F-92E6-657E6E444B39}"/>
              </a:ext>
            </a:extLst>
          </p:cNvPr>
          <p:cNvSpPr/>
          <p:nvPr/>
        </p:nvSpPr>
        <p:spPr>
          <a:xfrm>
            <a:off x="7489961" y="2211636"/>
            <a:ext cx="618865" cy="4250124"/>
          </a:xfrm>
          <a:prstGeom prst="rect">
            <a:avLst/>
          </a:prstGeom>
          <a:solidFill>
            <a:srgbClr val="A5A5A5">
              <a:lumMod val="20000"/>
              <a:lumOff val="80000"/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2A4F4D-CFD9-0E2A-4147-94960AEDE772}"/>
              </a:ext>
            </a:extLst>
          </p:cNvPr>
          <p:cNvSpPr/>
          <p:nvPr/>
        </p:nvSpPr>
        <p:spPr>
          <a:xfrm>
            <a:off x="8701373" y="2197740"/>
            <a:ext cx="618865" cy="4250124"/>
          </a:xfrm>
          <a:prstGeom prst="rect">
            <a:avLst/>
          </a:prstGeom>
          <a:solidFill>
            <a:srgbClr val="A5A5A5">
              <a:lumMod val="20000"/>
              <a:lumOff val="80000"/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97EFC2-875D-AE7E-F418-0E23A690FA54}"/>
              </a:ext>
            </a:extLst>
          </p:cNvPr>
          <p:cNvSpPr/>
          <p:nvPr/>
        </p:nvSpPr>
        <p:spPr>
          <a:xfrm>
            <a:off x="9917471" y="2292036"/>
            <a:ext cx="618865" cy="4250124"/>
          </a:xfrm>
          <a:prstGeom prst="rect">
            <a:avLst/>
          </a:prstGeom>
          <a:solidFill>
            <a:srgbClr val="A5A5A5">
              <a:lumMod val="20000"/>
              <a:lumOff val="80000"/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98B51-66EB-48C0-65D7-E691EEB78BA7}"/>
              </a:ext>
            </a:extLst>
          </p:cNvPr>
          <p:cNvSpPr/>
          <p:nvPr/>
        </p:nvSpPr>
        <p:spPr>
          <a:xfrm>
            <a:off x="11104668" y="2254270"/>
            <a:ext cx="618865" cy="4250124"/>
          </a:xfrm>
          <a:prstGeom prst="rect">
            <a:avLst/>
          </a:prstGeom>
          <a:solidFill>
            <a:srgbClr val="A5A5A5">
              <a:lumMod val="20000"/>
              <a:lumOff val="80000"/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D9591-63A3-E63B-5928-0A6C8A224839}"/>
              </a:ext>
            </a:extLst>
          </p:cNvPr>
          <p:cNvSpPr/>
          <p:nvPr/>
        </p:nvSpPr>
        <p:spPr>
          <a:xfrm>
            <a:off x="3809252" y="2205180"/>
            <a:ext cx="618865" cy="4250124"/>
          </a:xfrm>
          <a:prstGeom prst="rect">
            <a:avLst/>
          </a:prstGeom>
          <a:solidFill>
            <a:srgbClr val="A5A5A5">
              <a:lumMod val="20000"/>
              <a:lumOff val="80000"/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63A3FF-39AB-B3E7-6453-FD24EFBEA802}"/>
              </a:ext>
            </a:extLst>
          </p:cNvPr>
          <p:cNvSpPr/>
          <p:nvPr/>
        </p:nvSpPr>
        <p:spPr>
          <a:xfrm>
            <a:off x="2629303" y="2211636"/>
            <a:ext cx="618865" cy="4250124"/>
          </a:xfrm>
          <a:prstGeom prst="rect">
            <a:avLst/>
          </a:prstGeom>
          <a:solidFill>
            <a:srgbClr val="A5A5A5">
              <a:lumMod val="20000"/>
              <a:lumOff val="80000"/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1">
            <a:extLst>
              <a:ext uri="{FF2B5EF4-FFF2-40B4-BE49-F238E27FC236}">
                <a16:creationId xmlns:a16="http://schemas.microsoft.com/office/drawing/2014/main" id="{F909B733-BD6F-18CF-94E4-35103B7DCFDF}"/>
              </a:ext>
            </a:extLst>
          </p:cNvPr>
          <p:cNvSpPr txBox="1">
            <a:spLocks/>
          </p:cNvSpPr>
          <p:nvPr/>
        </p:nvSpPr>
        <p:spPr>
          <a:xfrm>
            <a:off x="1042509" y="964513"/>
            <a:ext cx="11092483" cy="603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A2857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2857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2857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2857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28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timeline below shows the key activities for Beta Pilot participants and CPSC through February 2025: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024D0DB-C52B-06AE-C263-E7AA34A9735C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B8CF28E4-51BA-BB90-2E16-12F844D84788}"/>
              </a:ext>
            </a:extLst>
          </p:cNvPr>
          <p:cNvSpPr txBox="1">
            <a:spLocks/>
          </p:cNvSpPr>
          <p:nvPr/>
        </p:nvSpPr>
        <p:spPr>
          <a:xfrm>
            <a:off x="262822" y="63653"/>
            <a:ext cx="11184539" cy="648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600" b="1" i="0">
                <a:solidFill>
                  <a:srgbClr val="83D4E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eFiling Beta Pilot Timeline</a:t>
            </a:r>
          </a:p>
        </p:txBody>
      </p:sp>
      <p:pic>
        <p:nvPicPr>
          <p:cNvPr id="80" name="Graphic 79" descr="Daily calendar with solid fill">
            <a:extLst>
              <a:ext uri="{FF2B5EF4-FFF2-40B4-BE49-F238E27FC236}">
                <a16:creationId xmlns:a16="http://schemas.microsoft.com/office/drawing/2014/main" id="{D69F14DB-139D-E186-1D4E-A8DCA563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22" y="887980"/>
            <a:ext cx="746234" cy="74623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498A23A-B2A7-ED72-20C2-336A42DC7D3F}"/>
              </a:ext>
            </a:extLst>
          </p:cNvPr>
          <p:cNvSpPr txBox="1"/>
          <p:nvPr/>
        </p:nvSpPr>
        <p:spPr>
          <a:xfrm>
            <a:off x="1376466" y="1637435"/>
            <a:ext cx="582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3FA8A68-31F9-D3B3-8A0A-3609C3F7B9EC}"/>
              </a:ext>
            </a:extLst>
          </p:cNvPr>
          <p:cNvSpPr txBox="1"/>
          <p:nvPr/>
        </p:nvSpPr>
        <p:spPr>
          <a:xfrm>
            <a:off x="3240484" y="1625978"/>
            <a:ext cx="582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25DDF68-827F-E038-7BF7-A09E68E607CA}"/>
              </a:ext>
            </a:extLst>
          </p:cNvPr>
          <p:cNvSpPr/>
          <p:nvPr/>
        </p:nvSpPr>
        <p:spPr>
          <a:xfrm>
            <a:off x="1430896" y="2204221"/>
            <a:ext cx="618865" cy="4250124"/>
          </a:xfrm>
          <a:prstGeom prst="rect">
            <a:avLst/>
          </a:prstGeom>
          <a:solidFill>
            <a:srgbClr val="A5A5A5">
              <a:lumMod val="20000"/>
              <a:lumOff val="80000"/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1C720C4-9050-EA13-7321-8CBDAB0C7C46}"/>
              </a:ext>
            </a:extLst>
          </p:cNvPr>
          <p:cNvCxnSpPr>
            <a:cxnSpLocks/>
          </p:cNvCxnSpPr>
          <p:nvPr/>
        </p:nvCxnSpPr>
        <p:spPr>
          <a:xfrm flipV="1">
            <a:off x="334340" y="2169739"/>
            <a:ext cx="11389193" cy="34482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4021A47-A8C7-8CC5-5BA5-A39AFA818A59}"/>
              </a:ext>
            </a:extLst>
          </p:cNvPr>
          <p:cNvCxnSpPr>
            <a:cxnSpLocks/>
          </p:cNvCxnSpPr>
          <p:nvPr/>
        </p:nvCxnSpPr>
        <p:spPr>
          <a:xfrm flipV="1">
            <a:off x="335890" y="3701804"/>
            <a:ext cx="11387643" cy="30814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9D92A2F-5934-8B74-D52B-77C50DFFC91A}"/>
              </a:ext>
            </a:extLst>
          </p:cNvPr>
          <p:cNvCxnSpPr>
            <a:cxnSpLocks/>
          </p:cNvCxnSpPr>
          <p:nvPr/>
        </p:nvCxnSpPr>
        <p:spPr>
          <a:xfrm>
            <a:off x="287549" y="4727105"/>
            <a:ext cx="11391171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743B03D2-4FEC-903B-6115-858F68E9586A}"/>
              </a:ext>
            </a:extLst>
          </p:cNvPr>
          <p:cNvSpPr/>
          <p:nvPr/>
        </p:nvSpPr>
        <p:spPr>
          <a:xfrm>
            <a:off x="1447259" y="1968925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FA3D3E0-AB27-7291-6672-28C105964554}"/>
              </a:ext>
            </a:extLst>
          </p:cNvPr>
          <p:cNvSpPr/>
          <p:nvPr/>
        </p:nvSpPr>
        <p:spPr>
          <a:xfrm>
            <a:off x="2669601" y="1979738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D3B311C-C7A4-3BA3-3E5E-44A8E5CF9AA6}"/>
              </a:ext>
            </a:extLst>
          </p:cNvPr>
          <p:cNvSpPr/>
          <p:nvPr/>
        </p:nvSpPr>
        <p:spPr>
          <a:xfrm>
            <a:off x="3875182" y="1968925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73B2474-5C38-8710-DC3D-D7DD0908B498}"/>
              </a:ext>
            </a:extLst>
          </p:cNvPr>
          <p:cNvSpPr/>
          <p:nvPr/>
        </p:nvSpPr>
        <p:spPr>
          <a:xfrm>
            <a:off x="2063731" y="1968925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04D7279-A81F-A228-814D-FE5C0C75A5FF}"/>
              </a:ext>
            </a:extLst>
          </p:cNvPr>
          <p:cNvSpPr/>
          <p:nvPr/>
        </p:nvSpPr>
        <p:spPr>
          <a:xfrm>
            <a:off x="3290294" y="1968925"/>
            <a:ext cx="470596" cy="470596"/>
          </a:xfrm>
          <a:prstGeom prst="ellipse">
            <a:avLst/>
          </a:prstGeom>
          <a:solidFill>
            <a:schemeClr val="bg2">
              <a:lumMod val="95000"/>
            </a:scheme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C44BEC9-88B8-8029-B93D-82276AE24A65}"/>
              </a:ext>
            </a:extLst>
          </p:cNvPr>
          <p:cNvSpPr/>
          <p:nvPr/>
        </p:nvSpPr>
        <p:spPr>
          <a:xfrm>
            <a:off x="4492369" y="1968925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6710B90-A7C1-1141-CE74-30AFCEBDBA5C}"/>
              </a:ext>
            </a:extLst>
          </p:cNvPr>
          <p:cNvSpPr txBox="1"/>
          <p:nvPr/>
        </p:nvSpPr>
        <p:spPr>
          <a:xfrm>
            <a:off x="1412722" y="1997548"/>
            <a:ext cx="5731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OCT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D7F4B98-1A80-9DED-F04A-87ECC6858E3B}"/>
              </a:ext>
            </a:extLst>
          </p:cNvPr>
          <p:cNvSpPr txBox="1"/>
          <p:nvPr/>
        </p:nvSpPr>
        <p:spPr>
          <a:xfrm>
            <a:off x="1950718" y="2063565"/>
            <a:ext cx="6819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206F565-449A-16C1-1036-FB885715E6C6}"/>
              </a:ext>
            </a:extLst>
          </p:cNvPr>
          <p:cNvSpPr txBox="1"/>
          <p:nvPr/>
        </p:nvSpPr>
        <p:spPr>
          <a:xfrm>
            <a:off x="2549119" y="2064453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DEC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08F203B-A939-402D-6987-543CCEEC926D}"/>
              </a:ext>
            </a:extLst>
          </p:cNvPr>
          <p:cNvSpPr txBox="1"/>
          <p:nvPr/>
        </p:nvSpPr>
        <p:spPr>
          <a:xfrm>
            <a:off x="3173755" y="2070782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JAN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9CE0426-D26D-0F6E-99DF-478F46CCAFF5}"/>
              </a:ext>
            </a:extLst>
          </p:cNvPr>
          <p:cNvSpPr txBox="1"/>
          <p:nvPr/>
        </p:nvSpPr>
        <p:spPr>
          <a:xfrm>
            <a:off x="3748146" y="2060673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FEB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72B8B15-321F-299A-0A14-097D6A0563C3}"/>
              </a:ext>
            </a:extLst>
          </p:cNvPr>
          <p:cNvSpPr txBox="1"/>
          <p:nvPr/>
        </p:nvSpPr>
        <p:spPr>
          <a:xfrm>
            <a:off x="4396470" y="2049375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MAR</a:t>
            </a:r>
          </a:p>
        </p:txBody>
      </p:sp>
      <p:pic>
        <p:nvPicPr>
          <p:cNvPr id="105" name="Graphic 104" descr="Business Growth">
            <a:extLst>
              <a:ext uri="{FF2B5EF4-FFF2-40B4-BE49-F238E27FC236}">
                <a16:creationId xmlns:a16="http://schemas.microsoft.com/office/drawing/2014/main" id="{DBAA93BF-170A-244F-7525-ACC63C9FC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324" y="3891080"/>
            <a:ext cx="403584" cy="403584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538419FD-2DB7-FD44-F4FC-4A6DE13A4EF0}"/>
              </a:ext>
            </a:extLst>
          </p:cNvPr>
          <p:cNvSpPr txBox="1"/>
          <p:nvPr/>
        </p:nvSpPr>
        <p:spPr>
          <a:xfrm>
            <a:off x="8735" y="4194375"/>
            <a:ext cx="150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IT Development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(CPSC and CBP)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8D0E7FF-BB84-3B14-52D2-2AB1E8F25779}"/>
              </a:ext>
            </a:extLst>
          </p:cNvPr>
          <p:cNvSpPr/>
          <p:nvPr/>
        </p:nvSpPr>
        <p:spPr>
          <a:xfrm>
            <a:off x="5075082" y="1975610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9C30222-ABA1-BAB1-044E-D5D86D5C224B}"/>
              </a:ext>
            </a:extLst>
          </p:cNvPr>
          <p:cNvSpPr txBox="1"/>
          <p:nvPr/>
        </p:nvSpPr>
        <p:spPr>
          <a:xfrm>
            <a:off x="4959776" y="2038371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APR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ECD4929-F824-4C78-2111-199CF60E9023}"/>
              </a:ext>
            </a:extLst>
          </p:cNvPr>
          <p:cNvSpPr/>
          <p:nvPr/>
        </p:nvSpPr>
        <p:spPr>
          <a:xfrm>
            <a:off x="5696079" y="1973113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A26D29F-DC10-34E1-A9A2-B78D9935E7F3}"/>
              </a:ext>
            </a:extLst>
          </p:cNvPr>
          <p:cNvSpPr txBox="1"/>
          <p:nvPr/>
        </p:nvSpPr>
        <p:spPr>
          <a:xfrm>
            <a:off x="5600051" y="2056516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7318D8D-3E25-5809-2413-9E8877318883}"/>
              </a:ext>
            </a:extLst>
          </p:cNvPr>
          <p:cNvSpPr/>
          <p:nvPr/>
        </p:nvSpPr>
        <p:spPr>
          <a:xfrm>
            <a:off x="6310702" y="1976112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1AB70E0-9712-4318-BB5C-D1BBEA02ECBC}"/>
              </a:ext>
            </a:extLst>
          </p:cNvPr>
          <p:cNvSpPr txBox="1"/>
          <p:nvPr/>
        </p:nvSpPr>
        <p:spPr>
          <a:xfrm>
            <a:off x="6215464" y="2050406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JUN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B719606-6270-B5FE-131E-64F756EEEC77}"/>
              </a:ext>
            </a:extLst>
          </p:cNvPr>
          <p:cNvSpPr/>
          <p:nvPr/>
        </p:nvSpPr>
        <p:spPr>
          <a:xfrm>
            <a:off x="7527562" y="1978317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503B0B1-65D2-A8F2-B92D-68B3B2FE957D}"/>
              </a:ext>
            </a:extLst>
          </p:cNvPr>
          <p:cNvSpPr txBox="1"/>
          <p:nvPr/>
        </p:nvSpPr>
        <p:spPr>
          <a:xfrm>
            <a:off x="7431218" y="2075603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AUG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FEB4ACBF-3A04-D9B3-1598-BEBE27872BD0}"/>
              </a:ext>
            </a:extLst>
          </p:cNvPr>
          <p:cNvSpPr/>
          <p:nvPr/>
        </p:nvSpPr>
        <p:spPr>
          <a:xfrm>
            <a:off x="6942378" y="1978317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FC1A6FE-610E-AFDF-7D16-E48D0DDC7B71}"/>
              </a:ext>
            </a:extLst>
          </p:cNvPr>
          <p:cNvSpPr txBox="1"/>
          <p:nvPr/>
        </p:nvSpPr>
        <p:spPr>
          <a:xfrm>
            <a:off x="6823776" y="2072408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JUL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3CEBBD6-4C49-1543-AFB2-6BD3FC78769D}"/>
              </a:ext>
            </a:extLst>
          </p:cNvPr>
          <p:cNvSpPr/>
          <p:nvPr/>
        </p:nvSpPr>
        <p:spPr>
          <a:xfrm>
            <a:off x="8154644" y="1971103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273E92F-ADA0-ACDC-0FB2-86B2518AAC8D}"/>
              </a:ext>
            </a:extLst>
          </p:cNvPr>
          <p:cNvSpPr txBox="1"/>
          <p:nvPr/>
        </p:nvSpPr>
        <p:spPr>
          <a:xfrm>
            <a:off x="8059233" y="2079488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5955D0A-94BC-D99F-57B0-D03B23062090}"/>
              </a:ext>
            </a:extLst>
          </p:cNvPr>
          <p:cNvSpPr/>
          <p:nvPr/>
        </p:nvSpPr>
        <p:spPr>
          <a:xfrm>
            <a:off x="1481732" y="2813107"/>
            <a:ext cx="793862" cy="326651"/>
          </a:xfrm>
          <a:prstGeom prst="roundRect">
            <a:avLst>
              <a:gd name="adj" fmla="val 9490"/>
            </a:avLst>
          </a:prstGeom>
          <a:solidFill>
            <a:srgbClr val="1D27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2345" tIns="31173" rIns="62345" bIns="3117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eFiling Pilot Launch</a:t>
            </a:r>
            <a:endParaRPr kumimoji="0" lang="en-US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D4A42F3C-5095-8FD6-DCCA-0DB78E34C7C8}"/>
              </a:ext>
            </a:extLst>
          </p:cNvPr>
          <p:cNvSpPr/>
          <p:nvPr/>
        </p:nvSpPr>
        <p:spPr>
          <a:xfrm>
            <a:off x="1899481" y="2515560"/>
            <a:ext cx="72870" cy="55794"/>
          </a:xfrm>
          <a:custGeom>
            <a:avLst/>
            <a:gdLst>
              <a:gd name="connsiteX0" fmla="*/ 111190 w 113961"/>
              <a:gd name="connsiteY0" fmla="*/ 2620 h 87256"/>
              <a:gd name="connsiteX1" fmla="*/ 0 w 113961"/>
              <a:gd name="connsiteY1" fmla="*/ 13509 h 87256"/>
              <a:gd name="connsiteX2" fmla="*/ 50936 w 113961"/>
              <a:gd name="connsiteY2" fmla="*/ 45681 h 87256"/>
              <a:gd name="connsiteX3" fmla="*/ 91934 w 113961"/>
              <a:gd name="connsiteY3" fmla="*/ 87257 h 87256"/>
              <a:gd name="connsiteX4" fmla="*/ 111190 w 113961"/>
              <a:gd name="connsiteY4" fmla="*/ 2620 h 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61" h="87256">
                <a:moveTo>
                  <a:pt x="111190" y="2620"/>
                </a:moveTo>
                <a:cubicBezTo>
                  <a:pt x="102494" y="-4309"/>
                  <a:pt x="46588" y="3610"/>
                  <a:pt x="0" y="13509"/>
                </a:cubicBezTo>
                <a:cubicBezTo>
                  <a:pt x="16772" y="21428"/>
                  <a:pt x="34165" y="32317"/>
                  <a:pt x="50936" y="45681"/>
                </a:cubicBezTo>
                <a:cubicBezTo>
                  <a:pt x="68329" y="59539"/>
                  <a:pt x="81995" y="73398"/>
                  <a:pt x="91934" y="87257"/>
                </a:cubicBezTo>
                <a:cubicBezTo>
                  <a:pt x="104357" y="49145"/>
                  <a:pt x="120508" y="9549"/>
                  <a:pt x="111190" y="2620"/>
                </a:cubicBezTo>
                <a:close/>
              </a:path>
            </a:pathLst>
          </a:custGeom>
          <a:solidFill>
            <a:srgbClr val="C00000"/>
          </a:solidFill>
          <a:ln w="615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18AFD3A6-E43F-0CFB-4F9C-B919D919B7C7}"/>
              </a:ext>
            </a:extLst>
          </p:cNvPr>
          <p:cNvSpPr/>
          <p:nvPr/>
        </p:nvSpPr>
        <p:spPr>
          <a:xfrm>
            <a:off x="1652453" y="2602568"/>
            <a:ext cx="96889" cy="73840"/>
          </a:xfrm>
          <a:custGeom>
            <a:avLst/>
            <a:gdLst>
              <a:gd name="connsiteX0" fmla="*/ 151525 w 151524"/>
              <a:gd name="connsiteY0" fmla="*/ 7610 h 115478"/>
              <a:gd name="connsiteX1" fmla="*/ 130405 w 151524"/>
              <a:gd name="connsiteY1" fmla="*/ 1176 h 115478"/>
              <a:gd name="connsiteX2" fmla="*/ 105558 w 151524"/>
              <a:gd name="connsiteY2" fmla="*/ 5135 h 115478"/>
              <a:gd name="connsiteX3" fmla="*/ 6791 w 151524"/>
              <a:gd name="connsiteY3" fmla="*/ 83832 h 115478"/>
              <a:gd name="connsiteX4" fmla="*/ 27911 w 151524"/>
              <a:gd name="connsiteY4" fmla="*/ 115014 h 115478"/>
              <a:gd name="connsiteX5" fmla="*/ 110527 w 151524"/>
              <a:gd name="connsiteY5" fmla="*/ 100166 h 115478"/>
              <a:gd name="connsiteX6" fmla="*/ 151525 w 151524"/>
              <a:gd name="connsiteY6" fmla="*/ 7610 h 1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524" h="115478">
                <a:moveTo>
                  <a:pt x="151525" y="7610"/>
                </a:moveTo>
                <a:lnTo>
                  <a:pt x="130405" y="1176"/>
                </a:lnTo>
                <a:cubicBezTo>
                  <a:pt x="121708" y="-1299"/>
                  <a:pt x="112391" y="186"/>
                  <a:pt x="105558" y="5135"/>
                </a:cubicBezTo>
                <a:lnTo>
                  <a:pt x="6791" y="83832"/>
                </a:lnTo>
                <a:cubicBezTo>
                  <a:pt x="-9360" y="96701"/>
                  <a:pt x="5549" y="118974"/>
                  <a:pt x="27911" y="115014"/>
                </a:cubicBezTo>
                <a:lnTo>
                  <a:pt x="110527" y="100166"/>
                </a:lnTo>
                <a:cubicBezTo>
                  <a:pt x="117360" y="75418"/>
                  <a:pt x="128541" y="42256"/>
                  <a:pt x="151525" y="7610"/>
                </a:cubicBezTo>
                <a:close/>
              </a:path>
            </a:pathLst>
          </a:custGeom>
          <a:solidFill>
            <a:srgbClr val="C00000"/>
          </a:solidFill>
          <a:ln w="615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48ED561E-77B0-8CE4-FD37-B913FEBE5FD1}"/>
              </a:ext>
            </a:extLst>
          </p:cNvPr>
          <p:cNvSpPr/>
          <p:nvPr/>
        </p:nvSpPr>
        <p:spPr>
          <a:xfrm>
            <a:off x="1769218" y="2690036"/>
            <a:ext cx="92854" cy="79555"/>
          </a:xfrm>
          <a:custGeom>
            <a:avLst/>
            <a:gdLst>
              <a:gd name="connsiteX0" fmla="*/ 133526 w 145215"/>
              <a:gd name="connsiteY0" fmla="*/ 0 h 124416"/>
              <a:gd name="connsiteX1" fmla="*/ 19851 w 145215"/>
              <a:gd name="connsiteY1" fmla="*/ 31677 h 124416"/>
              <a:gd name="connsiteX2" fmla="*/ 595 w 145215"/>
              <a:gd name="connsiteY2" fmla="*/ 101960 h 124416"/>
              <a:gd name="connsiteX3" fmla="*/ 39729 w 145215"/>
              <a:gd name="connsiteY3" fmla="*/ 118788 h 124416"/>
              <a:gd name="connsiteX4" fmla="*/ 138495 w 145215"/>
              <a:gd name="connsiteY4" fmla="*/ 40091 h 124416"/>
              <a:gd name="connsiteX5" fmla="*/ 143465 w 145215"/>
              <a:gd name="connsiteY5" fmla="*/ 20293 h 124416"/>
              <a:gd name="connsiteX6" fmla="*/ 133526 w 145215"/>
              <a:gd name="connsiteY6" fmla="*/ 0 h 12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215" h="124416">
                <a:moveTo>
                  <a:pt x="133526" y="0"/>
                </a:moveTo>
                <a:cubicBezTo>
                  <a:pt x="91907" y="17323"/>
                  <a:pt x="52152" y="26727"/>
                  <a:pt x="19851" y="31677"/>
                </a:cubicBezTo>
                <a:lnTo>
                  <a:pt x="595" y="101960"/>
                </a:lnTo>
                <a:cubicBezTo>
                  <a:pt x="-4375" y="119778"/>
                  <a:pt x="22957" y="132152"/>
                  <a:pt x="39729" y="118788"/>
                </a:cubicBezTo>
                <a:lnTo>
                  <a:pt x="138495" y="40091"/>
                </a:lnTo>
                <a:cubicBezTo>
                  <a:pt x="144707" y="35141"/>
                  <a:pt x="147192" y="27222"/>
                  <a:pt x="143465" y="20293"/>
                </a:cubicBezTo>
                <a:lnTo>
                  <a:pt x="133526" y="0"/>
                </a:lnTo>
                <a:close/>
              </a:path>
            </a:pathLst>
          </a:custGeom>
          <a:solidFill>
            <a:srgbClr val="C00000"/>
          </a:solidFill>
          <a:ln w="615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9C1F960-5712-4065-972E-AD00DD7FEA98}"/>
              </a:ext>
            </a:extLst>
          </p:cNvPr>
          <p:cNvSpPr/>
          <p:nvPr/>
        </p:nvSpPr>
        <p:spPr>
          <a:xfrm>
            <a:off x="1737027" y="2529895"/>
            <a:ext cx="213691" cy="169952"/>
          </a:xfrm>
          <a:custGeom>
            <a:avLst/>
            <a:gdLst>
              <a:gd name="connsiteX0" fmla="*/ 220517 w 334192"/>
              <a:gd name="connsiteY0" fmla="*/ 0 h 265788"/>
              <a:gd name="connsiteX1" fmla="*/ 101873 w 334192"/>
              <a:gd name="connsiteY1" fmla="*/ 64344 h 265788"/>
              <a:gd name="connsiteX2" fmla="*/ 0 w 334192"/>
              <a:gd name="connsiteY2" fmla="*/ 235101 h 265788"/>
              <a:gd name="connsiteX3" fmla="*/ 38513 w 334192"/>
              <a:gd name="connsiteY3" fmla="*/ 265788 h 265788"/>
              <a:gd name="connsiteX4" fmla="*/ 253439 w 334192"/>
              <a:gd name="connsiteY4" fmla="*/ 185111 h 265788"/>
              <a:gd name="connsiteX5" fmla="*/ 334192 w 334192"/>
              <a:gd name="connsiteY5" fmla="*/ 91071 h 265788"/>
              <a:gd name="connsiteX6" fmla="*/ 286983 w 334192"/>
              <a:gd name="connsiteY6" fmla="*/ 36626 h 265788"/>
              <a:gd name="connsiteX7" fmla="*/ 220517 w 334192"/>
              <a:gd name="connsiteY7" fmla="*/ 0 h 265788"/>
              <a:gd name="connsiteX8" fmla="*/ 252197 w 334192"/>
              <a:gd name="connsiteY8" fmla="*/ 106909 h 265788"/>
              <a:gd name="connsiteX9" fmla="*/ 199397 w 334192"/>
              <a:gd name="connsiteY9" fmla="*/ 106909 h 265788"/>
              <a:gd name="connsiteX10" fmla="*/ 199397 w 334192"/>
              <a:gd name="connsiteY10" fmla="*/ 64838 h 265788"/>
              <a:gd name="connsiteX11" fmla="*/ 252197 w 334192"/>
              <a:gd name="connsiteY11" fmla="*/ 64838 h 265788"/>
              <a:gd name="connsiteX12" fmla="*/ 252197 w 334192"/>
              <a:gd name="connsiteY12" fmla="*/ 106909 h 26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192" h="265788">
                <a:moveTo>
                  <a:pt x="220517" y="0"/>
                </a:moveTo>
                <a:cubicBezTo>
                  <a:pt x="183868" y="11879"/>
                  <a:pt x="142249" y="32172"/>
                  <a:pt x="101873" y="64344"/>
                </a:cubicBezTo>
                <a:cubicBezTo>
                  <a:pt x="27953" y="123243"/>
                  <a:pt x="6212" y="194515"/>
                  <a:pt x="0" y="235101"/>
                </a:cubicBezTo>
                <a:lnTo>
                  <a:pt x="38513" y="265788"/>
                </a:lnTo>
                <a:cubicBezTo>
                  <a:pt x="89449" y="260839"/>
                  <a:pt x="179520" y="244010"/>
                  <a:pt x="253439" y="185111"/>
                </a:cubicBezTo>
                <a:cubicBezTo>
                  <a:pt x="293816" y="152940"/>
                  <a:pt x="319284" y="120273"/>
                  <a:pt x="334192" y="91071"/>
                </a:cubicBezTo>
                <a:cubicBezTo>
                  <a:pt x="326117" y="74737"/>
                  <a:pt x="309966" y="55434"/>
                  <a:pt x="286983" y="36626"/>
                </a:cubicBezTo>
                <a:cubicBezTo>
                  <a:pt x="264621" y="19303"/>
                  <a:pt x="241016" y="6434"/>
                  <a:pt x="220517" y="0"/>
                </a:cubicBezTo>
                <a:close/>
                <a:moveTo>
                  <a:pt x="252197" y="106909"/>
                </a:moveTo>
                <a:cubicBezTo>
                  <a:pt x="237910" y="118293"/>
                  <a:pt x="214305" y="118293"/>
                  <a:pt x="199397" y="106909"/>
                </a:cubicBezTo>
                <a:cubicBezTo>
                  <a:pt x="185110" y="95525"/>
                  <a:pt x="185110" y="76717"/>
                  <a:pt x="199397" y="64838"/>
                </a:cubicBezTo>
                <a:cubicBezTo>
                  <a:pt x="213684" y="53455"/>
                  <a:pt x="237289" y="53455"/>
                  <a:pt x="252197" y="64838"/>
                </a:cubicBezTo>
                <a:cubicBezTo>
                  <a:pt x="266484" y="76717"/>
                  <a:pt x="266484" y="95525"/>
                  <a:pt x="252197" y="106909"/>
                </a:cubicBezTo>
                <a:close/>
              </a:path>
            </a:pathLst>
          </a:custGeom>
          <a:solidFill>
            <a:srgbClr val="C00000"/>
          </a:solidFill>
          <a:ln w="615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9F7E12C3-8A94-F8A9-6876-A645C1EFA4B5}"/>
              </a:ext>
            </a:extLst>
          </p:cNvPr>
          <p:cNvSpPr/>
          <p:nvPr/>
        </p:nvSpPr>
        <p:spPr>
          <a:xfrm>
            <a:off x="1690245" y="2692047"/>
            <a:ext cx="56572" cy="45169"/>
          </a:xfrm>
          <a:custGeom>
            <a:avLst/>
            <a:gdLst>
              <a:gd name="connsiteX0" fmla="*/ 72542 w 88472"/>
              <a:gd name="connsiteY0" fmla="*/ 12694 h 70640"/>
              <a:gd name="connsiteX1" fmla="*/ 43347 w 88472"/>
              <a:gd name="connsiteY1" fmla="*/ 7744 h 70640"/>
              <a:gd name="connsiteX2" fmla="*/ 1728 w 88472"/>
              <a:gd name="connsiteY2" fmla="*/ 69118 h 70640"/>
              <a:gd name="connsiteX3" fmla="*/ 78754 w 88472"/>
              <a:gd name="connsiteY3" fmla="*/ 35956 h 70640"/>
              <a:gd name="connsiteX4" fmla="*/ 72542 w 88472"/>
              <a:gd name="connsiteY4" fmla="*/ 12694 h 7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72" h="70640">
                <a:moveTo>
                  <a:pt x="72542" y="12694"/>
                </a:moveTo>
                <a:cubicBezTo>
                  <a:pt x="62603" y="4774"/>
                  <a:pt x="63846" y="-8589"/>
                  <a:pt x="43347" y="7744"/>
                </a:cubicBezTo>
                <a:cubicBezTo>
                  <a:pt x="22848" y="24077"/>
                  <a:pt x="-7589" y="61199"/>
                  <a:pt x="1728" y="69118"/>
                </a:cubicBezTo>
                <a:cubicBezTo>
                  <a:pt x="11667" y="77037"/>
                  <a:pt x="58255" y="52290"/>
                  <a:pt x="78754" y="35956"/>
                </a:cubicBezTo>
                <a:cubicBezTo>
                  <a:pt x="99253" y="19128"/>
                  <a:pt x="82481" y="20118"/>
                  <a:pt x="72542" y="12694"/>
                </a:cubicBezTo>
                <a:close/>
              </a:path>
            </a:pathLst>
          </a:custGeom>
          <a:solidFill>
            <a:srgbClr val="C00000"/>
          </a:solidFill>
          <a:ln w="615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3920AF55-73AB-AD70-8F53-213F1FF9C5D8}"/>
              </a:ext>
            </a:extLst>
          </p:cNvPr>
          <p:cNvSpPr/>
          <p:nvPr/>
        </p:nvSpPr>
        <p:spPr>
          <a:xfrm>
            <a:off x="1492786" y="3230606"/>
            <a:ext cx="5037222" cy="326805"/>
          </a:xfrm>
          <a:prstGeom prst="roundRect">
            <a:avLst>
              <a:gd name="adj" fmla="val 949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eFiling and Feedback Loop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0B3A4F5-C15F-2840-A25E-AF7234109FC4}"/>
              </a:ext>
            </a:extLst>
          </p:cNvPr>
          <p:cNvSpPr txBox="1"/>
          <p:nvPr/>
        </p:nvSpPr>
        <p:spPr>
          <a:xfrm>
            <a:off x="119024" y="3049200"/>
            <a:ext cx="120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Pilot Participants</a:t>
            </a:r>
          </a:p>
        </p:txBody>
      </p:sp>
      <p:pic>
        <p:nvPicPr>
          <p:cNvPr id="128" name="Graphic 127" descr="Connections with solid fill">
            <a:extLst>
              <a:ext uri="{FF2B5EF4-FFF2-40B4-BE49-F238E27FC236}">
                <a16:creationId xmlns:a16="http://schemas.microsoft.com/office/drawing/2014/main" id="{BA2B1CAF-13E1-82DA-AC44-A3B437193F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388" y="2488543"/>
            <a:ext cx="535357" cy="537176"/>
          </a:xfrm>
          <a:prstGeom prst="rect">
            <a:avLst/>
          </a:prstGeom>
        </p:spPr>
      </p:pic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61728169-9804-C6E6-0FE2-C48003FAFBBF}"/>
              </a:ext>
            </a:extLst>
          </p:cNvPr>
          <p:cNvSpPr/>
          <p:nvPr/>
        </p:nvSpPr>
        <p:spPr>
          <a:xfrm>
            <a:off x="6547033" y="3231480"/>
            <a:ext cx="3989301" cy="326805"/>
          </a:xfrm>
          <a:prstGeom prst="roundRect">
            <a:avLst>
              <a:gd name="adj" fmla="val 949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Voluntary eFiling</a:t>
            </a:r>
            <a:endParaRPr kumimoji="0" lang="en-US" sz="1400" b="1" i="0" u="none" strike="noStrike" kern="0" cap="none" spc="0" normalizeH="0" baseline="30000" noProof="0">
              <a:ln>
                <a:noFill/>
              </a:ln>
              <a:solidFill>
                <a:srgbClr val="1D2757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Graphic 129" descr="Books with solid fill">
            <a:extLst>
              <a:ext uri="{FF2B5EF4-FFF2-40B4-BE49-F238E27FC236}">
                <a16:creationId xmlns:a16="http://schemas.microsoft.com/office/drawing/2014/main" id="{61D91C55-862A-0194-3923-CBA861D01B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405" y="4878926"/>
            <a:ext cx="423220" cy="423220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3C056EB0-9333-03EC-2851-460186E98466}"/>
              </a:ext>
            </a:extLst>
          </p:cNvPr>
          <p:cNvSpPr txBox="1"/>
          <p:nvPr/>
        </p:nvSpPr>
        <p:spPr>
          <a:xfrm>
            <a:off x="90763" y="5248146"/>
            <a:ext cx="126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Rulemaking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D2757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32AE15EF-F5A0-C0ED-CB11-EE62CB8E9F62}"/>
              </a:ext>
            </a:extLst>
          </p:cNvPr>
          <p:cNvSpPr/>
          <p:nvPr/>
        </p:nvSpPr>
        <p:spPr>
          <a:xfrm>
            <a:off x="1484580" y="4110716"/>
            <a:ext cx="9051756" cy="326805"/>
          </a:xfrm>
          <a:prstGeom prst="roundRect">
            <a:avLst>
              <a:gd name="adj" fmla="val 12021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Product Registry Enhancements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AFCB79FC-E469-42C0-B067-BC8B1E5B9A52}"/>
              </a:ext>
            </a:extLst>
          </p:cNvPr>
          <p:cNvSpPr/>
          <p:nvPr/>
        </p:nvSpPr>
        <p:spPr>
          <a:xfrm>
            <a:off x="3816499" y="5024311"/>
            <a:ext cx="4884365" cy="326805"/>
          </a:xfrm>
          <a:prstGeom prst="roundRect">
            <a:avLst>
              <a:gd name="adj" fmla="val 9490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eFiling Rulemaking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BAE1171-B633-E9FE-1F63-BD9F2FC68B36}"/>
              </a:ext>
            </a:extLst>
          </p:cNvPr>
          <p:cNvSpPr txBox="1"/>
          <p:nvPr/>
        </p:nvSpPr>
        <p:spPr>
          <a:xfrm>
            <a:off x="1443434" y="2206557"/>
            <a:ext cx="4955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r>
              <a:rPr kumimoji="0" lang="en-US" sz="1050" b="1" i="0" u="none" strike="noStrike" kern="1200" cap="none" spc="0" normalizeH="0" baseline="3000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DF3C95-BA88-6FE7-3316-8E9A386D8347}"/>
              </a:ext>
            </a:extLst>
          </p:cNvPr>
          <p:cNvSpPr/>
          <p:nvPr/>
        </p:nvSpPr>
        <p:spPr>
          <a:xfrm>
            <a:off x="8750516" y="1947070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C20FE7-D0BE-6929-26A3-7A89FF449C4B}"/>
              </a:ext>
            </a:extLst>
          </p:cNvPr>
          <p:cNvSpPr/>
          <p:nvPr/>
        </p:nvSpPr>
        <p:spPr>
          <a:xfrm>
            <a:off x="9972858" y="1957883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C8842C-096B-3752-C3F4-6E87CB991B7B}"/>
              </a:ext>
            </a:extLst>
          </p:cNvPr>
          <p:cNvSpPr/>
          <p:nvPr/>
        </p:nvSpPr>
        <p:spPr>
          <a:xfrm>
            <a:off x="9359642" y="1947070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F7F528-2ED2-9B09-E001-9D261E87E27A}"/>
              </a:ext>
            </a:extLst>
          </p:cNvPr>
          <p:cNvSpPr txBox="1"/>
          <p:nvPr/>
        </p:nvSpPr>
        <p:spPr>
          <a:xfrm>
            <a:off x="8700865" y="2066377"/>
            <a:ext cx="5731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OCT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B275D-4A42-24F0-571F-14C7FB31509A}"/>
              </a:ext>
            </a:extLst>
          </p:cNvPr>
          <p:cNvSpPr txBox="1"/>
          <p:nvPr/>
        </p:nvSpPr>
        <p:spPr>
          <a:xfrm>
            <a:off x="9253975" y="2041710"/>
            <a:ext cx="6819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5CC68-E5B7-7C96-2B36-1939D0AFFBF7}"/>
              </a:ext>
            </a:extLst>
          </p:cNvPr>
          <p:cNvSpPr txBox="1"/>
          <p:nvPr/>
        </p:nvSpPr>
        <p:spPr>
          <a:xfrm>
            <a:off x="9852376" y="2042598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DEC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533094-C6B8-052E-1392-4F0759E2AF5F}"/>
              </a:ext>
            </a:extLst>
          </p:cNvPr>
          <p:cNvSpPr txBox="1"/>
          <p:nvPr/>
        </p:nvSpPr>
        <p:spPr>
          <a:xfrm>
            <a:off x="10561483" y="165800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A6EDD7-B428-01BB-5FB9-B6476D9A7B41}"/>
              </a:ext>
            </a:extLst>
          </p:cNvPr>
          <p:cNvSpPr/>
          <p:nvPr/>
        </p:nvSpPr>
        <p:spPr>
          <a:xfrm>
            <a:off x="11211208" y="1960954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79EFA8E-FCAD-54F3-3604-055358DAEDC2}"/>
              </a:ext>
            </a:extLst>
          </p:cNvPr>
          <p:cNvSpPr/>
          <p:nvPr/>
        </p:nvSpPr>
        <p:spPr>
          <a:xfrm>
            <a:off x="10594908" y="1950141"/>
            <a:ext cx="470596" cy="4705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gradFill>
              <a:gsLst>
                <a:gs pos="100000">
                  <a:srgbClr val="96979D"/>
                </a:gs>
                <a:gs pos="0">
                  <a:sysClr val="window" lastClr="FFFFFF"/>
                </a:gs>
              </a:gsLst>
              <a:lin ang="5400000" scaled="1"/>
            </a:gradFill>
            <a:prstDash val="solid"/>
            <a:miter lim="800000"/>
          </a:ln>
          <a:effectLst>
            <a:outerShdw blurRad="254000" dist="152400" dir="5400000" algn="t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C74D64-9080-9BCF-DB25-CAAA1288B106}"/>
              </a:ext>
            </a:extLst>
          </p:cNvPr>
          <p:cNvSpPr txBox="1"/>
          <p:nvPr/>
        </p:nvSpPr>
        <p:spPr>
          <a:xfrm>
            <a:off x="10489241" y="2044781"/>
            <a:ext cx="6819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JAN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F05207-4AD7-9ACD-BBA8-A422F345F0A1}"/>
              </a:ext>
            </a:extLst>
          </p:cNvPr>
          <p:cNvSpPr txBox="1"/>
          <p:nvPr/>
        </p:nvSpPr>
        <p:spPr>
          <a:xfrm>
            <a:off x="11087642" y="2045669"/>
            <a:ext cx="71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FEB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4CBDA4-662E-3790-C38E-56945553167A}"/>
              </a:ext>
            </a:extLst>
          </p:cNvPr>
          <p:cNvCxnSpPr>
            <a:cxnSpLocks/>
          </p:cNvCxnSpPr>
          <p:nvPr/>
        </p:nvCxnSpPr>
        <p:spPr>
          <a:xfrm>
            <a:off x="288809" y="5694056"/>
            <a:ext cx="11391171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pic>
        <p:nvPicPr>
          <p:cNvPr id="32" name="Graphic 31" descr="Chevron arrows with solid fill">
            <a:extLst>
              <a:ext uri="{FF2B5EF4-FFF2-40B4-BE49-F238E27FC236}">
                <a16:creationId xmlns:a16="http://schemas.microsoft.com/office/drawing/2014/main" id="{B8BBB08C-DA33-D723-B3A9-A9ADDC7758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5106" y="5755588"/>
            <a:ext cx="455753" cy="4557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D839066-333E-8137-AA9A-58FDE9C274E0}"/>
              </a:ext>
            </a:extLst>
          </p:cNvPr>
          <p:cNvSpPr txBox="1"/>
          <p:nvPr/>
        </p:nvSpPr>
        <p:spPr>
          <a:xfrm>
            <a:off x="47340" y="6150346"/>
            <a:ext cx="139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Implementation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D2757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7E2C2A1-22F9-2A66-BD2E-002CE30FF5C0}"/>
              </a:ext>
            </a:extLst>
          </p:cNvPr>
          <p:cNvSpPr/>
          <p:nvPr/>
        </p:nvSpPr>
        <p:spPr>
          <a:xfrm>
            <a:off x="10552103" y="5920698"/>
            <a:ext cx="1518770" cy="415698"/>
          </a:xfrm>
          <a:prstGeom prst="roundRect">
            <a:avLst>
              <a:gd name="adj" fmla="val 9490"/>
            </a:avLst>
          </a:prstGeom>
          <a:gradFill flip="none" rotWithShape="1">
            <a:gsLst>
              <a:gs pos="16000">
                <a:srgbClr val="CF1F2F"/>
              </a:gs>
              <a:gs pos="4000">
                <a:schemeClr val="accent2"/>
              </a:gs>
              <a:gs pos="66000">
                <a:srgbClr val="CF1F2F">
                  <a:alpha val="1000"/>
                </a:srgbClr>
              </a:gs>
            </a:gsLst>
            <a:lin ang="0" scaled="1"/>
            <a:tileRect/>
          </a:gradFill>
          <a:ln w="77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System Implementation</a:t>
            </a:r>
            <a:endParaRPr kumimoji="0" lang="en-US" sz="1400" b="1" i="0" u="none" strike="noStrike" kern="0" cap="none" spc="0" normalizeH="0" baseline="30000" noProof="0">
              <a:ln>
                <a:noFill/>
              </a:ln>
              <a:solidFill>
                <a:srgbClr val="1D2757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0EDA5-5649-8343-0645-8E718B30B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398" y="6277545"/>
            <a:ext cx="6858938" cy="35400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*Screenshots are for demonstration purposes and are subject to change as development continues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79A3A-F863-AB20-C1D3-F46FE4A3E1E9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E51A5-7DF4-BEB0-FA86-A53D7542177B}"/>
              </a:ext>
            </a:extLst>
          </p:cNvPr>
          <p:cNvSpPr txBox="1">
            <a:spLocks/>
          </p:cNvSpPr>
          <p:nvPr/>
        </p:nvSpPr>
        <p:spPr>
          <a:xfrm>
            <a:off x="262822" y="63653"/>
            <a:ext cx="11360427" cy="648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600" b="1" i="0">
                <a:solidFill>
                  <a:srgbClr val="83D4E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Creating a Business Account*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A8C45-9644-882A-76D2-534D40BFE6FF}"/>
              </a:ext>
            </a:extLst>
          </p:cNvPr>
          <p:cNvSpPr/>
          <p:nvPr/>
        </p:nvSpPr>
        <p:spPr>
          <a:xfrm>
            <a:off x="0" y="6603391"/>
            <a:ext cx="12192000" cy="254607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7BAF8-8D24-7784-03B8-F6F2AB70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254" y="927518"/>
            <a:ext cx="67532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2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0EDA5-5649-8343-0645-8E718B30B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398" y="6277545"/>
            <a:ext cx="6858938" cy="35400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*Screenshots are for demonstration purposes and are subject to change as development continues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79A3A-F863-AB20-C1D3-F46FE4A3E1E9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E51A5-7DF4-BEB0-FA86-A53D7542177B}"/>
              </a:ext>
            </a:extLst>
          </p:cNvPr>
          <p:cNvSpPr txBox="1">
            <a:spLocks/>
          </p:cNvSpPr>
          <p:nvPr/>
        </p:nvSpPr>
        <p:spPr>
          <a:xfrm>
            <a:off x="262822" y="63653"/>
            <a:ext cx="11360427" cy="648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600" b="1" i="0">
                <a:solidFill>
                  <a:srgbClr val="83D4E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Account Dashboard and User Invite*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A8C45-9644-882A-76D2-534D40BFE6FF}"/>
              </a:ext>
            </a:extLst>
          </p:cNvPr>
          <p:cNvSpPr/>
          <p:nvPr/>
        </p:nvSpPr>
        <p:spPr>
          <a:xfrm>
            <a:off x="0" y="6603391"/>
            <a:ext cx="12192000" cy="254607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532E8E-8E20-7E9F-0476-7C0D0E63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704" y="839797"/>
            <a:ext cx="9468326" cy="5402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0BD0AF-9042-9A4E-846A-CCBDE10B6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950" y="1137224"/>
            <a:ext cx="35147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0EDA5-5649-8343-0645-8E718B30B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398" y="6277545"/>
            <a:ext cx="6858938" cy="35400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*Screenshots are for demonstration purposes and are subject to change as development continues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79A3A-F863-AB20-C1D3-F46FE4A3E1E9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E51A5-7DF4-BEB0-FA86-A53D7542177B}"/>
              </a:ext>
            </a:extLst>
          </p:cNvPr>
          <p:cNvSpPr txBox="1">
            <a:spLocks/>
          </p:cNvSpPr>
          <p:nvPr/>
        </p:nvSpPr>
        <p:spPr>
          <a:xfrm>
            <a:off x="262822" y="63653"/>
            <a:ext cx="11360427" cy="648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600" b="1" i="0">
                <a:solidFill>
                  <a:srgbClr val="83D4E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 Party Management*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A8C45-9644-882A-76D2-534D40BFE6FF}"/>
              </a:ext>
            </a:extLst>
          </p:cNvPr>
          <p:cNvSpPr/>
          <p:nvPr/>
        </p:nvSpPr>
        <p:spPr>
          <a:xfrm>
            <a:off x="0" y="6603391"/>
            <a:ext cx="12192000" cy="254607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8B10A-695D-D0A4-8A9D-21DD5068D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567" y="1337092"/>
            <a:ext cx="8610600" cy="2352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FDB24-34A3-D10F-D561-DAAC223E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12" y="1815338"/>
            <a:ext cx="6305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6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579A3A-F863-AB20-C1D3-F46FE4A3E1E9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E51A5-7DF4-BEB0-FA86-A53D7542177B}"/>
              </a:ext>
            </a:extLst>
          </p:cNvPr>
          <p:cNvSpPr txBox="1">
            <a:spLocks/>
          </p:cNvSpPr>
          <p:nvPr/>
        </p:nvSpPr>
        <p:spPr>
          <a:xfrm>
            <a:off x="262822" y="63653"/>
            <a:ext cx="11184539" cy="648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600" b="1" i="0">
                <a:solidFill>
                  <a:srgbClr val="83D4E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Adding Products to a Collection*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A8C45-9644-882A-76D2-534D40BFE6FF}"/>
              </a:ext>
            </a:extLst>
          </p:cNvPr>
          <p:cNvSpPr/>
          <p:nvPr/>
        </p:nvSpPr>
        <p:spPr>
          <a:xfrm>
            <a:off x="0" y="6603391"/>
            <a:ext cx="12192000" cy="254607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66769DA-89DC-0262-C42C-7DC7CEF7F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3899" y="6311109"/>
            <a:ext cx="6858938" cy="35400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*Screenshots are for demonstration purposes and are subject to change as development continues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8E6AB6-D83F-2238-D435-ECBE435F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2" y="1004775"/>
            <a:ext cx="6363942" cy="4975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DB9DF6-6F28-86E2-BE00-A7182DD1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327" y="939646"/>
            <a:ext cx="4851528" cy="5225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657EC5-0631-155B-6DC0-AF8EAD8DD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714" y="1572556"/>
            <a:ext cx="6793262" cy="395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579A3A-F863-AB20-C1D3-F46FE4A3E1E9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E51A5-7DF4-BEB0-FA86-A53D7542177B}"/>
              </a:ext>
            </a:extLst>
          </p:cNvPr>
          <p:cNvSpPr txBox="1">
            <a:spLocks/>
          </p:cNvSpPr>
          <p:nvPr/>
        </p:nvSpPr>
        <p:spPr>
          <a:xfrm>
            <a:off x="262822" y="63653"/>
            <a:ext cx="11184539" cy="648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600" b="1" i="0">
                <a:solidFill>
                  <a:srgbClr val="83D4E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CSV Bulk Upload*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A8C45-9644-882A-76D2-534D40BFE6FF}"/>
              </a:ext>
            </a:extLst>
          </p:cNvPr>
          <p:cNvSpPr/>
          <p:nvPr/>
        </p:nvSpPr>
        <p:spPr>
          <a:xfrm>
            <a:off x="0" y="6603391"/>
            <a:ext cx="12192000" cy="254607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66769DA-89DC-0262-C42C-7DC7CEF7F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3899" y="6311109"/>
            <a:ext cx="6858938" cy="35400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*Screenshots are for demonstration purposes and are subject to change as development continues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48014-04CE-3F9A-1C86-223876B1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6" y="1004775"/>
            <a:ext cx="9001125" cy="3790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449BB3-53BE-FEE9-0786-ABF42C004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039" y="2291529"/>
            <a:ext cx="6324600" cy="3133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7C9CBF-0E49-71F0-DC3F-708367860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751" y="2040037"/>
            <a:ext cx="75152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579A3A-F863-AB20-C1D3-F46FE4A3E1E9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E51A5-7DF4-BEB0-FA86-A53D7542177B}"/>
              </a:ext>
            </a:extLst>
          </p:cNvPr>
          <p:cNvSpPr txBox="1">
            <a:spLocks/>
          </p:cNvSpPr>
          <p:nvPr/>
        </p:nvSpPr>
        <p:spPr>
          <a:xfrm>
            <a:off x="262822" y="63653"/>
            <a:ext cx="11184539" cy="648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600" b="1" i="0">
                <a:solidFill>
                  <a:srgbClr val="83D4E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Editing Products in a Collection*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A8C45-9644-882A-76D2-534D40BFE6FF}"/>
              </a:ext>
            </a:extLst>
          </p:cNvPr>
          <p:cNvSpPr/>
          <p:nvPr/>
        </p:nvSpPr>
        <p:spPr>
          <a:xfrm>
            <a:off x="0" y="6603391"/>
            <a:ext cx="12192000" cy="254607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297ADC7C-7B2E-C8CB-597C-DE8ACA243D53}"/>
              </a:ext>
            </a:extLst>
          </p:cNvPr>
          <p:cNvPicPr/>
          <p:nvPr/>
        </p:nvPicPr>
        <p:blipFill rotWithShape="1">
          <a:blip r:embed="rId3"/>
          <a:srcRect l="911" t="1120" r="1146" b="2346"/>
          <a:stretch/>
        </p:blipFill>
        <p:spPr>
          <a:xfrm>
            <a:off x="696269" y="839797"/>
            <a:ext cx="7936992" cy="542239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F85BB40-6710-FBEB-17F2-ED8D4AB33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6295" y="6302225"/>
            <a:ext cx="6858938" cy="35400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*Screenshots are for demonstration purposes and are subject to change as development continues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A2547-81D6-FB39-91A6-26C46986D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578" y="2170103"/>
            <a:ext cx="83343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579A3A-F863-AB20-C1D3-F46FE4A3E1E9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E51A5-7DF4-BEB0-FA86-A53D7542177B}"/>
              </a:ext>
            </a:extLst>
          </p:cNvPr>
          <p:cNvSpPr txBox="1">
            <a:spLocks/>
          </p:cNvSpPr>
          <p:nvPr/>
        </p:nvSpPr>
        <p:spPr>
          <a:xfrm>
            <a:off x="262822" y="63653"/>
            <a:ext cx="11184539" cy="648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600" b="1" i="0">
                <a:solidFill>
                  <a:srgbClr val="83D4E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eFiling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Benefits?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A8C45-9644-882A-76D2-534D40BFE6FF}"/>
              </a:ext>
            </a:extLst>
          </p:cNvPr>
          <p:cNvSpPr/>
          <p:nvPr/>
        </p:nvSpPr>
        <p:spPr>
          <a:xfrm>
            <a:off x="0" y="6603391"/>
            <a:ext cx="12192000" cy="254607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ABC4C-2B0D-74AC-E1B4-86C712710234}"/>
              </a:ext>
            </a:extLst>
          </p:cNvPr>
          <p:cNvSpPr txBox="1"/>
          <p:nvPr/>
        </p:nvSpPr>
        <p:spPr>
          <a:xfrm>
            <a:off x="1571234" y="1555337"/>
            <a:ext cx="2049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Shorter Review Clock</a:t>
            </a:r>
          </a:p>
        </p:txBody>
      </p:sp>
      <p:pic>
        <p:nvPicPr>
          <p:cNvPr id="23" name="Graphic 22" descr="Stopwatch with solid fill">
            <a:extLst>
              <a:ext uri="{FF2B5EF4-FFF2-40B4-BE49-F238E27FC236}">
                <a16:creationId xmlns:a16="http://schemas.microsoft.com/office/drawing/2014/main" id="{68D4754D-E9C1-FFA9-DFF8-50A195CF0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2376" y="1558462"/>
            <a:ext cx="640080" cy="6400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B95EB9-7570-298C-DFE9-2402C40516B7}"/>
              </a:ext>
            </a:extLst>
          </p:cNvPr>
          <p:cNvSpPr/>
          <p:nvPr/>
        </p:nvSpPr>
        <p:spPr>
          <a:xfrm>
            <a:off x="171539" y="1893149"/>
            <a:ext cx="3446598" cy="1735071"/>
          </a:xfrm>
          <a:prstGeom prst="rect">
            <a:avLst/>
          </a:prstGeom>
          <a:solidFill>
            <a:srgbClr val="005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4B841-B9C7-48C4-74B1-29983A8CAC83}"/>
              </a:ext>
            </a:extLst>
          </p:cNvPr>
          <p:cNvSpPr txBox="1"/>
          <p:nvPr/>
        </p:nvSpPr>
        <p:spPr>
          <a:xfrm>
            <a:off x="1567109" y="2437519"/>
            <a:ext cx="205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 in Risk Score</a:t>
            </a:r>
          </a:p>
        </p:txBody>
      </p:sp>
      <p:pic>
        <p:nvPicPr>
          <p:cNvPr id="26" name="Graphic 25" descr="Downward trend graph with solid fill">
            <a:extLst>
              <a:ext uri="{FF2B5EF4-FFF2-40B4-BE49-F238E27FC236}">
                <a16:creationId xmlns:a16="http://schemas.microsoft.com/office/drawing/2014/main" id="{85BB6631-474A-DB6B-7754-2478DBCAB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376" y="2428799"/>
            <a:ext cx="640080" cy="64008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B36197-00FA-A074-F8FF-385E812CB23C}"/>
              </a:ext>
            </a:extLst>
          </p:cNvPr>
          <p:cNvCxnSpPr>
            <a:cxnSpLocks/>
          </p:cNvCxnSpPr>
          <p:nvPr/>
        </p:nvCxnSpPr>
        <p:spPr>
          <a:xfrm>
            <a:off x="859315" y="1025547"/>
            <a:ext cx="0" cy="5303520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101FB63-B533-1D1F-25EC-E7616B173EF4}"/>
              </a:ext>
            </a:extLst>
          </p:cNvPr>
          <p:cNvSpPr/>
          <p:nvPr/>
        </p:nvSpPr>
        <p:spPr>
          <a:xfrm>
            <a:off x="171539" y="3763901"/>
            <a:ext cx="3446598" cy="17121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B99A8-2FA1-A132-F69F-C0E4D5A3FD41}"/>
              </a:ext>
            </a:extLst>
          </p:cNvPr>
          <p:cNvSpPr txBox="1"/>
          <p:nvPr/>
        </p:nvSpPr>
        <p:spPr>
          <a:xfrm>
            <a:off x="1540758" y="4158319"/>
            <a:ext cx="20495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Greater Focus on Higher Risk Products</a:t>
            </a:r>
          </a:p>
        </p:txBody>
      </p:sp>
      <p:pic>
        <p:nvPicPr>
          <p:cNvPr id="18" name="Graphic 17" descr="Magnifying glass with solid fill">
            <a:extLst>
              <a:ext uri="{FF2B5EF4-FFF2-40B4-BE49-F238E27FC236}">
                <a16:creationId xmlns:a16="http://schemas.microsoft.com/office/drawing/2014/main" id="{89EDCE49-EF51-A782-4D44-AB2AC5576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2566" y="4338607"/>
            <a:ext cx="640080" cy="6400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6C3121-78FA-79C0-B7C6-282E4E480237}"/>
              </a:ext>
            </a:extLst>
          </p:cNvPr>
          <p:cNvSpPr txBox="1"/>
          <p:nvPr/>
        </p:nvSpPr>
        <p:spPr>
          <a:xfrm>
            <a:off x="3682572" y="3827300"/>
            <a:ext cx="77777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CPSC’s increased focus on higher risk shipments will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 in fewer holds to check for certificates</a:t>
            </a:r>
          </a:p>
          <a:p>
            <a:pPr marL="28575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Holds will be more likely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performed for substantial violations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rather than for certificates as certificate data will be provided ahead of time</a:t>
            </a:r>
          </a:p>
          <a:p>
            <a:pPr marL="28575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Fewer holds may result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reduced costs to the importer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DCEAD4-5708-AE0E-C8A8-A01A5F01DE00}"/>
              </a:ext>
            </a:extLst>
          </p:cNvPr>
          <p:cNvCxnSpPr>
            <a:cxnSpLocks/>
          </p:cNvCxnSpPr>
          <p:nvPr/>
        </p:nvCxnSpPr>
        <p:spPr>
          <a:xfrm>
            <a:off x="859315" y="1025547"/>
            <a:ext cx="0" cy="5303520"/>
          </a:xfrm>
          <a:prstGeom prst="line">
            <a:avLst/>
          </a:prstGeom>
          <a:ln w="57150">
            <a:solidFill>
              <a:srgbClr val="83D4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884CEAD-99DB-F59E-8F58-931E8EEFEDA1}"/>
              </a:ext>
            </a:extLst>
          </p:cNvPr>
          <p:cNvSpPr txBox="1"/>
          <p:nvPr/>
        </p:nvSpPr>
        <p:spPr>
          <a:xfrm>
            <a:off x="3669571" y="2122048"/>
            <a:ext cx="792371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Importers may see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 of their risk score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 time based on the amount of data provided</a:t>
            </a:r>
          </a:p>
          <a:p>
            <a:pPr marL="28575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Reductions in Risk Scores may result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reduced hold times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fewer exams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which may reduce costs to the importer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0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EC765-CD44-9884-CD1F-9B0353351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BAD54A-7EF4-C109-1D35-53836CBD8A39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08972A4-4AC9-40C6-C463-4FD9F908741B}"/>
              </a:ext>
            </a:extLst>
          </p:cNvPr>
          <p:cNvSpPr txBox="1"/>
          <p:nvPr/>
        </p:nvSpPr>
        <p:spPr>
          <a:xfrm>
            <a:off x="1063537" y="895810"/>
            <a:ext cx="10131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D2757"/>
                </a:solidFill>
              </a:rPr>
              <a:t>CPSC has multiple channels to provide the most current, relevant, and accurate support to enable effective eFiling implementation.</a:t>
            </a:r>
          </a:p>
        </p:txBody>
      </p:sp>
      <p:pic>
        <p:nvPicPr>
          <p:cNvPr id="79" name="Graphic 78" descr="Questions with solid fill">
            <a:extLst>
              <a:ext uri="{FF2B5EF4-FFF2-40B4-BE49-F238E27FC236}">
                <a16:creationId xmlns:a16="http://schemas.microsoft.com/office/drawing/2014/main" id="{D633B6A0-B0D9-6671-9443-2519A8687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27" y="832125"/>
            <a:ext cx="896810" cy="896810"/>
          </a:xfrm>
          <a:prstGeom prst="rect">
            <a:avLst/>
          </a:prstGeom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9448991-34E7-4E04-D3D9-13F7EEF851D7}"/>
              </a:ext>
            </a:extLst>
          </p:cNvPr>
          <p:cNvGrpSpPr/>
          <p:nvPr/>
        </p:nvGrpSpPr>
        <p:grpSpPr>
          <a:xfrm>
            <a:off x="481263" y="1925051"/>
            <a:ext cx="5345944" cy="4119614"/>
            <a:chOff x="481263" y="1925051"/>
            <a:chExt cx="5345944" cy="4119614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564F8E3-29ED-2A50-2323-1D38E18214B6}"/>
                </a:ext>
              </a:extLst>
            </p:cNvPr>
            <p:cNvGrpSpPr/>
            <p:nvPr/>
          </p:nvGrpSpPr>
          <p:grpSpPr>
            <a:xfrm>
              <a:off x="481263" y="1925051"/>
              <a:ext cx="5345944" cy="4119614"/>
              <a:chOff x="481263" y="1925051"/>
              <a:chExt cx="5345944" cy="4119614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3FC964-B503-5B48-A6CA-331027D6EBE4}"/>
                  </a:ext>
                </a:extLst>
              </p:cNvPr>
              <p:cNvSpPr txBox="1"/>
              <p:nvPr/>
            </p:nvSpPr>
            <p:spPr>
              <a:xfrm>
                <a:off x="1544667" y="2525731"/>
                <a:ext cx="418913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>
                    <a:solidFill>
                      <a:srgbClr val="1D2757"/>
                    </a:solidFill>
                    <a:latin typeface="+mj-lt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Visit the eFiling webpage at </a:t>
                </a:r>
                <a:r>
                  <a:rPr lang="en-US" dirty="0">
                    <a:solidFill>
                      <a:srgbClr val="CF1F2F"/>
                    </a:solidFill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www.CPSC.gov/eFiling</a:t>
                </a:r>
                <a:r>
                  <a:rPr lang="en-US" dirty="0">
                    <a:solidFill>
                      <a:srgbClr val="CF1F2F"/>
                    </a:solidFill>
                  </a:rPr>
                  <a:t>  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811BB1A-CBA2-7955-B87D-AB8FE293EF71}"/>
                  </a:ext>
                </a:extLst>
              </p:cNvPr>
              <p:cNvSpPr txBox="1"/>
              <p:nvPr/>
            </p:nvSpPr>
            <p:spPr>
              <a:xfrm>
                <a:off x="1934042" y="3644691"/>
                <a:ext cx="38931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1D2757"/>
                    </a:solidFill>
                    <a:latin typeface="+mj-lt"/>
                    <a:cs typeface="Arial" panose="020B0604020202020204" pitchFamily="34" charset="0"/>
                  </a:rPr>
                  <a:t>Sign up for the eFiling mailing list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4B1BA1E-262F-D282-61E3-B055742EA85C}"/>
                  </a:ext>
                </a:extLst>
              </p:cNvPr>
              <p:cNvSpPr/>
              <p:nvPr/>
            </p:nvSpPr>
            <p:spPr>
              <a:xfrm>
                <a:off x="492650" y="1925051"/>
                <a:ext cx="5334557" cy="457200"/>
              </a:xfrm>
              <a:prstGeom prst="rect">
                <a:avLst/>
              </a:prstGeom>
              <a:solidFill>
                <a:srgbClr val="1D2757"/>
              </a:solidFill>
              <a:ln>
                <a:solidFill>
                  <a:srgbClr val="1D27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2"/>
                    </a:solidFill>
                  </a:rPr>
                  <a:t>Resources</a:t>
                </a:r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B2FBED58-DC09-7ED3-DB48-4BD3BF338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263" y="2387065"/>
                <a:ext cx="0" cy="3657600"/>
              </a:xfrm>
              <a:prstGeom prst="line">
                <a:avLst/>
              </a:prstGeom>
              <a:ln w="28575">
                <a:solidFill>
                  <a:srgbClr val="83D3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6" name="Graphic 135" descr="Open hand outline">
                <a:extLst>
                  <a:ext uri="{FF2B5EF4-FFF2-40B4-BE49-F238E27FC236}">
                    <a16:creationId xmlns:a16="http://schemas.microsoft.com/office/drawing/2014/main" id="{9568F651-6665-1A91-50D5-F58B70180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39578">
                <a:off x="684671" y="2515091"/>
                <a:ext cx="725689" cy="725689"/>
              </a:xfrm>
              <a:prstGeom prst="rect">
                <a:avLst/>
              </a:prstGeom>
            </p:spPr>
          </p:pic>
          <p:sp>
            <p:nvSpPr>
              <p:cNvPr id="142" name="Star: 5 Points 141">
                <a:extLst>
                  <a:ext uri="{FF2B5EF4-FFF2-40B4-BE49-F238E27FC236}">
                    <a16:creationId xmlns:a16="http://schemas.microsoft.com/office/drawing/2014/main" id="{7CA9113B-FA0C-D82C-A21C-C2BE3DB51364}"/>
                  </a:ext>
                </a:extLst>
              </p:cNvPr>
              <p:cNvSpPr/>
              <p:nvPr/>
            </p:nvSpPr>
            <p:spPr>
              <a:xfrm>
                <a:off x="1375152" y="3819523"/>
                <a:ext cx="332732" cy="307733"/>
              </a:xfrm>
              <a:prstGeom prst="star5">
                <a:avLst/>
              </a:prstGeom>
              <a:solidFill>
                <a:srgbClr val="CF1F2F"/>
              </a:solidFill>
              <a:ln>
                <a:solidFill>
                  <a:srgbClr val="CF1F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CD73EA0-A4B2-62D8-8C5E-06833793E39B}"/>
                </a:ext>
              </a:extLst>
            </p:cNvPr>
            <p:cNvSpPr txBox="1"/>
            <p:nvPr/>
          </p:nvSpPr>
          <p:spPr>
            <a:xfrm>
              <a:off x="1939735" y="4806243"/>
              <a:ext cx="3887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1D2757"/>
                  </a:solidFill>
                  <a:latin typeface="+mj-lt"/>
                  <a:cs typeface="Arial" panose="020B0604020202020204" pitchFamily="34" charset="0"/>
                </a:rPr>
                <a:t>Utilize available documents and resources</a:t>
              </a:r>
            </a:p>
          </p:txBody>
        </p:sp>
        <p:pic>
          <p:nvPicPr>
            <p:cNvPr id="153" name="Graphic 152" descr="Books on shelf with solid fill">
              <a:extLst>
                <a:ext uri="{FF2B5EF4-FFF2-40B4-BE49-F238E27FC236}">
                  <a16:creationId xmlns:a16="http://schemas.microsoft.com/office/drawing/2014/main" id="{501D7BEE-3D62-349A-F455-85A89E67C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06351" y="4946828"/>
              <a:ext cx="453825" cy="453825"/>
            </a:xfrm>
            <a:prstGeom prst="rect">
              <a:avLst/>
            </a:prstGeom>
          </p:spPr>
        </p:pic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6332AB3-0549-7DE2-68B4-91A00248F8C7}"/>
              </a:ext>
            </a:extLst>
          </p:cNvPr>
          <p:cNvGrpSpPr/>
          <p:nvPr/>
        </p:nvGrpSpPr>
        <p:grpSpPr>
          <a:xfrm>
            <a:off x="6364793" y="1925051"/>
            <a:ext cx="5345944" cy="4119614"/>
            <a:chOff x="481263" y="1925051"/>
            <a:chExt cx="5345944" cy="4119614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1ABD2346-D427-9DBC-0509-8C0EA147362F}"/>
                </a:ext>
              </a:extLst>
            </p:cNvPr>
            <p:cNvGrpSpPr/>
            <p:nvPr/>
          </p:nvGrpSpPr>
          <p:grpSpPr>
            <a:xfrm>
              <a:off x="481263" y="1925051"/>
              <a:ext cx="5345944" cy="4119614"/>
              <a:chOff x="481263" y="1925051"/>
              <a:chExt cx="5345944" cy="4119614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293CA1E2-557D-9BA7-B569-A3E2A27846CC}"/>
                  </a:ext>
                </a:extLst>
              </p:cNvPr>
              <p:cNvSpPr txBox="1"/>
              <p:nvPr/>
            </p:nvSpPr>
            <p:spPr>
              <a:xfrm>
                <a:off x="1544667" y="2525731"/>
                <a:ext cx="41891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>
                    <a:solidFill>
                      <a:srgbClr val="1D2757"/>
                    </a:solidFill>
                    <a:latin typeface="+mj-lt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Contact the support team at </a:t>
                </a:r>
                <a:r>
                  <a:rPr lang="en-US" u="sng" dirty="0">
                    <a:solidFill>
                      <a:srgbClr val="CF1F2F"/>
                    </a:solidFill>
                  </a:rPr>
                  <a:t>eFilingPilot@CPSC.gov 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452D1976-36B1-7C76-21A0-CB02332DEB1D}"/>
                  </a:ext>
                </a:extLst>
              </p:cNvPr>
              <p:cNvSpPr txBox="1"/>
              <p:nvPr/>
            </p:nvSpPr>
            <p:spPr>
              <a:xfrm>
                <a:off x="1934042" y="3644691"/>
                <a:ext cx="38931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Email with questions, feedback, and comments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C22BC4D5-5FB5-CE36-ABBE-7FDE16F6B6AD}"/>
                  </a:ext>
                </a:extLst>
              </p:cNvPr>
              <p:cNvSpPr/>
              <p:nvPr/>
            </p:nvSpPr>
            <p:spPr>
              <a:xfrm>
                <a:off x="492650" y="1925051"/>
                <a:ext cx="5334557" cy="457200"/>
              </a:xfrm>
              <a:prstGeom prst="rect">
                <a:avLst/>
              </a:prstGeom>
              <a:solidFill>
                <a:srgbClr val="1D2757"/>
              </a:solidFill>
              <a:ln>
                <a:solidFill>
                  <a:srgbClr val="1D27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2"/>
                    </a:solidFill>
                  </a:rPr>
                  <a:t>Support</a:t>
                </a:r>
              </a:p>
            </p:txBody>
          </p: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4A3BF50-88F5-DFD9-C5FB-495D40DD9B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263" y="2387065"/>
                <a:ext cx="0" cy="3657600"/>
              </a:xfrm>
              <a:prstGeom prst="line">
                <a:avLst/>
              </a:prstGeom>
              <a:ln w="28575">
                <a:solidFill>
                  <a:srgbClr val="83D3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3" name="Graphic 192" descr="Open hand outline">
                <a:extLst>
                  <a:ext uri="{FF2B5EF4-FFF2-40B4-BE49-F238E27FC236}">
                    <a16:creationId xmlns:a16="http://schemas.microsoft.com/office/drawing/2014/main" id="{0137869E-D36C-430B-CADA-CCDE5D5CB6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39578">
                <a:off x="684671" y="2515091"/>
                <a:ext cx="725689" cy="725689"/>
              </a:xfrm>
              <a:prstGeom prst="rect">
                <a:avLst/>
              </a:prstGeom>
            </p:spPr>
          </p:pic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5D026E38-55FC-016D-EBCD-2FD0FB8F13D7}"/>
                </a:ext>
              </a:extLst>
            </p:cNvPr>
            <p:cNvSpPr txBox="1"/>
            <p:nvPr/>
          </p:nvSpPr>
          <p:spPr>
            <a:xfrm>
              <a:off x="1939735" y="4806243"/>
              <a:ext cx="3887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Ask technical questions for the IT team</a:t>
              </a:r>
            </a:p>
          </p:txBody>
        </p:sp>
      </p:grpSp>
      <p:pic>
        <p:nvPicPr>
          <p:cNvPr id="195" name="Graphic 194" descr="Envelope outline">
            <a:extLst>
              <a:ext uri="{FF2B5EF4-FFF2-40B4-BE49-F238E27FC236}">
                <a16:creationId xmlns:a16="http://schemas.microsoft.com/office/drawing/2014/main" id="{459A1925-9275-3D14-9B30-E22343CCCA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28437" y="3822192"/>
            <a:ext cx="483574" cy="483574"/>
          </a:xfrm>
          <a:prstGeom prst="rect">
            <a:avLst/>
          </a:prstGeom>
        </p:spPr>
      </p:pic>
      <p:pic>
        <p:nvPicPr>
          <p:cNvPr id="196" name="Graphic 195" descr="Question Mark with solid fill">
            <a:extLst>
              <a:ext uri="{FF2B5EF4-FFF2-40B4-BE49-F238E27FC236}">
                <a16:creationId xmlns:a16="http://schemas.microsoft.com/office/drawing/2014/main" id="{6829C5CC-1A16-2C3F-72F4-073074A5FD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28437" y="4979954"/>
            <a:ext cx="483574" cy="483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E2D8A9-8313-AC1C-A0F9-BD84BBE183F8}"/>
              </a:ext>
            </a:extLst>
          </p:cNvPr>
          <p:cNvSpPr txBox="1"/>
          <p:nvPr/>
        </p:nvSpPr>
        <p:spPr>
          <a:xfrm>
            <a:off x="0" y="6611112"/>
            <a:ext cx="11923776" cy="26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U.S. Consumer Product Safety Commission - eFiling </a:t>
            </a:r>
            <a:r>
              <a:rPr lang="en-US" sz="1100" b="1" dirty="0">
                <a:solidFill>
                  <a:srgbClr val="FFFFFF"/>
                </a:solidFill>
                <a:latin typeface="Arial" panose="020B0604020202020204"/>
              </a:rPr>
              <a:t>Overview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352E84-F0BB-84A2-B21F-A8C6393A76AB}"/>
              </a:ext>
            </a:extLst>
          </p:cNvPr>
          <p:cNvSpPr txBox="1">
            <a:spLocks/>
          </p:cNvSpPr>
          <p:nvPr/>
        </p:nvSpPr>
        <p:spPr>
          <a:xfrm>
            <a:off x="396702" y="106970"/>
            <a:ext cx="10962751" cy="669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buClr>
                <a:schemeClr val="tx2"/>
              </a:buClr>
              <a:buFont typeface="Wingdings" pitchFamily="2" charset="2"/>
              <a:buNone/>
              <a:defRPr sz="3600" b="1" i="0">
                <a:solidFill>
                  <a:srgbClr val="83D4E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eaLnBrk="1" hangingPunct="1">
              <a:buClr>
                <a:schemeClr val="tx2"/>
              </a:buClr>
              <a:buFont typeface="Wingdings" pitchFamily="2" charset="2"/>
              <a:buNone/>
              <a:defRPr sz="24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eaLnBrk="1" hangingPunct="1">
              <a:buClr>
                <a:schemeClr val="tx2"/>
              </a:buClr>
              <a:buFont typeface="Wingdings" pitchFamily="2" charset="2"/>
              <a:buNone/>
              <a:defRPr sz="20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eaLnBrk="1" hangingPunct="1">
              <a:buClr>
                <a:schemeClr val="tx2"/>
              </a:buClr>
              <a:buFont typeface="Wingdings" pitchFamily="2" charset="2"/>
              <a:buNone/>
              <a:defRPr sz="16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eaLnBrk="1" hangingPunct="1">
              <a:buClr>
                <a:schemeClr val="tx2"/>
              </a:buClr>
              <a:buFont typeface="Wingdings" pitchFamily="2" charset="2"/>
              <a:buNone/>
              <a:defRPr sz="1200" b="0" i="0">
                <a:solidFill>
                  <a:srgbClr val="4C4C4C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eFiling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419437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88F9C1-2B73-E651-DA2E-B3EE5A30DED6}"/>
              </a:ext>
            </a:extLst>
          </p:cNvPr>
          <p:cNvSpPr/>
          <p:nvPr/>
        </p:nvSpPr>
        <p:spPr>
          <a:xfrm>
            <a:off x="3975531" y="4586117"/>
            <a:ext cx="7772400" cy="640080"/>
          </a:xfrm>
          <a:prstGeom prst="roundRect">
            <a:avLst/>
          </a:prstGeom>
          <a:gradFill>
            <a:gsLst>
              <a:gs pos="0">
                <a:srgbClr val="1D2757"/>
              </a:gs>
              <a:gs pos="23000">
                <a:srgbClr val="1D2757"/>
              </a:gs>
              <a:gs pos="51000">
                <a:srgbClr val="1D2757"/>
              </a:gs>
              <a:gs pos="100000">
                <a:srgbClr val="1D2757"/>
              </a:gs>
            </a:gsLst>
            <a:lin ang="0" scaled="1"/>
          </a:gradFill>
          <a:ln w="25400" cap="flat" cmpd="sng" algn="ctr">
            <a:solidFill>
              <a:srgbClr val="1D2757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76200" dist="63500" dir="8100000" algn="tr" rotWithShape="0">
              <a:prstClr val="black">
                <a:alpha val="42000"/>
              </a:prstClr>
            </a:outerShdw>
          </a:effectLst>
        </p:spPr>
        <p:txBody>
          <a:bodyPr spcFirstLastPara="0" vert="horz" wrap="square" lIns="224829" tIns="0" rIns="224829" bIns="0" numCol="1" spcCol="1270" anchor="ctr" anchorCtr="0">
            <a:noAutofit/>
          </a:bodyPr>
          <a:lstStyle/>
          <a:p>
            <a:pPr lvl="0"/>
            <a:r>
              <a:rPr lang="en-US" sz="2000" dirty="0">
                <a:solidFill>
                  <a:schemeClr val="bg2"/>
                </a:solidFill>
              </a:rPr>
              <a:t>Real-time data capture and streamlined processes for Trade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CCE8194B-DD66-DED1-7818-8663B85223B4}"/>
              </a:ext>
            </a:extLst>
          </p:cNvPr>
          <p:cNvSpPr/>
          <p:nvPr/>
        </p:nvSpPr>
        <p:spPr>
          <a:xfrm>
            <a:off x="617208" y="3038479"/>
            <a:ext cx="2934682" cy="2811932"/>
          </a:xfrm>
          <a:prstGeom prst="flowChartConnector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CF4B-7DCE-8B15-3348-976A65C8B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475" y="938196"/>
            <a:ext cx="10297198" cy="1457502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eFiling is a CPSC initiative under which importers of regulated consumer </a:t>
            </a:r>
          </a:p>
          <a:p>
            <a:pPr marL="0" indent="0">
              <a:buNone/>
            </a:pPr>
            <a:r>
              <a:rPr lang="en-US" sz="2000" dirty="0"/>
              <a:t>products will electronically file (eFile) data elements from a certificate of compliance with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U.S. Customs and Border Protection (CBP), via a Partner Government Agency (PGA) Message Set.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CE3F56-E5BB-7306-56BD-35634B08B06E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8691A-E43A-2904-3279-19409DD0E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02" y="106970"/>
            <a:ext cx="10962751" cy="66917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is eFiling?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B059F1-2EBF-5256-9F14-4A0353C043E5}"/>
              </a:ext>
            </a:extLst>
          </p:cNvPr>
          <p:cNvSpPr txBox="1">
            <a:spLocks/>
          </p:cNvSpPr>
          <p:nvPr/>
        </p:nvSpPr>
        <p:spPr>
          <a:xfrm>
            <a:off x="654314" y="3424892"/>
            <a:ext cx="2860469" cy="1923964"/>
          </a:xfrm>
          <a:prstGeom prst="rect">
            <a:avLst/>
          </a:prstGeom>
          <a:noFill/>
        </p:spPr>
        <p:txBody>
          <a:bodyPr anchor="ctr"/>
          <a:lstStyle>
            <a:lvl1pPr marL="457200" indent="-457200"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 sz="3000" b="0" i="0">
                <a:solidFill>
                  <a:srgbClr val="1A28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 sz="2400" b="0" i="0">
                <a:solidFill>
                  <a:srgbClr val="1A28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 sz="1800" b="0" i="0">
                <a:solidFill>
                  <a:srgbClr val="1A28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 sz="1800" b="0" i="0">
                <a:solidFill>
                  <a:srgbClr val="1A28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0250" indent="-171450"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 sz="1800" b="0" i="0">
                <a:solidFill>
                  <a:srgbClr val="1A28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kern="0" dirty="0"/>
              <a:t>eFiling –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kern="0" dirty="0"/>
              <a:t>CPSC’s Modern Approach </a:t>
            </a:r>
            <a:br>
              <a:rPr lang="en-US" sz="2400" b="1" kern="0" dirty="0"/>
            </a:br>
            <a:r>
              <a:rPr lang="en-US" sz="2400" b="1" kern="0" dirty="0"/>
              <a:t>for </a:t>
            </a:r>
            <a:r>
              <a:rPr lang="en-US" sz="2400" b="1" kern="0" dirty="0">
                <a:solidFill>
                  <a:srgbClr val="1D2757"/>
                </a:solidFill>
              </a:rPr>
              <a:t>Filing</a:t>
            </a:r>
            <a:r>
              <a:rPr lang="en-US" sz="2400" b="1" kern="0" dirty="0"/>
              <a:t> Certificate Data</a:t>
            </a:r>
          </a:p>
        </p:txBody>
      </p:sp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862EC0EC-FCE9-9FC6-8859-36226FC3E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7" y="938196"/>
            <a:ext cx="1433948" cy="145750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D006F8-DBDE-7143-0689-BEBA9C9DA226}"/>
              </a:ext>
            </a:extLst>
          </p:cNvPr>
          <p:cNvSpPr/>
          <p:nvPr/>
        </p:nvSpPr>
        <p:spPr>
          <a:xfrm>
            <a:off x="3466805" y="5441043"/>
            <a:ext cx="7772400" cy="640080"/>
          </a:xfrm>
          <a:prstGeom prst="roundRect">
            <a:avLst/>
          </a:prstGeom>
          <a:solidFill>
            <a:srgbClr val="1D2757"/>
          </a:solidFill>
          <a:ln w="25400" cap="flat" cmpd="sng" algn="ctr">
            <a:solidFill>
              <a:srgbClr val="1D2757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76200" dist="63500" dir="8100000" algn="tr" rotWithShape="0">
              <a:prstClr val="black">
                <a:alpha val="42000"/>
              </a:prstClr>
            </a:outerShdw>
          </a:effectLst>
        </p:spPr>
        <p:txBody>
          <a:bodyPr rot="0" spcFirstLastPara="0" vertOverflow="overflow" horzOverflow="overflow" vert="horz" wrap="square" lIns="224829" tIns="0" rIns="224829" bIns="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Easier compliance with CPSC’s certification requirements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91F6343-6EC2-9A0D-2824-175D1013435B}"/>
              </a:ext>
            </a:extLst>
          </p:cNvPr>
          <p:cNvSpPr/>
          <p:nvPr/>
        </p:nvSpPr>
        <p:spPr>
          <a:xfrm>
            <a:off x="3975531" y="3704708"/>
            <a:ext cx="7772400" cy="640080"/>
          </a:xfrm>
          <a:prstGeom prst="roundRect">
            <a:avLst/>
          </a:prstGeom>
          <a:solidFill>
            <a:srgbClr val="1D2757"/>
          </a:solidFill>
          <a:ln w="25400" cap="flat" cmpd="sng" algn="ctr">
            <a:solidFill>
              <a:srgbClr val="1D2757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76200" dist="63500" dir="8100000" algn="tr" rotWithShape="0">
              <a:prstClr val="black">
                <a:alpha val="42000"/>
              </a:prstClr>
            </a:outerShdw>
          </a:effectLst>
        </p:spPr>
        <p:txBody>
          <a:bodyPr rot="0" spcFirstLastPara="0" vertOverflow="overflow" horzOverflow="overflow" vert="horz" wrap="square" lIns="224829" tIns="0" rIns="224829" bIns="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Multiple options for electronically filing a PGA Message Set before a shipment arrives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CEE965-D52F-634D-3C87-ADBB2F29AF6A}"/>
              </a:ext>
            </a:extLst>
          </p:cNvPr>
          <p:cNvSpPr/>
          <p:nvPr/>
        </p:nvSpPr>
        <p:spPr>
          <a:xfrm>
            <a:off x="3588996" y="2831887"/>
            <a:ext cx="7772400" cy="640080"/>
          </a:xfrm>
          <a:prstGeom prst="roundRect">
            <a:avLst/>
          </a:prstGeom>
          <a:gradFill>
            <a:gsLst>
              <a:gs pos="0">
                <a:srgbClr val="1D2757"/>
              </a:gs>
              <a:gs pos="23000">
                <a:srgbClr val="1D2757"/>
              </a:gs>
              <a:gs pos="51000">
                <a:srgbClr val="1D2757"/>
              </a:gs>
              <a:gs pos="100000">
                <a:srgbClr val="1D2757"/>
              </a:gs>
            </a:gsLst>
            <a:lin ang="0" scaled="1"/>
          </a:gradFill>
          <a:ln w="25400" cap="flat" cmpd="sng" algn="ctr">
            <a:solidFill>
              <a:srgbClr val="1D2757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76200" dist="63500" dir="8100000" algn="tr" rotWithShape="0">
              <a:prstClr val="black">
                <a:alpha val="42000"/>
              </a:prstClr>
            </a:outerShdw>
          </a:effectLst>
        </p:spPr>
        <p:txBody>
          <a:bodyPr spcFirstLastPara="0" vert="horz" wrap="square" lIns="224829" tIns="0" rIns="224829" bIns="0" numCol="1" spcCol="1270" anchor="ctr" anchorCtr="0">
            <a:noAutofit/>
          </a:bodyPr>
          <a:lstStyle/>
          <a:p>
            <a:pPr lvl="0"/>
            <a:r>
              <a:rPr lang="en-US" sz="2000" dirty="0">
                <a:solidFill>
                  <a:schemeClr val="bg2"/>
                </a:solidFill>
              </a:rPr>
              <a:t>Data stored electronically in the secure CPSC Product Registry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21A08E-97B6-DC88-30E7-0A8E98FE4C20}"/>
              </a:ext>
            </a:extLst>
          </p:cNvPr>
          <p:cNvGrpSpPr/>
          <p:nvPr/>
        </p:nvGrpSpPr>
        <p:grpSpPr>
          <a:xfrm>
            <a:off x="3317243" y="2926663"/>
            <a:ext cx="457200" cy="457200"/>
            <a:chOff x="2322541" y="2601770"/>
            <a:chExt cx="457200" cy="457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90C2A634-C158-83BA-8CB3-20C0DC701D65}"/>
                </a:ext>
              </a:extLst>
            </p:cNvPr>
            <p:cNvSpPr/>
            <p:nvPr/>
          </p:nvSpPr>
          <p:spPr>
            <a:xfrm>
              <a:off x="2322541" y="2601770"/>
              <a:ext cx="457200" cy="457200"/>
            </a:xfrm>
            <a:prstGeom prst="flowChartConnector">
              <a:avLst/>
            </a:prstGeom>
            <a:solidFill>
              <a:srgbClr val="CF1F2F"/>
            </a:solidFill>
            <a:ln>
              <a:solidFill>
                <a:srgbClr val="CF1F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 descr="Lock outline">
              <a:extLst>
                <a:ext uri="{FF2B5EF4-FFF2-40B4-BE49-F238E27FC236}">
                  <a16:creationId xmlns:a16="http://schemas.microsoft.com/office/drawing/2014/main" id="{10E1323A-BE9D-1610-CF25-6132AD7C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1273" y="2628837"/>
              <a:ext cx="365760" cy="36576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000528-BD5E-122F-B51D-A9E2A09A4C10}"/>
              </a:ext>
            </a:extLst>
          </p:cNvPr>
          <p:cNvGrpSpPr/>
          <p:nvPr/>
        </p:nvGrpSpPr>
        <p:grpSpPr>
          <a:xfrm>
            <a:off x="3680693" y="3800442"/>
            <a:ext cx="457200" cy="457200"/>
            <a:chOff x="3680693" y="3800442"/>
            <a:chExt cx="457200" cy="457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A8A39286-D1A6-6BA7-A0DC-49CE4949171C}"/>
                </a:ext>
              </a:extLst>
            </p:cNvPr>
            <p:cNvSpPr/>
            <p:nvPr/>
          </p:nvSpPr>
          <p:spPr>
            <a:xfrm>
              <a:off x="3680693" y="3800442"/>
              <a:ext cx="457200" cy="457200"/>
            </a:xfrm>
            <a:prstGeom prst="flowChartConnector">
              <a:avLst/>
            </a:prstGeom>
            <a:solidFill>
              <a:srgbClr val="CF1F2F"/>
            </a:solidFill>
            <a:ln>
              <a:solidFill>
                <a:srgbClr val="CF1F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Graphic 41" descr="Network diagram with solid fill">
              <a:extLst>
                <a:ext uri="{FF2B5EF4-FFF2-40B4-BE49-F238E27FC236}">
                  <a16:creationId xmlns:a16="http://schemas.microsoft.com/office/drawing/2014/main" id="{4F4D0BEC-3B2E-0B63-2096-7ED2D55E1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72133" y="3841868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63E0D0-963B-1862-9D5A-515AC1AB418D}"/>
              </a:ext>
            </a:extLst>
          </p:cNvPr>
          <p:cNvGrpSpPr/>
          <p:nvPr/>
        </p:nvGrpSpPr>
        <p:grpSpPr>
          <a:xfrm>
            <a:off x="3686901" y="4682589"/>
            <a:ext cx="457200" cy="457200"/>
            <a:chOff x="3686901" y="4682589"/>
            <a:chExt cx="457200" cy="457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FA2F775A-5BC2-976F-98D1-BE6F02521AE8}"/>
                </a:ext>
              </a:extLst>
            </p:cNvPr>
            <p:cNvSpPr/>
            <p:nvPr/>
          </p:nvSpPr>
          <p:spPr>
            <a:xfrm>
              <a:off x="3686901" y="4682589"/>
              <a:ext cx="457200" cy="457200"/>
            </a:xfrm>
            <a:prstGeom prst="flowChartConnector">
              <a:avLst/>
            </a:prstGeom>
            <a:solidFill>
              <a:srgbClr val="CF1F2F"/>
            </a:solidFill>
            <a:ln>
              <a:solidFill>
                <a:srgbClr val="CF1F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Graphic 43" descr="History with solid fill">
              <a:extLst>
                <a:ext uri="{FF2B5EF4-FFF2-40B4-BE49-F238E27FC236}">
                  <a16:creationId xmlns:a16="http://schemas.microsoft.com/office/drawing/2014/main" id="{787B2B6C-C09C-7025-F578-74E4E327B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47686" y="4728309"/>
              <a:ext cx="365760" cy="36576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A985DD-A6E0-AC63-EAAD-617BC344AB12}"/>
              </a:ext>
            </a:extLst>
          </p:cNvPr>
          <p:cNvGrpSpPr/>
          <p:nvPr/>
        </p:nvGrpSpPr>
        <p:grpSpPr>
          <a:xfrm>
            <a:off x="3166912" y="5539095"/>
            <a:ext cx="457200" cy="457200"/>
            <a:chOff x="3166912" y="5539095"/>
            <a:chExt cx="457200" cy="457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49A5B7FB-6BEE-2BD5-37E8-66AE22AF1508}"/>
                </a:ext>
              </a:extLst>
            </p:cNvPr>
            <p:cNvSpPr/>
            <p:nvPr/>
          </p:nvSpPr>
          <p:spPr>
            <a:xfrm>
              <a:off x="3166912" y="5539095"/>
              <a:ext cx="457200" cy="457200"/>
            </a:xfrm>
            <a:prstGeom prst="flowChartConnector">
              <a:avLst/>
            </a:prstGeom>
            <a:solidFill>
              <a:srgbClr val="CF1F2F"/>
            </a:solidFill>
            <a:ln>
              <a:solidFill>
                <a:srgbClr val="CF1F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Gavel with solid fill">
              <a:extLst>
                <a:ext uri="{FF2B5EF4-FFF2-40B4-BE49-F238E27FC236}">
                  <a16:creationId xmlns:a16="http://schemas.microsoft.com/office/drawing/2014/main" id="{C81A3FA2-52DF-35C6-58BE-51872F897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25265" y="5584815"/>
              <a:ext cx="365760" cy="36576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61C5A3-F996-350F-101B-FAB6D58C533E}"/>
              </a:ext>
            </a:extLst>
          </p:cNvPr>
          <p:cNvSpPr txBox="1"/>
          <p:nvPr/>
        </p:nvSpPr>
        <p:spPr>
          <a:xfrm>
            <a:off x="0" y="6611112"/>
            <a:ext cx="11923776" cy="26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U.S. Consumer Product Safety Commission - eFiling </a:t>
            </a:r>
            <a:r>
              <a:rPr lang="en-US" sz="1100" b="1" dirty="0">
                <a:solidFill>
                  <a:srgbClr val="FFFFFF"/>
                </a:solidFill>
                <a:latin typeface="Arial" panose="020B0604020202020204"/>
              </a:rPr>
              <a:t>Overview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2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529DC6-7533-CE82-A1A3-3592447ED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58" y="0"/>
            <a:ext cx="93606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8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70ABB-F0B9-377C-DD2C-10589B82D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CC7F5-6D73-B7EB-2E23-8C4AA9343D47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3ACDD1-0E00-FEAE-D6F9-BB9AAB473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02" y="106970"/>
            <a:ext cx="10962751" cy="66917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Why eFiling?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5CF96BF-A87C-41B4-737E-441A576AE6EF}"/>
              </a:ext>
            </a:extLst>
          </p:cNvPr>
          <p:cNvSpPr/>
          <p:nvPr/>
        </p:nvSpPr>
        <p:spPr>
          <a:xfrm>
            <a:off x="0" y="3978582"/>
            <a:ext cx="12192000" cy="261080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15B20DA-F7F0-1563-4CB5-5EE984E855B5}"/>
              </a:ext>
            </a:extLst>
          </p:cNvPr>
          <p:cNvSpPr txBox="1"/>
          <p:nvPr/>
        </p:nvSpPr>
        <p:spPr>
          <a:xfrm>
            <a:off x="0" y="6611112"/>
            <a:ext cx="11923776" cy="26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U.S. Consumer Product Safety Commission - eFiling </a:t>
            </a:r>
            <a:r>
              <a:rPr lang="en-US" sz="1100" b="1" dirty="0">
                <a:solidFill>
                  <a:srgbClr val="FFFFFF"/>
                </a:solidFill>
                <a:latin typeface="Arial" panose="020B0604020202020204"/>
              </a:rPr>
              <a:t>Overview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055FED-14EC-4A7E-BC0F-08E629F942ED}"/>
              </a:ext>
            </a:extLst>
          </p:cNvPr>
          <p:cNvGrpSpPr/>
          <p:nvPr/>
        </p:nvGrpSpPr>
        <p:grpSpPr>
          <a:xfrm>
            <a:off x="912075" y="3973051"/>
            <a:ext cx="10135973" cy="2616333"/>
            <a:chOff x="428157" y="3973058"/>
            <a:chExt cx="10135973" cy="2616333"/>
          </a:xfrm>
        </p:grpSpPr>
        <p:sp>
          <p:nvSpPr>
            <p:cNvPr id="139" name="Rectangle: Diagonal Corners Rounded 138">
              <a:extLst>
                <a:ext uri="{FF2B5EF4-FFF2-40B4-BE49-F238E27FC236}">
                  <a16:creationId xmlns:a16="http://schemas.microsoft.com/office/drawing/2014/main" id="{E21F36A3-3950-3232-0C50-193CC39A46C1}"/>
                </a:ext>
              </a:extLst>
            </p:cNvPr>
            <p:cNvSpPr/>
            <p:nvPr/>
          </p:nvSpPr>
          <p:spPr>
            <a:xfrm>
              <a:off x="2710205" y="5760720"/>
              <a:ext cx="3657600" cy="640080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4" name="Rectangle: Diagonal Corners Rounded 143">
              <a:extLst>
                <a:ext uri="{FF2B5EF4-FFF2-40B4-BE49-F238E27FC236}">
                  <a16:creationId xmlns:a16="http://schemas.microsoft.com/office/drawing/2014/main" id="{F8BB7C74-CD28-F696-FBE1-27A559EAE45F}"/>
                </a:ext>
              </a:extLst>
            </p:cNvPr>
            <p:cNvSpPr/>
            <p:nvPr/>
          </p:nvSpPr>
          <p:spPr>
            <a:xfrm>
              <a:off x="6870183" y="4114800"/>
              <a:ext cx="3657600" cy="640080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5" name="Rectangle: Diagonal Corners Rounded 144">
              <a:extLst>
                <a:ext uri="{FF2B5EF4-FFF2-40B4-BE49-F238E27FC236}">
                  <a16:creationId xmlns:a16="http://schemas.microsoft.com/office/drawing/2014/main" id="{38380B53-B364-F1D0-0DDB-0CF71CB58F58}"/>
                </a:ext>
              </a:extLst>
            </p:cNvPr>
            <p:cNvSpPr/>
            <p:nvPr/>
          </p:nvSpPr>
          <p:spPr>
            <a:xfrm>
              <a:off x="6870183" y="4938206"/>
              <a:ext cx="3657600" cy="640080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6" name="Rectangle: Diagonal Corners Rounded 145">
              <a:extLst>
                <a:ext uri="{FF2B5EF4-FFF2-40B4-BE49-F238E27FC236}">
                  <a16:creationId xmlns:a16="http://schemas.microsoft.com/office/drawing/2014/main" id="{F3BA5B50-4452-CF36-7AEE-96D83A04BA48}"/>
                </a:ext>
              </a:extLst>
            </p:cNvPr>
            <p:cNvSpPr/>
            <p:nvPr/>
          </p:nvSpPr>
          <p:spPr>
            <a:xfrm>
              <a:off x="6870182" y="5760720"/>
              <a:ext cx="3657600" cy="640080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095FF7A-1E34-00D7-2BBD-D67AFF5785CC}"/>
                </a:ext>
              </a:extLst>
            </p:cNvPr>
            <p:cNvSpPr txBox="1"/>
            <p:nvPr/>
          </p:nvSpPr>
          <p:spPr>
            <a:xfrm>
              <a:off x="7772400" y="4101049"/>
              <a:ext cx="2755382" cy="6771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900" kern="0" dirty="0">
                  <a:latin typeface="Arial" panose="020B0604020202020204" pitchFamily="34" charset="0"/>
                  <a:cs typeface="Arial" panose="020B0604020202020204" pitchFamily="34" charset="0"/>
                </a:rPr>
                <a:t>Fewer holds to check for certificates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0541F45-8530-DAA5-C54A-0DCDD1CB67F7}"/>
                </a:ext>
              </a:extLst>
            </p:cNvPr>
            <p:cNvSpPr txBox="1"/>
            <p:nvPr/>
          </p:nvSpPr>
          <p:spPr>
            <a:xfrm>
              <a:off x="7772400" y="4918331"/>
              <a:ext cx="275538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kern="0" dirty="0">
                  <a:latin typeface="Arial" panose="020B0604020202020204" pitchFamily="34" charset="0"/>
                  <a:cs typeface="Arial" panose="020B0604020202020204" pitchFamily="34" charset="0"/>
                </a:rPr>
                <a:t>Greater focus on higher risk products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9E1D44C-BC8D-ADA8-A8F5-B8515C640243}"/>
                </a:ext>
              </a:extLst>
            </p:cNvPr>
            <p:cNvCxnSpPr>
              <a:cxnSpLocks/>
            </p:cNvCxnSpPr>
            <p:nvPr/>
          </p:nvCxnSpPr>
          <p:spPr>
            <a:xfrm>
              <a:off x="7212994" y="3973058"/>
              <a:ext cx="0" cy="2615184"/>
            </a:xfrm>
            <a:prstGeom prst="line">
              <a:avLst/>
            </a:prstGeom>
            <a:ln w="63500">
              <a:solidFill>
                <a:srgbClr val="CF1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Graphic 142" descr="Magnifying glass with solid fill">
              <a:extLst>
                <a:ext uri="{FF2B5EF4-FFF2-40B4-BE49-F238E27FC236}">
                  <a16:creationId xmlns:a16="http://schemas.microsoft.com/office/drawing/2014/main" id="{C803B198-A48D-B861-7C8A-61BB6C826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81686" y="5029646"/>
              <a:ext cx="457200" cy="457200"/>
            </a:xfrm>
            <a:prstGeom prst="rect">
              <a:avLst/>
            </a:prstGeom>
          </p:spPr>
        </p:pic>
        <p:pic>
          <p:nvPicPr>
            <p:cNvPr id="154" name="Graphic 153" descr="Diploma with solid fill">
              <a:extLst>
                <a:ext uri="{FF2B5EF4-FFF2-40B4-BE49-F238E27FC236}">
                  <a16:creationId xmlns:a16="http://schemas.microsoft.com/office/drawing/2014/main" id="{D267AA7A-B60E-550F-5F53-E8DC30DDC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81845" y="4206240"/>
              <a:ext cx="457200" cy="457200"/>
            </a:xfrm>
            <a:prstGeom prst="rect">
              <a:avLst/>
            </a:prstGeom>
          </p:spPr>
        </p:pic>
        <p:sp>
          <p:nvSpPr>
            <p:cNvPr id="137" name="Rectangle: Diagonal Corners Rounded 136">
              <a:extLst>
                <a:ext uri="{FF2B5EF4-FFF2-40B4-BE49-F238E27FC236}">
                  <a16:creationId xmlns:a16="http://schemas.microsoft.com/office/drawing/2014/main" id="{699596D3-523F-05AA-8A80-A57FEF5586AF}"/>
                </a:ext>
              </a:extLst>
            </p:cNvPr>
            <p:cNvSpPr/>
            <p:nvPr/>
          </p:nvSpPr>
          <p:spPr>
            <a:xfrm>
              <a:off x="2694047" y="4114800"/>
              <a:ext cx="3657600" cy="640080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Diagonal Corners Rounded 137">
              <a:extLst>
                <a:ext uri="{FF2B5EF4-FFF2-40B4-BE49-F238E27FC236}">
                  <a16:creationId xmlns:a16="http://schemas.microsoft.com/office/drawing/2014/main" id="{E1D6343D-A67C-18CC-24FC-36B0F412DECB}"/>
                </a:ext>
              </a:extLst>
            </p:cNvPr>
            <p:cNvSpPr/>
            <p:nvPr/>
          </p:nvSpPr>
          <p:spPr>
            <a:xfrm>
              <a:off x="2710205" y="4937760"/>
              <a:ext cx="3657600" cy="640080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88C2A11-1532-FAE4-FFC5-C5B5AA37D5AC}"/>
                </a:ext>
              </a:extLst>
            </p:cNvPr>
            <p:cNvSpPr txBox="1"/>
            <p:nvPr/>
          </p:nvSpPr>
          <p:spPr>
            <a:xfrm>
              <a:off x="3588373" y="5845567"/>
              <a:ext cx="2067200" cy="44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kern="0" dirty="0">
                  <a:latin typeface="Arial" panose="020B0604020202020204" pitchFamily="34" charset="0"/>
                  <a:cs typeface="Arial" panose="020B0604020202020204" pitchFamily="34" charset="0"/>
                </a:rPr>
                <a:t>Fewer exams</a:t>
              </a:r>
            </a:p>
          </p:txBody>
        </p:sp>
        <p:pic>
          <p:nvPicPr>
            <p:cNvPr id="158" name="Graphic 157" descr="Search Inventory with solid fill">
              <a:extLst>
                <a:ext uri="{FF2B5EF4-FFF2-40B4-BE49-F238E27FC236}">
                  <a16:creationId xmlns:a16="http://schemas.microsoft.com/office/drawing/2014/main" id="{33710031-AC01-2C14-AD13-1F1723DD4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8687" b="8687"/>
            <a:stretch/>
          </p:blipFill>
          <p:spPr>
            <a:xfrm>
              <a:off x="3123972" y="5841388"/>
              <a:ext cx="457200" cy="457200"/>
            </a:xfrm>
            <a:prstGeom prst="rect">
              <a:avLst/>
            </a:prstGeom>
          </p:spPr>
        </p:pic>
        <p:sp>
          <p:nvSpPr>
            <p:cNvPr id="162" name="Flowchart: Connector 161">
              <a:extLst>
                <a:ext uri="{FF2B5EF4-FFF2-40B4-BE49-F238E27FC236}">
                  <a16:creationId xmlns:a16="http://schemas.microsoft.com/office/drawing/2014/main" id="{FA36246E-92CC-2EAE-5B6F-946180AC74BA}"/>
                </a:ext>
              </a:extLst>
            </p:cNvPr>
            <p:cNvSpPr/>
            <p:nvPr/>
          </p:nvSpPr>
          <p:spPr>
            <a:xfrm>
              <a:off x="428157" y="4506743"/>
              <a:ext cx="1554480" cy="1554480"/>
            </a:xfrm>
            <a:prstGeom prst="flowChartConnector">
              <a:avLst/>
            </a:prstGeom>
            <a:solidFill>
              <a:srgbClr val="83D3EF"/>
            </a:solidFill>
            <a:ln>
              <a:solidFill>
                <a:srgbClr val="83D3E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id="{BB462362-C841-F9A9-F767-C7B3E93B3069}"/>
                </a:ext>
              </a:extLst>
            </p:cNvPr>
            <p:cNvSpPr/>
            <p:nvPr/>
          </p:nvSpPr>
          <p:spPr>
            <a:xfrm>
              <a:off x="475733" y="4551657"/>
              <a:ext cx="1463040" cy="1463040"/>
            </a:xfrm>
            <a:prstGeom prst="flowChartConnector">
              <a:avLst/>
            </a:prstGeom>
            <a:solidFill>
              <a:srgbClr val="1D2757"/>
            </a:solidFill>
            <a:ln>
              <a:solidFill>
                <a:srgbClr val="1D27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181C7B46-CEC1-1215-CA7E-102EF282EFB4}"/>
                </a:ext>
              </a:extLst>
            </p:cNvPr>
            <p:cNvSpPr txBox="1"/>
            <p:nvPr/>
          </p:nvSpPr>
          <p:spPr>
            <a:xfrm>
              <a:off x="449282" y="4929234"/>
              <a:ext cx="152647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200" kern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000" b="1" dirty="0">
                  <a:solidFill>
                    <a:schemeClr val="bg2"/>
                  </a:solidFill>
                </a:rPr>
                <a:t>Projected Benefits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BAEAD39-6AF8-8795-2E8D-76851154F471}"/>
                </a:ext>
              </a:extLst>
            </p:cNvPr>
            <p:cNvCxnSpPr>
              <a:cxnSpLocks/>
            </p:cNvCxnSpPr>
            <p:nvPr/>
          </p:nvCxnSpPr>
          <p:spPr>
            <a:xfrm>
              <a:off x="6350323" y="4329088"/>
              <a:ext cx="512064" cy="0"/>
            </a:xfrm>
            <a:prstGeom prst="line">
              <a:avLst/>
            </a:prstGeom>
            <a:ln w="12700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or: Elbow 164">
              <a:extLst>
                <a:ext uri="{FF2B5EF4-FFF2-40B4-BE49-F238E27FC236}">
                  <a16:creationId xmlns:a16="http://schemas.microsoft.com/office/drawing/2014/main" id="{00F904C9-8CC5-262E-0F55-397C4FF7676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864307" y="3670179"/>
              <a:ext cx="170831" cy="1488650"/>
            </a:xfrm>
            <a:prstGeom prst="bentConnector2">
              <a:avLst/>
            </a:prstGeom>
            <a:ln w="12700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or: Elbow 174">
              <a:extLst>
                <a:ext uri="{FF2B5EF4-FFF2-40B4-BE49-F238E27FC236}">
                  <a16:creationId xmlns:a16="http://schemas.microsoft.com/office/drawing/2014/main" id="{2BC2E80E-897F-3B2F-07D5-AC072166F0A0}"/>
                </a:ext>
              </a:extLst>
            </p:cNvPr>
            <p:cNvCxnSpPr>
              <a:cxnSpLocks/>
              <a:stCxn id="162" idx="4"/>
            </p:cNvCxnSpPr>
            <p:nvPr/>
          </p:nvCxnSpPr>
          <p:spPr>
            <a:xfrm rot="16200000" flipH="1">
              <a:off x="1859450" y="5407170"/>
              <a:ext cx="195780" cy="1503886"/>
            </a:xfrm>
            <a:prstGeom prst="bentConnector2">
              <a:avLst/>
            </a:prstGeom>
            <a:ln w="12700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5033087-89CF-0676-4010-1D8ED3083517}"/>
                </a:ext>
              </a:extLst>
            </p:cNvPr>
            <p:cNvCxnSpPr>
              <a:cxnSpLocks/>
            </p:cNvCxnSpPr>
            <p:nvPr/>
          </p:nvCxnSpPr>
          <p:spPr>
            <a:xfrm>
              <a:off x="6366749" y="6257003"/>
              <a:ext cx="498617" cy="0"/>
            </a:xfrm>
            <a:prstGeom prst="line">
              <a:avLst/>
            </a:prstGeom>
            <a:ln w="12700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8F7C8F1-AEE4-A08B-A071-706017923AFE}"/>
                </a:ext>
              </a:extLst>
            </p:cNvPr>
            <p:cNvCxnSpPr>
              <a:cxnSpLocks/>
            </p:cNvCxnSpPr>
            <p:nvPr/>
          </p:nvCxnSpPr>
          <p:spPr>
            <a:xfrm>
              <a:off x="3030214" y="3974207"/>
              <a:ext cx="0" cy="2615184"/>
            </a:xfrm>
            <a:prstGeom prst="line">
              <a:avLst/>
            </a:prstGeom>
            <a:ln w="63500">
              <a:solidFill>
                <a:srgbClr val="CF1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3823C48-3297-7DBD-C345-C528BFB82AE3}"/>
                </a:ext>
              </a:extLst>
            </p:cNvPr>
            <p:cNvSpPr txBox="1"/>
            <p:nvPr/>
          </p:nvSpPr>
          <p:spPr>
            <a:xfrm>
              <a:off x="7771153" y="5735613"/>
              <a:ext cx="27929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kern="0" dirty="0">
                  <a:latin typeface="+mj-lt"/>
                  <a:cs typeface="Arial" panose="020B0604020202020204" pitchFamily="34" charset="0"/>
                </a:rPr>
                <a:t>Reduced</a:t>
              </a:r>
              <a:r>
                <a:rPr lang="en-US" sz="1900" kern="0" dirty="0">
                  <a:latin typeface="Arial" panose="020B0604020202020204" pitchFamily="34" charset="0"/>
                  <a:cs typeface="Arial" panose="020B0604020202020204" pitchFamily="34" charset="0"/>
                </a:rPr>
                <a:t> costs to the importer</a:t>
              </a:r>
            </a:p>
          </p:txBody>
        </p:sp>
        <p:pic>
          <p:nvPicPr>
            <p:cNvPr id="160" name="Graphic 159" descr="Dollar with solid fill">
              <a:extLst>
                <a:ext uri="{FF2B5EF4-FFF2-40B4-BE49-F238E27FC236}">
                  <a16:creationId xmlns:a16="http://schemas.microsoft.com/office/drawing/2014/main" id="{8E4C69B9-49A9-A8D0-41CC-B8EFD455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97196" y="5845567"/>
              <a:ext cx="457200" cy="457200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DA107C2-B1F4-6969-637A-5871D84A7A9C}"/>
                </a:ext>
              </a:extLst>
            </p:cNvPr>
            <p:cNvSpPr txBox="1"/>
            <p:nvPr/>
          </p:nvSpPr>
          <p:spPr>
            <a:xfrm>
              <a:off x="3525755" y="5055959"/>
              <a:ext cx="278502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kern="0" dirty="0">
                  <a:latin typeface="Arial" panose="020B0604020202020204" pitchFamily="34" charset="0"/>
                  <a:cs typeface="Arial" panose="020B0604020202020204" pitchFamily="34" charset="0"/>
                </a:rPr>
                <a:t>Reduced hold times</a:t>
              </a:r>
            </a:p>
          </p:txBody>
        </p:sp>
        <p:pic>
          <p:nvPicPr>
            <p:cNvPr id="156" name="Graphic 155" descr="Stopwatch 66% with solid fill">
              <a:extLst>
                <a:ext uri="{FF2B5EF4-FFF2-40B4-BE49-F238E27FC236}">
                  <a16:creationId xmlns:a16="http://schemas.microsoft.com/office/drawing/2014/main" id="{23064DE5-8D7B-7A27-0B4E-580AF3DF4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59739" y="5019719"/>
              <a:ext cx="457200" cy="457200"/>
            </a:xfrm>
            <a:prstGeom prst="rect">
              <a:avLst/>
            </a:prstGeom>
          </p:spPr>
        </p:pic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F52DC3B-EEBB-297B-EB28-D67761E2A6E1}"/>
                </a:ext>
              </a:extLst>
            </p:cNvPr>
            <p:cNvSpPr txBox="1"/>
            <p:nvPr/>
          </p:nvSpPr>
          <p:spPr>
            <a:xfrm>
              <a:off x="3595327" y="4230940"/>
              <a:ext cx="275538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kern="0" dirty="0">
                  <a:latin typeface="Arial" panose="020B0604020202020204" pitchFamily="34" charset="0"/>
                  <a:cs typeface="Arial" panose="020B0604020202020204" pitchFamily="34" charset="0"/>
                </a:rPr>
                <a:t>Reduction in risk score</a:t>
              </a:r>
            </a:p>
          </p:txBody>
        </p:sp>
        <p:pic>
          <p:nvPicPr>
            <p:cNvPr id="142" name="Graphic 141" descr="Downward trend graph with solid fill">
              <a:extLst>
                <a:ext uri="{FF2B5EF4-FFF2-40B4-BE49-F238E27FC236}">
                  <a16:creationId xmlns:a16="http://schemas.microsoft.com/office/drawing/2014/main" id="{D0DB6993-DB4C-EBDA-1002-9CB5AA6D5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3104613" y="4194701"/>
              <a:ext cx="457200" cy="4572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E536FD-15FC-F0C7-2C9F-1ABB7B02B786}"/>
              </a:ext>
            </a:extLst>
          </p:cNvPr>
          <p:cNvGrpSpPr/>
          <p:nvPr/>
        </p:nvGrpSpPr>
        <p:grpSpPr>
          <a:xfrm>
            <a:off x="1271707" y="853733"/>
            <a:ext cx="9648586" cy="3015790"/>
            <a:chOff x="777459" y="585254"/>
            <a:chExt cx="9648586" cy="3015790"/>
          </a:xfrm>
          <a:effectLst>
            <a:outerShdw blurRad="165100" sx="102000" sy="102000" algn="ctr" rotWithShape="0">
              <a:prstClr val="black">
                <a:alpha val="17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DE418E-5B7B-C3FC-3A09-23E06C7B9668}"/>
                </a:ext>
              </a:extLst>
            </p:cNvPr>
            <p:cNvGrpSpPr/>
            <p:nvPr/>
          </p:nvGrpSpPr>
          <p:grpSpPr>
            <a:xfrm>
              <a:off x="777459" y="585254"/>
              <a:ext cx="9648586" cy="3015790"/>
              <a:chOff x="134177" y="10530547"/>
              <a:chExt cx="4725162" cy="1763281"/>
            </a:xfrm>
          </p:grpSpPr>
          <p:sp>
            <p:nvSpPr>
              <p:cNvPr id="40" name="Rounded Rectangle 312">
                <a:extLst>
                  <a:ext uri="{FF2B5EF4-FFF2-40B4-BE49-F238E27FC236}">
                    <a16:creationId xmlns:a16="http://schemas.microsoft.com/office/drawing/2014/main" id="{22957959-32C1-DFBD-D5F8-70367ECD8B6C}"/>
                  </a:ext>
                </a:extLst>
              </p:cNvPr>
              <p:cNvSpPr/>
              <p:nvPr/>
            </p:nvSpPr>
            <p:spPr>
              <a:xfrm>
                <a:off x="134177" y="10530547"/>
                <a:ext cx="4725162" cy="1763281"/>
              </a:xfrm>
              <a:prstGeom prst="roundRect">
                <a:avLst>
                  <a:gd name="adj" fmla="val 4863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rgbClr val="133A6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F92BEA-695A-55B0-F216-990391968BD2}"/>
                  </a:ext>
                </a:extLst>
              </p:cNvPr>
              <p:cNvSpPr/>
              <p:nvPr/>
            </p:nvSpPr>
            <p:spPr>
              <a:xfrm>
                <a:off x="641480" y="10564691"/>
                <a:ext cx="3710556" cy="23393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91440" lvl="1" algn="ctr" defTabSz="457200"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eFiling a Reference PGA Message Set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EDFA76-5407-EADA-D4A8-270F7765FB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4496" y="1123868"/>
              <a:ext cx="8800051" cy="2283733"/>
              <a:chOff x="461523" y="1736630"/>
              <a:chExt cx="10684264" cy="286880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9B7139-AA7A-25A7-4C31-ECDCFF8E95EA}"/>
                  </a:ext>
                </a:extLst>
              </p:cNvPr>
              <p:cNvSpPr txBox="1"/>
              <p:nvPr/>
            </p:nvSpPr>
            <p:spPr>
              <a:xfrm>
                <a:off x="3345960" y="3426227"/>
                <a:ext cx="1623178" cy="96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Certificate data is entered into the CPSC Product Registry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180837-EBC2-5D27-C923-341776A942AB}"/>
                  </a:ext>
                </a:extLst>
              </p:cNvPr>
              <p:cNvSpPr txBox="1"/>
              <p:nvPr/>
            </p:nvSpPr>
            <p:spPr>
              <a:xfrm>
                <a:off x="8179753" y="3426227"/>
                <a:ext cx="1554260" cy="96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Entry data and Certificate Identifiers are sent to CPSC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DBF14A-5E7D-85BF-8121-5FCABF72CE68}"/>
                  </a:ext>
                </a:extLst>
              </p:cNvPr>
              <p:cNvSpPr txBox="1"/>
              <p:nvPr/>
            </p:nvSpPr>
            <p:spPr>
              <a:xfrm>
                <a:off x="9457467" y="1997527"/>
                <a:ext cx="1688320" cy="38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srgbClr val="21377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CPSC System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2FC64CB-1541-DA25-122D-D181D68C59E7}"/>
                  </a:ext>
                </a:extLst>
              </p:cNvPr>
              <p:cNvGrpSpPr/>
              <p:nvPr/>
            </p:nvGrpSpPr>
            <p:grpSpPr>
              <a:xfrm>
                <a:off x="1159149" y="2853437"/>
                <a:ext cx="1694891" cy="689199"/>
                <a:chOff x="1629049" y="3333121"/>
                <a:chExt cx="1694891" cy="689199"/>
              </a:xfrm>
            </p:grpSpPr>
            <p:pic>
              <p:nvPicPr>
                <p:cNvPr id="38" name="Graphic 37" descr="Programmer female outline">
                  <a:extLst>
                    <a:ext uri="{FF2B5EF4-FFF2-40B4-BE49-F238E27FC236}">
                      <a16:creationId xmlns:a16="http://schemas.microsoft.com/office/drawing/2014/main" id="{DE92CEFC-8C4A-EFBB-79CC-87DC114BC6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rcRect l="1675" r="1675"/>
                <a:stretch/>
              </p:blipFill>
              <p:spPr>
                <a:xfrm>
                  <a:off x="2657827" y="3333121"/>
                  <a:ext cx="666113" cy="689199"/>
                </a:xfrm>
                <a:prstGeom prst="rect">
                  <a:avLst/>
                </a:prstGeom>
              </p:spPr>
            </p:pic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343CAB7-E783-D0F1-7780-EB4F7FA2251A}"/>
                    </a:ext>
                  </a:extLst>
                </p:cNvPr>
                <p:cNvSpPr/>
                <p:nvPr/>
              </p:nvSpPr>
              <p:spPr>
                <a:xfrm>
                  <a:off x="1629049" y="3806275"/>
                  <a:ext cx="328505" cy="155787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4" name="Graphic 13" descr="Programmer male outline">
                <a:extLst>
                  <a:ext uri="{FF2B5EF4-FFF2-40B4-BE49-F238E27FC236}">
                    <a16:creationId xmlns:a16="http://schemas.microsoft.com/office/drawing/2014/main" id="{24A03C0F-120F-D454-4DF0-D4172FF0B8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 l="1675" r="1675"/>
              <a:stretch/>
            </p:blipFill>
            <p:spPr>
              <a:xfrm>
                <a:off x="2690773" y="2851895"/>
                <a:ext cx="666110" cy="689198"/>
              </a:xfrm>
              <a:prstGeom prst="rect">
                <a:avLst/>
              </a:prstGeom>
            </p:spPr>
          </p:pic>
          <p:pic>
            <p:nvPicPr>
              <p:cNvPr id="15" name="Graphic 14" descr="Database outline">
                <a:extLst>
                  <a:ext uri="{FF2B5EF4-FFF2-40B4-BE49-F238E27FC236}">
                    <a16:creationId xmlns:a16="http://schemas.microsoft.com/office/drawing/2014/main" id="{5EC6E8EF-B187-136C-F24A-E4B762C2BA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 l="1675" r="1675"/>
              <a:stretch/>
            </p:blipFill>
            <p:spPr>
              <a:xfrm>
                <a:off x="7368396" y="2851896"/>
                <a:ext cx="777130" cy="804065"/>
              </a:xfrm>
              <a:prstGeom prst="rect">
                <a:avLst/>
              </a:prstGeom>
            </p:spPr>
          </p:pic>
          <p:pic>
            <p:nvPicPr>
              <p:cNvPr id="16" name="Graphic 15" descr="Server outline">
                <a:extLst>
                  <a:ext uri="{FF2B5EF4-FFF2-40B4-BE49-F238E27FC236}">
                    <a16:creationId xmlns:a16="http://schemas.microsoft.com/office/drawing/2014/main" id="{31911240-42A4-0228-79B9-210D1BCD91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l="1675" r="1675"/>
              <a:stretch/>
            </p:blipFill>
            <p:spPr>
              <a:xfrm>
                <a:off x="9913062" y="2851895"/>
                <a:ext cx="777130" cy="804065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DAC8642A-C9A9-61AB-7BF2-61F2AABDA7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8" t="9771" r="10300" b="6690"/>
              <a:stretch/>
            </p:blipFill>
            <p:spPr>
              <a:xfrm>
                <a:off x="10081330" y="2392430"/>
                <a:ext cx="453224" cy="465041"/>
              </a:xfrm>
              <a:prstGeom prst="ellipse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108524-4397-AB10-E0E4-EE5563B31C6D}"/>
                  </a:ext>
                </a:extLst>
              </p:cNvPr>
              <p:cNvSpPr txBox="1"/>
              <p:nvPr/>
            </p:nvSpPr>
            <p:spPr>
              <a:xfrm>
                <a:off x="5531079" y="3426226"/>
                <a:ext cx="2052508" cy="117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Importer provides broker with Certificate Identifiers to file Reference PGA Message 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197ADB-6A44-00FF-E08F-39FA254C5A9C}"/>
                  </a:ext>
                </a:extLst>
              </p:cNvPr>
              <p:cNvSpPr txBox="1"/>
              <p:nvPr/>
            </p:nvSpPr>
            <p:spPr>
              <a:xfrm>
                <a:off x="4414820" y="1736630"/>
                <a:ext cx="1885765" cy="65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srgbClr val="21377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CPSC Product Registry</a:t>
                </a:r>
              </a:p>
            </p:txBody>
          </p:sp>
          <p:pic>
            <p:nvPicPr>
              <p:cNvPr id="20" name="Graphic 19" descr="Server outline">
                <a:extLst>
                  <a:ext uri="{FF2B5EF4-FFF2-40B4-BE49-F238E27FC236}">
                    <a16:creationId xmlns:a16="http://schemas.microsoft.com/office/drawing/2014/main" id="{F816EC7C-5895-C355-3E4C-880494A787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l="1675" r="1675"/>
              <a:stretch/>
            </p:blipFill>
            <p:spPr>
              <a:xfrm>
                <a:off x="4969138" y="2851896"/>
                <a:ext cx="777130" cy="804065"/>
              </a:xfrm>
              <a:prstGeom prst="rect">
                <a:avLst/>
              </a:prstGeom>
            </p:spPr>
          </p:pic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:a16="http://schemas.microsoft.com/office/drawing/2014/main" id="{977B391D-93E3-F2AE-05BA-0D9CB31361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8" t="9771" r="10300" b="6690"/>
              <a:stretch/>
            </p:blipFill>
            <p:spPr>
              <a:xfrm>
                <a:off x="5131091" y="2392430"/>
                <a:ext cx="453224" cy="465041"/>
              </a:xfrm>
              <a:prstGeom prst="ellipse">
                <a:avLst/>
              </a:prstGeom>
            </p:spPr>
          </p:pic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3BC5778-13CB-0C9A-7138-335C74FC2E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7682" y="3196495"/>
                <a:ext cx="1332223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213770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859CE61-5992-D91B-DF65-D01685215630}"/>
                  </a:ext>
                </a:extLst>
              </p:cNvPr>
              <p:cNvGrpSpPr/>
              <p:nvPr/>
            </p:nvGrpSpPr>
            <p:grpSpPr>
              <a:xfrm>
                <a:off x="6240497" y="2654098"/>
                <a:ext cx="444073" cy="459468"/>
                <a:chOff x="4125691" y="-499683"/>
                <a:chExt cx="787235" cy="814522"/>
              </a:xfrm>
            </p:grpSpPr>
            <p:pic>
              <p:nvPicPr>
                <p:cNvPr id="36" name="Graphic 35" descr="Document outline">
                  <a:extLst>
                    <a:ext uri="{FF2B5EF4-FFF2-40B4-BE49-F238E27FC236}">
                      <a16:creationId xmlns:a16="http://schemas.microsoft.com/office/drawing/2014/main" id="{A577E281-9123-D43A-5DD0-FC14DFC774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rcRect l="1675" r="1675"/>
                <a:stretch/>
              </p:blipFill>
              <p:spPr>
                <a:xfrm>
                  <a:off x="4247104" y="-398993"/>
                  <a:ext cx="590428" cy="610892"/>
                </a:xfrm>
                <a:prstGeom prst="rect">
                  <a:avLst/>
                </a:prstGeom>
              </p:spPr>
            </p:pic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CDA385E-19F7-C8DF-F934-72CB9DDDAE90}"/>
                    </a:ext>
                  </a:extLst>
                </p:cNvPr>
                <p:cNvSpPr/>
                <p:nvPr/>
              </p:nvSpPr>
              <p:spPr>
                <a:xfrm>
                  <a:off x="4125691" y="-499683"/>
                  <a:ext cx="787235" cy="81452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CF082B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B99ACE-81AD-0F84-CD33-E309A816E8E0}"/>
                  </a:ext>
                </a:extLst>
              </p:cNvPr>
              <p:cNvSpPr txBox="1"/>
              <p:nvPr/>
            </p:nvSpPr>
            <p:spPr>
              <a:xfrm>
                <a:off x="5977519" y="2064832"/>
                <a:ext cx="1015729" cy="328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050" b="1" kern="0" dirty="0">
                    <a:solidFill>
                      <a:srgbClr val="CF08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ENTRY</a:t>
                </a:r>
                <a:endParaRPr lang="en-US" sz="1200" b="1" kern="0" dirty="0">
                  <a:solidFill>
                    <a:srgbClr val="CF082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F5BE57-D203-B934-8996-B3F215EE7CD1}"/>
                  </a:ext>
                </a:extLst>
              </p:cNvPr>
              <p:cNvSpPr txBox="1"/>
              <p:nvPr/>
            </p:nvSpPr>
            <p:spPr>
              <a:xfrm>
                <a:off x="461523" y="2070804"/>
                <a:ext cx="1885765" cy="328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050" b="1" kern="0" dirty="0">
                    <a:solidFill>
                      <a:srgbClr val="CF08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CERTIFICATE DATA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5857128-0F67-C877-9F93-6FCD7BE6EDDB}"/>
                  </a:ext>
                </a:extLst>
              </p:cNvPr>
              <p:cNvGrpSpPr/>
              <p:nvPr/>
            </p:nvGrpSpPr>
            <p:grpSpPr>
              <a:xfrm>
                <a:off x="1170996" y="2653465"/>
                <a:ext cx="444074" cy="459466"/>
                <a:chOff x="860073" y="4230138"/>
                <a:chExt cx="444074" cy="459466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58D9F860-E19F-A14F-488B-8ACF9B0DDB37}"/>
                    </a:ext>
                  </a:extLst>
                </p:cNvPr>
                <p:cNvSpPr/>
                <p:nvPr/>
              </p:nvSpPr>
              <p:spPr>
                <a:xfrm>
                  <a:off x="860073" y="4230138"/>
                  <a:ext cx="444074" cy="459466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CF082B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5" name="Graphic 34" descr="Processor outline">
                  <a:extLst>
                    <a:ext uri="{FF2B5EF4-FFF2-40B4-BE49-F238E27FC236}">
                      <a16:creationId xmlns:a16="http://schemas.microsoft.com/office/drawing/2014/main" id="{0A7FA502-85D9-BFC6-2B48-C54365BD49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rcRect l="1675" r="1675"/>
                <a:stretch/>
              </p:blipFill>
              <p:spPr>
                <a:xfrm>
                  <a:off x="916138" y="4296954"/>
                  <a:ext cx="333057" cy="344599"/>
                </a:xfrm>
                <a:prstGeom prst="rect">
                  <a:avLst/>
                </a:prstGeom>
              </p:spPr>
            </p:pic>
          </p:grp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F1EF956-3775-D0C0-D309-94D3F8FC35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9277" y="3196495"/>
                <a:ext cx="1332223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21377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C2A9C96-C3C1-B25E-3A23-E984E8B5EA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3393" y="3212769"/>
                <a:ext cx="1332223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21377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57E04E6-FA90-1D7E-7367-75AA38A58FD2}"/>
                  </a:ext>
                </a:extLst>
              </p:cNvPr>
              <p:cNvCxnSpPr/>
              <p:nvPr/>
            </p:nvCxnSpPr>
            <p:spPr>
              <a:xfrm>
                <a:off x="1381515" y="2347804"/>
                <a:ext cx="0" cy="229733"/>
              </a:xfrm>
              <a:prstGeom prst="line">
                <a:avLst/>
              </a:prstGeom>
              <a:noFill/>
              <a:ln w="6350" cap="flat" cmpd="sng" algn="ctr">
                <a:solidFill>
                  <a:srgbClr val="CF082B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50E3A40-E53E-AF3B-555F-CF49F1209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2493" y="2371489"/>
                <a:ext cx="0" cy="229733"/>
              </a:xfrm>
              <a:prstGeom prst="line">
                <a:avLst/>
              </a:prstGeom>
              <a:noFill/>
              <a:ln w="6350" cap="flat" cmpd="sng" algn="ctr">
                <a:solidFill>
                  <a:srgbClr val="CF082B"/>
                </a:solidFill>
                <a:prstDash val="solid"/>
                <a:miter lim="800000"/>
              </a:ln>
              <a:effectLst/>
            </p:spPr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BF601A-096E-2299-755E-E52AA7D98EA8}"/>
                  </a:ext>
                </a:extLst>
              </p:cNvPr>
              <p:cNvSpPr txBox="1"/>
              <p:nvPr/>
            </p:nvSpPr>
            <p:spPr>
              <a:xfrm>
                <a:off x="6977832" y="1997527"/>
                <a:ext cx="1558256" cy="38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srgbClr val="21377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CBP System</a:t>
                </a:r>
              </a:p>
            </p:txBody>
          </p:sp>
          <p:pic>
            <p:nvPicPr>
              <p:cNvPr id="33" name="Picture 32" descr="Logo, icon&#10;&#10;Description automatically generated">
                <a:extLst>
                  <a:ext uri="{FF2B5EF4-FFF2-40B4-BE49-F238E27FC236}">
                    <a16:creationId xmlns:a16="http://schemas.microsoft.com/office/drawing/2014/main" id="{E24E8A1A-402F-D272-4BC3-3412F512A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017" y="2392430"/>
                <a:ext cx="692930" cy="425929"/>
              </a:xfrm>
              <a:prstGeom prst="rect">
                <a:avLst/>
              </a:prstGeom>
            </p:spPr>
          </p:pic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85C7E19-3BD9-863E-AD86-E995CDC995F4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91" y="2283918"/>
              <a:ext cx="109728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21377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8" name="Graphic 7" descr="Remote work with solid fill">
              <a:extLst>
                <a:ext uri="{FF2B5EF4-FFF2-40B4-BE49-F238E27FC236}">
                  <a16:creationId xmlns:a16="http://schemas.microsoft.com/office/drawing/2014/main" id="{FEC198BD-245F-AB57-6649-7D1503FE7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38648" y="2008675"/>
              <a:ext cx="640080" cy="6400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F011D8-7CDB-3C48-83E5-143E7F18A4D2}"/>
                </a:ext>
              </a:extLst>
            </p:cNvPr>
            <p:cNvSpPr txBox="1"/>
            <p:nvPr/>
          </p:nvSpPr>
          <p:spPr>
            <a:xfrm>
              <a:off x="1527521" y="2468880"/>
              <a:ext cx="12801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Importer and Trade partners compile certificate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43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07420-AB23-644C-D758-473DCE09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8304C0-27A6-D48B-B080-51000D6B990C}"/>
              </a:ext>
            </a:extLst>
          </p:cNvPr>
          <p:cNvSpPr/>
          <p:nvPr/>
        </p:nvSpPr>
        <p:spPr>
          <a:xfrm>
            <a:off x="0" y="1"/>
            <a:ext cx="12192000" cy="776144"/>
          </a:xfrm>
          <a:prstGeom prst="rect">
            <a:avLst/>
          </a:prstGeom>
          <a:solidFill>
            <a:srgbClr val="1A2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B1EC6-BA1D-402B-E63E-C094B90E3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02" y="106970"/>
            <a:ext cx="10962751" cy="66917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Must be Certified?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894192-4CCA-B277-8547-930DCEEF9DF6}"/>
              </a:ext>
            </a:extLst>
          </p:cNvPr>
          <p:cNvGrpSpPr/>
          <p:nvPr/>
        </p:nvGrpSpPr>
        <p:grpSpPr>
          <a:xfrm>
            <a:off x="141015" y="891487"/>
            <a:ext cx="6082702" cy="5576658"/>
            <a:chOff x="676203" y="1320750"/>
            <a:chExt cx="5963236" cy="247204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A66B01B-7968-055D-54A6-617E2BF944E8}"/>
                </a:ext>
              </a:extLst>
            </p:cNvPr>
            <p:cNvGrpSpPr/>
            <p:nvPr/>
          </p:nvGrpSpPr>
          <p:grpSpPr>
            <a:xfrm>
              <a:off x="676203" y="1320750"/>
              <a:ext cx="5833486" cy="2472046"/>
              <a:chOff x="315224" y="2277924"/>
              <a:chExt cx="5420418" cy="184560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E5D56A-C75F-1F45-0E1A-C200ADEEB5B4}"/>
                  </a:ext>
                </a:extLst>
              </p:cNvPr>
              <p:cNvSpPr txBox="1"/>
              <p:nvPr/>
            </p:nvSpPr>
            <p:spPr>
              <a:xfrm>
                <a:off x="315224" y="2277924"/>
                <a:ext cx="5420418" cy="152788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indent="-114300" algn="ctr"/>
                <a:r>
                  <a:rPr lang="en-US" sz="2400" b="1" dirty="0">
                    <a:latin typeface="Arial"/>
                    <a:cs typeface="Arial"/>
                  </a:rPr>
                  <a:t>Products must be certified if they are…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B17793F-F9E2-276E-451D-503B3228BC26}"/>
                  </a:ext>
                </a:extLst>
              </p:cNvPr>
              <p:cNvSpPr/>
              <p:nvPr/>
            </p:nvSpPr>
            <p:spPr>
              <a:xfrm>
                <a:off x="315224" y="2430712"/>
                <a:ext cx="5420418" cy="1692815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6303CA-3CF3-AEC4-CC7D-14609A99BF4A}"/>
                </a:ext>
              </a:extLst>
            </p:cNvPr>
            <p:cNvGrpSpPr/>
            <p:nvPr/>
          </p:nvGrpSpPr>
          <p:grpSpPr>
            <a:xfrm>
              <a:off x="1729147" y="1613245"/>
              <a:ext cx="4910292" cy="2070795"/>
              <a:chOff x="175533" y="-136167"/>
              <a:chExt cx="2315667" cy="841240"/>
            </a:xfrm>
          </p:grpSpPr>
          <p:sp>
            <p:nvSpPr>
              <p:cNvPr id="30" name="TextBox 25">
                <a:extLst>
                  <a:ext uri="{FF2B5EF4-FFF2-40B4-BE49-F238E27FC236}">
                    <a16:creationId xmlns:a16="http://schemas.microsoft.com/office/drawing/2014/main" id="{E8774505-B641-7FC6-F47A-0097F61F2571}"/>
                  </a:ext>
                </a:extLst>
              </p:cNvPr>
              <p:cNvSpPr txBox="1"/>
              <p:nvPr/>
            </p:nvSpPr>
            <p:spPr>
              <a:xfrm>
                <a:off x="200153" y="186410"/>
                <a:ext cx="1973687" cy="222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 sz="2400">
                    <a:solidFill>
                      <a:srgbClr val="1D2757"/>
                    </a:solidFill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Imported for consumption or warehousing;</a:t>
                </a:r>
              </a:p>
            </p:txBody>
          </p:sp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47B6CA3F-78A1-EE0F-4D64-135C9AF92660}"/>
                  </a:ext>
                </a:extLst>
              </p:cNvPr>
              <p:cNvSpPr txBox="1"/>
              <p:nvPr/>
            </p:nvSpPr>
            <p:spPr>
              <a:xfrm>
                <a:off x="200153" y="475594"/>
                <a:ext cx="1836834" cy="229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 sz="2400">
                    <a:solidFill>
                      <a:srgbClr val="1D2757"/>
                    </a:solidFill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Or distributed in commerce.</a:t>
                </a:r>
              </a:p>
            </p:txBody>
          </p:sp>
          <p:sp>
            <p:nvSpPr>
              <p:cNvPr id="18" name="TextBox 25">
                <a:extLst>
                  <a:ext uri="{FF2B5EF4-FFF2-40B4-BE49-F238E27FC236}">
                    <a16:creationId xmlns:a16="http://schemas.microsoft.com/office/drawing/2014/main" id="{075574D6-A08F-3A4E-ADEE-412FC400B12A}"/>
                  </a:ext>
                </a:extLst>
              </p:cNvPr>
              <p:cNvSpPr txBox="1"/>
              <p:nvPr/>
            </p:nvSpPr>
            <p:spPr>
              <a:xfrm>
                <a:off x="175533" y="-136167"/>
                <a:ext cx="2315667" cy="222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1D2757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400" kern="1200" dirty="0">
                    <a:solidFill>
                      <a:srgbClr val="1D2757"/>
                    </a:solidFill>
                    <a:effectLst/>
                    <a:ea typeface="Arial" panose="020B0604020202020204" pitchFamily="34" charset="0"/>
                    <a:cs typeface="Arial" panose="020B0604020202020204" pitchFamily="34" charset="0"/>
                  </a:rPr>
                  <a:t>ubject to a consumer product safety rule, ban, similar rule, standard, or regulation;</a:t>
                </a:r>
                <a:endParaRPr lang="en-US" sz="3600" dirty="0">
                  <a:solidFill>
                    <a:srgbClr val="1D2757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E7B8C2-5645-67B1-D460-2BB04F2F557A}"/>
              </a:ext>
            </a:extLst>
          </p:cNvPr>
          <p:cNvGrpSpPr/>
          <p:nvPr/>
        </p:nvGrpSpPr>
        <p:grpSpPr>
          <a:xfrm>
            <a:off x="235567" y="3503249"/>
            <a:ext cx="914400" cy="914400"/>
            <a:chOff x="324797" y="1547914"/>
            <a:chExt cx="731520" cy="73152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D0C47A-F65E-B8F3-166D-2C2353E82F31}"/>
                </a:ext>
              </a:extLst>
            </p:cNvPr>
            <p:cNvSpPr/>
            <p:nvPr/>
          </p:nvSpPr>
          <p:spPr>
            <a:xfrm>
              <a:off x="430675" y="1670964"/>
              <a:ext cx="519765" cy="4757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Graphic 2" descr="Checkbox Checked with solid fill">
              <a:extLst>
                <a:ext uri="{FF2B5EF4-FFF2-40B4-BE49-F238E27FC236}">
                  <a16:creationId xmlns:a16="http://schemas.microsoft.com/office/drawing/2014/main" id="{CAADF55E-C317-999F-D88E-53F0F81C3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797" y="1547914"/>
              <a:ext cx="731520" cy="73152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9981BD-2488-C8E3-D1BB-77CFAC768141}"/>
              </a:ext>
            </a:extLst>
          </p:cNvPr>
          <p:cNvGrpSpPr/>
          <p:nvPr/>
        </p:nvGrpSpPr>
        <p:grpSpPr>
          <a:xfrm>
            <a:off x="235567" y="1712334"/>
            <a:ext cx="914400" cy="914400"/>
            <a:chOff x="324797" y="1547914"/>
            <a:chExt cx="731520" cy="73152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F045181-B9ED-4E7D-F28C-276CE734752B}"/>
                </a:ext>
              </a:extLst>
            </p:cNvPr>
            <p:cNvSpPr/>
            <p:nvPr/>
          </p:nvSpPr>
          <p:spPr>
            <a:xfrm>
              <a:off x="430675" y="1670964"/>
              <a:ext cx="519765" cy="4757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" name="Graphic 40" descr="Checkbox Checked with solid fill">
              <a:extLst>
                <a:ext uri="{FF2B5EF4-FFF2-40B4-BE49-F238E27FC236}">
                  <a16:creationId xmlns:a16="http://schemas.microsoft.com/office/drawing/2014/main" id="{68384C5F-D08A-3DB1-9398-9673C4EDE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797" y="1547914"/>
              <a:ext cx="731520" cy="73152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2B3F00-961C-1E21-B87F-167C886A186E}"/>
              </a:ext>
            </a:extLst>
          </p:cNvPr>
          <p:cNvGrpSpPr/>
          <p:nvPr/>
        </p:nvGrpSpPr>
        <p:grpSpPr>
          <a:xfrm>
            <a:off x="235567" y="5128443"/>
            <a:ext cx="914400" cy="914400"/>
            <a:chOff x="324797" y="1547914"/>
            <a:chExt cx="731520" cy="73152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D3EE3FA-C29A-7F6E-7638-46664D78813C}"/>
                </a:ext>
              </a:extLst>
            </p:cNvPr>
            <p:cNvSpPr/>
            <p:nvPr/>
          </p:nvSpPr>
          <p:spPr>
            <a:xfrm>
              <a:off x="430675" y="1670964"/>
              <a:ext cx="519765" cy="4757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Graphic 43" descr="Checkbox Checked with solid fill">
              <a:extLst>
                <a:ext uri="{FF2B5EF4-FFF2-40B4-BE49-F238E27FC236}">
                  <a16:creationId xmlns:a16="http://schemas.microsoft.com/office/drawing/2014/main" id="{F6F5F6DA-086B-7F21-8146-977DC74D4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797" y="1547914"/>
              <a:ext cx="731520" cy="731520"/>
            </a:xfrm>
            <a:prstGeom prst="rect">
              <a:avLst/>
            </a:prstGeom>
          </p:spPr>
        </p:pic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D37B27-9E5E-AE8E-B3DC-82EBCD3D72BF}"/>
              </a:ext>
            </a:extLst>
          </p:cNvPr>
          <p:cNvCxnSpPr/>
          <p:nvPr/>
        </p:nvCxnSpPr>
        <p:spPr>
          <a:xfrm>
            <a:off x="457200" y="3147461"/>
            <a:ext cx="5330330" cy="0"/>
          </a:xfrm>
          <a:prstGeom prst="line">
            <a:avLst/>
          </a:prstGeom>
          <a:ln w="19050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E72BC3-F97F-E0B0-EADB-FDF2025EC330}"/>
              </a:ext>
            </a:extLst>
          </p:cNvPr>
          <p:cNvCxnSpPr/>
          <p:nvPr/>
        </p:nvCxnSpPr>
        <p:spPr>
          <a:xfrm>
            <a:off x="457200" y="4849528"/>
            <a:ext cx="5330330" cy="0"/>
          </a:xfrm>
          <a:prstGeom prst="line">
            <a:avLst/>
          </a:prstGeom>
          <a:ln w="19050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DD9B0FD-B5AA-9C57-E61A-7CE5823CEED4}"/>
              </a:ext>
            </a:extLst>
          </p:cNvPr>
          <p:cNvSpPr/>
          <p:nvPr/>
        </p:nvSpPr>
        <p:spPr>
          <a:xfrm>
            <a:off x="6763753" y="1208550"/>
            <a:ext cx="5123439" cy="2548676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1D2757"/>
              </a:solidFill>
              <a:latin typeface="Arial"/>
              <a:cs typeface="Arial"/>
            </a:endParaRPr>
          </a:p>
        </p:txBody>
      </p:sp>
      <p:sp>
        <p:nvSpPr>
          <p:cNvPr id="1031" name="Rectangle: Rounded Corners 1030">
            <a:extLst>
              <a:ext uri="{FF2B5EF4-FFF2-40B4-BE49-F238E27FC236}">
                <a16:creationId xmlns:a16="http://schemas.microsoft.com/office/drawing/2014/main" id="{E3267D03-AC22-D119-5BF8-FDDACB6A9D46}"/>
              </a:ext>
            </a:extLst>
          </p:cNvPr>
          <p:cNvSpPr/>
          <p:nvPr/>
        </p:nvSpPr>
        <p:spPr>
          <a:xfrm>
            <a:off x="6757010" y="4588061"/>
            <a:ext cx="5147689" cy="1288914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1D2757"/>
              </a:solidFill>
              <a:latin typeface="Arial"/>
              <a:cs typeface="Arial"/>
            </a:endParaRP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B024FF92-C2EB-8555-74ED-76DF569BC5A4}"/>
              </a:ext>
            </a:extLst>
          </p:cNvPr>
          <p:cNvGrpSpPr/>
          <p:nvPr/>
        </p:nvGrpSpPr>
        <p:grpSpPr>
          <a:xfrm>
            <a:off x="6502302" y="1142159"/>
            <a:ext cx="731520" cy="731520"/>
            <a:chOff x="6776602" y="1214667"/>
            <a:chExt cx="731520" cy="746426"/>
          </a:xfrm>
        </p:grpSpPr>
        <p:sp>
          <p:nvSpPr>
            <p:cNvPr id="1037" name="Rectangle: Rounded Corners 1036">
              <a:extLst>
                <a:ext uri="{FF2B5EF4-FFF2-40B4-BE49-F238E27FC236}">
                  <a16:creationId xmlns:a16="http://schemas.microsoft.com/office/drawing/2014/main" id="{3FD0941A-D948-C98D-3F3A-6EFD5438275F}"/>
                </a:ext>
              </a:extLst>
            </p:cNvPr>
            <p:cNvSpPr/>
            <p:nvPr/>
          </p:nvSpPr>
          <p:spPr>
            <a:xfrm>
              <a:off x="6776602" y="1214667"/>
              <a:ext cx="731520" cy="746426"/>
            </a:xfrm>
            <a:prstGeom prst="roundRect">
              <a:avLst/>
            </a:prstGeom>
            <a:solidFill>
              <a:srgbClr val="1D2757"/>
            </a:solidFill>
            <a:ln>
              <a:solidFill>
                <a:srgbClr val="1D27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3" name="Graphic 52" descr="Clipboard Badge with solid fill">
              <a:extLst>
                <a:ext uri="{FF2B5EF4-FFF2-40B4-BE49-F238E27FC236}">
                  <a16:creationId xmlns:a16="http://schemas.microsoft.com/office/drawing/2014/main" id="{257E242A-D0EE-25CF-70A8-196D32DDF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999" r="999"/>
            <a:stretch/>
          </p:blipFill>
          <p:spPr>
            <a:xfrm>
              <a:off x="6776602" y="1214667"/>
              <a:ext cx="731520" cy="746426"/>
            </a:xfrm>
            <a:prstGeom prst="rect">
              <a:avLst/>
            </a:prstGeom>
          </p:spPr>
        </p:pic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E604A5C3-FD52-E01A-77D3-1DD2C32B0CF6}"/>
              </a:ext>
            </a:extLst>
          </p:cNvPr>
          <p:cNvGrpSpPr/>
          <p:nvPr/>
        </p:nvGrpSpPr>
        <p:grpSpPr>
          <a:xfrm>
            <a:off x="6502302" y="4435744"/>
            <a:ext cx="738825" cy="738824"/>
            <a:chOff x="6785567" y="3953379"/>
            <a:chExt cx="738825" cy="753879"/>
          </a:xfrm>
        </p:grpSpPr>
        <p:sp>
          <p:nvSpPr>
            <p:cNvPr id="1038" name="Rectangle: Rounded Corners 1037">
              <a:extLst>
                <a:ext uri="{FF2B5EF4-FFF2-40B4-BE49-F238E27FC236}">
                  <a16:creationId xmlns:a16="http://schemas.microsoft.com/office/drawing/2014/main" id="{D3C75DCC-C92D-5B4B-90D8-982130E7CA07}"/>
                </a:ext>
              </a:extLst>
            </p:cNvPr>
            <p:cNvSpPr/>
            <p:nvPr/>
          </p:nvSpPr>
          <p:spPr>
            <a:xfrm>
              <a:off x="6785567" y="3953379"/>
              <a:ext cx="731520" cy="746426"/>
            </a:xfrm>
            <a:prstGeom prst="roundRect">
              <a:avLst/>
            </a:prstGeom>
            <a:solidFill>
              <a:srgbClr val="1D2757"/>
            </a:solidFill>
            <a:ln>
              <a:solidFill>
                <a:srgbClr val="1D27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5" name="Graphic 1034" descr="Checklist with solid fill">
              <a:extLst>
                <a:ext uri="{FF2B5EF4-FFF2-40B4-BE49-F238E27FC236}">
                  <a16:creationId xmlns:a16="http://schemas.microsoft.com/office/drawing/2014/main" id="{8721DA53-BD85-69F5-9537-C4F64704E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999" r="999"/>
            <a:stretch/>
          </p:blipFill>
          <p:spPr>
            <a:xfrm>
              <a:off x="6792872" y="3960832"/>
              <a:ext cx="731520" cy="746426"/>
            </a:xfrm>
            <a:prstGeom prst="rect">
              <a:avLst/>
            </a:prstGeom>
          </p:spPr>
        </p:pic>
      </p:grpSp>
      <p:sp>
        <p:nvSpPr>
          <p:cNvPr id="1039" name="TextBox 1038">
            <a:extLst>
              <a:ext uri="{FF2B5EF4-FFF2-40B4-BE49-F238E27FC236}">
                <a16:creationId xmlns:a16="http://schemas.microsoft.com/office/drawing/2014/main" id="{2C2989AD-BEA0-EA4C-0746-95CB18842BA5}"/>
              </a:ext>
            </a:extLst>
          </p:cNvPr>
          <p:cNvSpPr txBox="1"/>
          <p:nvPr/>
        </p:nvSpPr>
        <p:spPr>
          <a:xfrm>
            <a:off x="7266736" y="4688303"/>
            <a:ext cx="4584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trade parties must know which mandatory standards apply to the products they are importing.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942F52D8-1903-1945-63AD-0A3ABBE6FD4D}"/>
              </a:ext>
            </a:extLst>
          </p:cNvPr>
          <p:cNvSpPr txBox="1"/>
          <p:nvPr/>
        </p:nvSpPr>
        <p:spPr>
          <a:xfrm>
            <a:off x="7290399" y="1413610"/>
            <a:ext cx="463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200" b="1" u="sng" dirty="0">
                <a:solidFill>
                  <a:srgbClr val="1D2757"/>
                </a:solidFill>
                <a:latin typeface="Arial"/>
                <a:cs typeface="Arial"/>
              </a:rPr>
              <a:t>Importers</a:t>
            </a:r>
            <a:r>
              <a:rPr lang="en-US" sz="2200" dirty="0">
                <a:solidFill>
                  <a:srgbClr val="1D2757"/>
                </a:solidFill>
                <a:latin typeface="Arial"/>
                <a:cs typeface="Arial"/>
              </a:rPr>
              <a:t> are responsible for certification.</a:t>
            </a:r>
          </a:p>
        </p:txBody>
      </p:sp>
      <p:pic>
        <p:nvPicPr>
          <p:cNvPr id="1044" name="Graphic 1043" descr="Postit Notes with solid fill">
            <a:extLst>
              <a:ext uri="{FF2B5EF4-FFF2-40B4-BE49-F238E27FC236}">
                <a16:creationId xmlns:a16="http://schemas.microsoft.com/office/drawing/2014/main" id="{4BCE16D1-0A19-3BD0-B364-A8AE891F1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7446" y="2243094"/>
            <a:ext cx="428911" cy="428911"/>
          </a:xfrm>
          <a:prstGeom prst="rect">
            <a:avLst/>
          </a:prstGeom>
        </p:spPr>
      </p:pic>
      <p:sp>
        <p:nvSpPr>
          <p:cNvPr id="1045" name="TextBox 1044">
            <a:extLst>
              <a:ext uri="{FF2B5EF4-FFF2-40B4-BE49-F238E27FC236}">
                <a16:creationId xmlns:a16="http://schemas.microsoft.com/office/drawing/2014/main" id="{2FC19876-61F3-13AF-F2FA-9ADAB453F237}"/>
              </a:ext>
            </a:extLst>
          </p:cNvPr>
          <p:cNvSpPr txBox="1"/>
          <p:nvPr/>
        </p:nvSpPr>
        <p:spPr>
          <a:xfrm>
            <a:off x="7882934" y="2195450"/>
            <a:ext cx="38420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D2757"/>
                </a:solidFill>
                <a:latin typeface="Arial"/>
                <a:cs typeface="Arial"/>
              </a:rPr>
              <a:t>Both importers and their trade partners should have a clear understanding of which</a:t>
            </a:r>
            <a:r>
              <a:rPr lang="en-US" sz="2200" b="1" dirty="0">
                <a:solidFill>
                  <a:srgbClr val="1D2757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rgbClr val="1D2757"/>
                </a:solidFill>
                <a:latin typeface="Arial"/>
                <a:cs typeface="Arial"/>
              </a:rPr>
              <a:t>standards need to be met.</a:t>
            </a:r>
          </a:p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B65713-0D74-6A8A-2B2F-26FAE3B61154}"/>
              </a:ext>
            </a:extLst>
          </p:cNvPr>
          <p:cNvSpPr txBox="1"/>
          <p:nvPr/>
        </p:nvSpPr>
        <p:spPr>
          <a:xfrm>
            <a:off x="0" y="6611112"/>
            <a:ext cx="11923776" cy="26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U.S. Consumer Product Safety Commission - eFiling </a:t>
            </a:r>
            <a:r>
              <a:rPr lang="en-US" sz="1100" b="1" dirty="0">
                <a:solidFill>
                  <a:srgbClr val="FFFFFF"/>
                </a:solidFill>
                <a:latin typeface="Arial" panose="020B0604020202020204"/>
              </a:rPr>
              <a:t>Overview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18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AAE6A7-D2D9-AFB8-C974-FB976C228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877" y="1853246"/>
            <a:ext cx="10962751" cy="3230393"/>
          </a:xfrm>
        </p:spPr>
        <p:txBody>
          <a:bodyPr lIns="91440" tIns="45720" rIns="91440" bIns="45720" anchor="t"/>
          <a:lstStyle/>
          <a:p>
            <a:pPr algn="l"/>
            <a:r>
              <a:rPr lang="en-US" sz="2400" dirty="0">
                <a:latin typeface="Arial"/>
                <a:cs typeface="Arial"/>
              </a:rPr>
              <a:t>Children's Product Certificate (CPC) -  the manufacturer or importer certifies that its </a:t>
            </a:r>
            <a:r>
              <a:rPr lang="en-US" sz="2400" u="sng" dirty="0">
                <a:latin typeface="Arial"/>
                <a:cs typeface="Arial"/>
              </a:rPr>
              <a:t>children's product </a:t>
            </a:r>
            <a:r>
              <a:rPr lang="en-US" sz="2400" dirty="0">
                <a:latin typeface="Arial"/>
                <a:cs typeface="Arial"/>
              </a:rPr>
              <a:t>complies with all applicable children's product safety rules (bans, standards, similar rules, or regulations).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  <a:hlinkClick r:id="rId3"/>
              </a:rPr>
              <a:t>https://www.cpsc.gov/Testing-Certification/Childrens-Product-Certificate-CPC</a:t>
            </a:r>
            <a:endParaRPr lang="en-US" sz="2400" dirty="0">
              <a:latin typeface="Arial"/>
              <a:cs typeface="Arial"/>
            </a:endParaRPr>
          </a:p>
          <a:p>
            <a:pPr algn="l"/>
            <a:endParaRPr lang="en-US" sz="2400" dirty="0">
              <a:latin typeface="Arial"/>
              <a:cs typeface="Arial"/>
            </a:endParaRPr>
          </a:p>
          <a:p>
            <a:pPr algn="l"/>
            <a:r>
              <a:rPr lang="en-US" sz="2400" dirty="0">
                <a:latin typeface="Arial"/>
                <a:cs typeface="Arial"/>
              </a:rPr>
              <a:t>General Certificate of Conformity (GCC) – the manufacturer or importer that its </a:t>
            </a:r>
            <a:r>
              <a:rPr lang="en-US" sz="2400" u="sng" dirty="0">
                <a:latin typeface="Arial"/>
                <a:cs typeface="Arial"/>
              </a:rPr>
              <a:t>general use product (non-children’s product)</a:t>
            </a:r>
            <a:r>
              <a:rPr lang="en-US" sz="2400" dirty="0">
                <a:latin typeface="Arial"/>
                <a:cs typeface="Arial"/>
              </a:rPr>
              <a:t> comply with all appliable consumer product safety rules. 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  <a:hlinkClick r:id="rId4"/>
              </a:rPr>
              <a:t>https://www.cpsc.gov/Business--Manufacturing/Testing-Certification/General-Certificate-of-Conformity-GCC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FDD6B-0BEE-FD3C-BE9E-A42995F675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Types of Certificates</a:t>
            </a:r>
            <a:endParaRPr lang="en-US" sz="36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1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359D2E-29E6-1AB1-EAFB-1FB4DF1EF9FD}"/>
              </a:ext>
            </a:extLst>
          </p:cNvPr>
          <p:cNvGraphicFramePr>
            <a:graphicFrameLocks noGrp="1"/>
          </p:cNvGraphicFramePr>
          <p:nvPr/>
        </p:nvGraphicFramePr>
        <p:xfrm>
          <a:off x="1311639" y="424721"/>
          <a:ext cx="8519883" cy="585244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925050">
                  <a:extLst>
                    <a:ext uri="{9D8B030D-6E8A-4147-A177-3AD203B41FA5}">
                      <a16:colId xmlns:a16="http://schemas.microsoft.com/office/drawing/2014/main" val="1472103395"/>
                    </a:ext>
                  </a:extLst>
                </a:gridCol>
                <a:gridCol w="2026191">
                  <a:extLst>
                    <a:ext uri="{9D8B030D-6E8A-4147-A177-3AD203B41FA5}">
                      <a16:colId xmlns:a16="http://schemas.microsoft.com/office/drawing/2014/main" val="1499399069"/>
                    </a:ext>
                  </a:extLst>
                </a:gridCol>
                <a:gridCol w="510341">
                  <a:extLst>
                    <a:ext uri="{9D8B030D-6E8A-4147-A177-3AD203B41FA5}">
                      <a16:colId xmlns:a16="http://schemas.microsoft.com/office/drawing/2014/main" val="390098710"/>
                    </a:ext>
                  </a:extLst>
                </a:gridCol>
                <a:gridCol w="1782451">
                  <a:extLst>
                    <a:ext uri="{9D8B030D-6E8A-4147-A177-3AD203B41FA5}">
                      <a16:colId xmlns:a16="http://schemas.microsoft.com/office/drawing/2014/main" val="255477745"/>
                    </a:ext>
                  </a:extLst>
                </a:gridCol>
                <a:gridCol w="2275850">
                  <a:extLst>
                    <a:ext uri="{9D8B030D-6E8A-4147-A177-3AD203B41FA5}">
                      <a16:colId xmlns:a16="http://schemas.microsoft.com/office/drawing/2014/main" val="2210393456"/>
                    </a:ext>
                  </a:extLst>
                </a:gridCol>
              </a:tblGrid>
              <a:tr h="467735">
                <a:tc gridSpan="2"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chemeClr val="bg2"/>
                          </a:solidFill>
                          <a:effectLst/>
                        </a:rPr>
                        <a:t>Products Requiring a</a:t>
                      </a:r>
                      <a:endParaRPr lang="en-US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chemeClr val="bg2"/>
                          </a:solidFill>
                          <a:effectLst/>
                        </a:rPr>
                        <a:t>Children’s Product Certificate</a:t>
                      </a:r>
                      <a:endParaRPr lang="en-US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chemeClr val="bg2"/>
                          </a:solidFill>
                          <a:effectLst/>
                        </a:rPr>
                        <a:t>Products Requiring a</a:t>
                      </a:r>
                      <a:endParaRPr lang="en-US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chemeClr val="bg2"/>
                          </a:solidFill>
                          <a:effectLst/>
                        </a:rPr>
                        <a:t>General Certificate of Conformity</a:t>
                      </a:r>
                      <a:endParaRPr lang="en-US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563317832"/>
                  </a:ext>
                </a:extLst>
              </a:tr>
              <a:tr h="1496751">
                <a:tc row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Children’s Products:</a:t>
                      </a:r>
                      <a:endParaRPr lang="en-US" b="1" dirty="0">
                        <a:effectLst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   ASTM F-963</a:t>
                      </a:r>
                      <a:endParaRPr lang="en-US" b="1" dirty="0">
                        <a:effectLst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   Lead Paint</a:t>
                      </a:r>
                      <a:endParaRPr lang="en-US" b="1" dirty="0">
                        <a:effectLst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   Lead Content </a:t>
                      </a:r>
                      <a:endParaRPr lang="en-US" b="1" dirty="0">
                        <a:effectLst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   Small parts</a:t>
                      </a:r>
                      <a:endParaRPr lang="en-US" b="1" dirty="0">
                        <a:effectLst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   Phthalates (child care)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000" b="1" kern="1200" dirty="0">
                          <a:effectLst/>
                        </a:rPr>
                        <a:t>ATVs (Youth)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Activity Centers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Baby Changing Products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Bassinets and Cradles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Bedside Sleepers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Bicycles (Youth)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Bicycle Helmets (Youth)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Bouncer Seats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Booster Seats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Bunk Beds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000" b="1" kern="1200" dirty="0">
                          <a:effectLst/>
                        </a:rPr>
                        <a:t>Carpets and Rugs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Children's Furniture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Children’s Folding Chairs and Stools</a:t>
                      </a:r>
                      <a:endParaRPr lang="en-US" b="1" dirty="0">
                        <a:effectLst/>
                      </a:endParaRP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Clacker Balls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Clothing &amp; General Wearing Apparel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Cribs 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Dive Sticks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Electrically Operated Toys/Articles</a:t>
                      </a:r>
                      <a:endParaRPr lang="en-US" dirty="0"/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Hand-held Infant Carriers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Highchairs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Frame Child Carriers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Gates and Enclosures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Imitation Firearms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Infant Bath Seats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Infant Swings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Infant Walkers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Mattresses – Crib and Youth Size (open Flame)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Mattresses – Crib and Youth Size (smoldering)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Pacifiers 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Paint and surface coatings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Play Yards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Portable Bed Rails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Portable Hook-On Chairs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Rattles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Sleepwear sizes 0-6X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Sleepwear sizes 7-14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Sling Carriers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Small Parts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Soft Infant and Toddler Carriers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Toddler Beds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Toys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Toys with Magnets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Wearing Apparel – Children’s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Vinyl Plastic Film in Children’s Apparel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Architectural Glazing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Artificial </a:t>
                      </a:r>
                      <a:r>
                        <a:rPr lang="en-US" sz="1000" b="1" kern="1200" dirty="0" err="1">
                          <a:effectLst/>
                        </a:rPr>
                        <a:t>Emberizing</a:t>
                      </a:r>
                      <a:r>
                        <a:rPr lang="en-US" sz="1000" b="1" kern="1200" dirty="0">
                          <a:effectLst/>
                        </a:rPr>
                        <a:t> Materials*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ATVs 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Bicycles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Bicycle Helmets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Bunk Beds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Button Cell/Coin Battery Packaging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Candles with Metal Wicks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Carpets and Rugs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CB Antennas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Cellulose Insulation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Cigarette Lighters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Contact Adhesives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Consumer Patching       Compounds*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Drywall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Fireworks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Garage Door Openers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Inclined Infant Sleep Products*</a:t>
                      </a:r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Lawnmowers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Lawn Darts*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Matchbooks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Mattresses (open Flame)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Mattresses (smoldering)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Metal Candle Wicks*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Multi-purpose Lighters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Paint and Similar Surface Coatings*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Packaging Subject to the 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Poison Prevention Packaging Act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Portable Gas Containers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Pool and Spa Drain Covers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Refuse Bins*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Refrigerator Doors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Swimming Pool Slides 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Vinyl Plastic Film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Wearing Apparel (Flammability)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*Products subject to ban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Updated 10/11/2023</a:t>
                      </a:r>
                      <a:endParaRPr lang="en-U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385853"/>
                  </a:ext>
                </a:extLst>
              </a:tr>
              <a:tr h="1462061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000" b="1" kern="1200" dirty="0">
                          <a:effectLst/>
                        </a:rPr>
                        <a:t>ATVs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Activity Centers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Bassinets and Cradles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Bedside Sleepers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Bicycles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Bicycle Helmets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Bouncer Seats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Mattresses – Crib and Youth Size (smoldering)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Pacifiers 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Paint and surface coatings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Play Yards</a:t>
                      </a:r>
                      <a:b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Portable Bed Rails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Candles with Metal Wicks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Packaging Subject to the Poison Prevention Packaging Act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7698946"/>
                  </a:ext>
                </a:extLst>
              </a:tr>
              <a:tr h="179309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Booster Seats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Rattles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Carpets and Rugs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486875147"/>
                  </a:ext>
                </a:extLst>
              </a:tr>
              <a:tr h="534554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Bunk Beds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Sleepwear sizes 0-6X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Sleepwear sizes 7-14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CB Antennas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Portable Gas Containers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kern="1200">
                        <a:effectLst/>
                      </a:endParaRP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>
                          <a:effectLst/>
                        </a:rPr>
                        <a:t>Pool and Spa Drain Covers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7603036"/>
                  </a:ext>
                </a:extLst>
              </a:tr>
              <a:tr h="360824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000" b="1" kern="1200" dirty="0">
                          <a:effectLst/>
                        </a:rPr>
                        <a:t>Carpets and Rugs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Carriers (Infant &amp; Toddler)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Sling Carriers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Small Parts</a:t>
                      </a:r>
                      <a:br>
                        <a:rPr lang="en-US" sz="1000" b="1" kern="1200" dirty="0">
                          <a:effectLst/>
                        </a:rPr>
                      </a:br>
                      <a:r>
                        <a:rPr lang="en-US" sz="1000" b="1" kern="1200" dirty="0">
                          <a:effectLst/>
                        </a:rPr>
                        <a:t>Soft Infant and Toddler Carriers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Cellulose Insulation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Refuse Bins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695698"/>
                  </a:ext>
                </a:extLst>
              </a:tr>
              <a:tr h="534554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Children's Furniture</a:t>
                      </a:r>
                      <a:endParaRPr lang="en-US" b="1" dirty="0">
                        <a:effectLst/>
                      </a:endParaRP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Clacker Balls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Toddler Beds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effectLst/>
                        </a:rPr>
                        <a:t>Toys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Toys with Magnets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Cigarette Lighters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Refrigerator Doors 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2147591"/>
                  </a:ext>
                </a:extLst>
              </a:tr>
              <a:tr h="360824"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Cribs 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Dive Sticks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Wearing Apparel – Children’s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Contact Adhesives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Drywall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effectLst/>
                        </a:rPr>
                        <a:t>Swimming Pool Slides 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>
                          <a:effectLst/>
                          <a:latin typeface="Arial"/>
                        </a:rPr>
                        <a:t>Vinyl Plastic Film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1679196"/>
                  </a:ext>
                </a:extLst>
              </a:tr>
              <a:tr h="360824"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Electrically Operated Toys/Articles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Vinyl Plastic Film in Children’s Apparel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</a:rPr>
                        <a:t>Fireworks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Garage Door Openers</a:t>
                      </a:r>
                      <a:endParaRPr lang="en-US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effectLst/>
                          <a:latin typeface="Arial"/>
                        </a:rPr>
                        <a:t>Wearing Apparel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12996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7EF2FF-AB7A-5644-C8E4-1E073AF8B316}"/>
              </a:ext>
            </a:extLst>
          </p:cNvPr>
          <p:cNvSpPr txBox="1"/>
          <p:nvPr/>
        </p:nvSpPr>
        <p:spPr>
          <a:xfrm>
            <a:off x="5667832" y="5570621"/>
            <a:ext cx="4030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https://cpsc.gov/Business--Manufacturing/Testing-Certification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14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D9183-4ED3-4238-A04B-A6CD46C4C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Certificates Must include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61C2030-B531-0257-7E05-3AC11D027199}"/>
              </a:ext>
            </a:extLst>
          </p:cNvPr>
          <p:cNvGraphicFramePr/>
          <p:nvPr/>
        </p:nvGraphicFramePr>
        <p:xfrm>
          <a:off x="630877" y="1607666"/>
          <a:ext cx="10962751" cy="4708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332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E5F6-68EF-D453-4266-0E7CF82D71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8115A2-F132-D6DB-7564-DE1952377C45}"/>
              </a:ext>
            </a:extLst>
          </p:cNvPr>
          <p:cNvGraphicFramePr/>
          <p:nvPr/>
        </p:nvGraphicFramePr>
        <p:xfrm>
          <a:off x="630877" y="719666"/>
          <a:ext cx="112778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1635666"/>
      </p:ext>
    </p:extLst>
  </p:cSld>
  <p:clrMapOvr>
    <a:masterClrMapping/>
  </p:clrMapOvr>
</p:sld>
</file>

<file path=ppt/theme/theme1.xml><?xml version="1.0" encoding="utf-8"?>
<a:theme xmlns:a="http://schemas.openxmlformats.org/drawingml/2006/main" name="18-ABC-0078_PPTTemplate">
  <a:themeElements>
    <a:clrScheme name="CPSC">
      <a:dk1>
        <a:srgbClr val="1D2757"/>
      </a:dk1>
      <a:lt1>
        <a:srgbClr val="83D3EF"/>
      </a:lt1>
      <a:dk2>
        <a:srgbClr val="1D2757"/>
      </a:dk2>
      <a:lt2>
        <a:srgbClr val="FFFFFF"/>
      </a:lt2>
      <a:accent1>
        <a:srgbClr val="83D3EF"/>
      </a:accent1>
      <a:accent2>
        <a:srgbClr val="CF1F2F"/>
      </a:accent2>
      <a:accent3>
        <a:srgbClr val="EE334F"/>
      </a:accent3>
      <a:accent4>
        <a:srgbClr val="FC7DB9"/>
      </a:accent4>
      <a:accent5>
        <a:srgbClr val="FFFFFF"/>
      </a:accent5>
      <a:accent6>
        <a:srgbClr val="83D3EF"/>
      </a:accent6>
      <a:hlink>
        <a:srgbClr val="CF1F2F"/>
      </a:hlink>
      <a:folHlink>
        <a:srgbClr val="7F1F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SC_Presentation_2021_TEMPLATE (1).potx" id="{D2E1C0E0-B7A8-46D3-82D1-93F85AC2A145}" vid="{76CA84C1-F84C-485B-A6A6-9B68032396B2}"/>
    </a:ext>
  </a:extLst>
</a:theme>
</file>

<file path=ppt/theme/theme2.xml><?xml version="1.0" encoding="utf-8"?>
<a:theme xmlns:a="http://schemas.openxmlformats.org/drawingml/2006/main" name="1_18-ABC-0078_PPTTemplate">
  <a:themeElements>
    <a:clrScheme name="CPSC">
      <a:dk1>
        <a:srgbClr val="1D2757"/>
      </a:dk1>
      <a:lt1>
        <a:srgbClr val="83D3EF"/>
      </a:lt1>
      <a:dk2>
        <a:srgbClr val="1D2757"/>
      </a:dk2>
      <a:lt2>
        <a:srgbClr val="FFFFFF"/>
      </a:lt2>
      <a:accent1>
        <a:srgbClr val="83D3EF"/>
      </a:accent1>
      <a:accent2>
        <a:srgbClr val="CF1F2F"/>
      </a:accent2>
      <a:accent3>
        <a:srgbClr val="EE334F"/>
      </a:accent3>
      <a:accent4>
        <a:srgbClr val="FC7DB9"/>
      </a:accent4>
      <a:accent5>
        <a:srgbClr val="FFFFFF"/>
      </a:accent5>
      <a:accent6>
        <a:srgbClr val="83D3EF"/>
      </a:accent6>
      <a:hlink>
        <a:srgbClr val="CF1F2F"/>
      </a:hlink>
      <a:folHlink>
        <a:srgbClr val="7F1F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SC_Presentation_2021_TEMPLATE (1).potx" id="{D2E1C0E0-B7A8-46D3-82D1-93F85AC2A145}" vid="{76CA84C1-F84C-485B-A6A6-9B68032396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6bce84-032d-4246-9689-426d14b10d21" xsi:nil="true"/>
    <lcf76f155ced4ddcb4097134ff3c332f xmlns="6e6bec43-c2d1-49a9-abc7-0f89991206b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C1E87CF41BA45844472AA7A22FDA2" ma:contentTypeVersion="21" ma:contentTypeDescription="Create a new document." ma:contentTypeScope="" ma:versionID="76a7890889c37a70071bda1748b39884">
  <xsd:schema xmlns:xsd="http://www.w3.org/2001/XMLSchema" xmlns:xs="http://www.w3.org/2001/XMLSchema" xmlns:p="http://schemas.microsoft.com/office/2006/metadata/properties" xmlns:ns2="6e6bec43-c2d1-49a9-abc7-0f89991206bd" xmlns:ns3="5a169803-59f4-423f-b5cb-85a7bcb9dd3f" xmlns:ns4="e26bce84-032d-4246-9689-426d14b10d21" targetNamespace="http://schemas.microsoft.com/office/2006/metadata/properties" ma:root="true" ma:fieldsID="96c3ce5311eb12789e7ec160c4eaff2f" ns2:_="" ns3:_="" ns4:_="">
    <xsd:import namespace="6e6bec43-c2d1-49a9-abc7-0f89991206bd"/>
    <xsd:import namespace="5a169803-59f4-423f-b5cb-85a7bcb9dd3f"/>
    <xsd:import namespace="e26bce84-032d-4246-9689-426d14b10d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bec43-c2d1-49a9-abc7-0f8999120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d931de-ee36-4d41-a9cf-aa0650e9c1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69803-59f4-423f-b5cb-85a7bcb9dd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bce84-032d-4246-9689-426d14b10d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e0dd66a-78ef-4fe3-9217-686ffe902fa8}" ma:internalName="TaxCatchAll" ma:showField="CatchAllData" ma:web="e26bce84-032d-4246-9689-426d14b10d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378523-88DE-4A3A-A41D-4E819E5F1C59}">
  <ds:schemaRefs>
    <ds:schemaRef ds:uri="5a169803-59f4-423f-b5cb-85a7bcb9dd3f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e26bce84-032d-4246-9689-426d14b10d21"/>
    <ds:schemaRef ds:uri="6e6bec43-c2d1-49a9-abc7-0f89991206b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B88B0D4-39C4-4731-AD22-AD7A9CD46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bec43-c2d1-49a9-abc7-0f89991206bd"/>
    <ds:schemaRef ds:uri="5a169803-59f4-423f-b5cb-85a7bcb9dd3f"/>
    <ds:schemaRef ds:uri="e26bce84-032d-4246-9689-426d14b10d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E5308-D316-4308-B314-14A186B1B9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1374</Words>
  <Application>Microsoft Office PowerPoint</Application>
  <PresentationFormat>Widescreen</PresentationFormat>
  <Paragraphs>219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18-ABC-0078_PPTTemplate</vt:lpstr>
      <vt:lpstr>1_18-ABC-0078_PPTTemplate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George</dc:creator>
  <cp:keywords>Certificate of Compliance</cp:keywords>
  <cp:lastModifiedBy>Laciak, Arthur</cp:lastModifiedBy>
  <cp:revision>22</cp:revision>
  <dcterms:created xsi:type="dcterms:W3CDTF">2024-02-05T15:26:34Z</dcterms:created>
  <dcterms:modified xsi:type="dcterms:W3CDTF">2024-05-15T00:19:27Z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0x010100F58C1E87CF41BA45844472AA7A22FDA2</vt:lpwstr>
  </property>
  <property fmtid="{D5CDD505-2E9C-101B-9397-08002B2CF9AE}" pid="3" name="MediaServiceImageTags">
    <vt:lpwstr/>
  </property>
  <property fmtid="{D5CDD505-2E9C-101B-9397-08002B2CF9AE}" pid="4" name="MSIP_Label_8ce83df1-43a7-4b90-90b9-9710f4edc178_Enabled">
    <vt:lpwstr>true</vt:lpwstr>
  </property>
  <property fmtid="{D5CDD505-2E9C-101B-9397-08002B2CF9AE}" pid="5" name="MSIP_Label_8ce83df1-43a7-4b90-90b9-9710f4edc178_SetDate">
    <vt:lpwstr>2024-02-13T14:23:43Z</vt:lpwstr>
  </property>
  <property fmtid="{D5CDD505-2E9C-101B-9397-08002B2CF9AE}" pid="6" name="MSIP_Label_8ce83df1-43a7-4b90-90b9-9710f4edc178_Method">
    <vt:lpwstr>Privileged</vt:lpwstr>
  </property>
  <property fmtid="{D5CDD505-2E9C-101B-9397-08002B2CF9AE}" pid="7" name="MSIP_Label_8ce83df1-43a7-4b90-90b9-9710f4edc178_Name">
    <vt:lpwstr>Trading Partner v2</vt:lpwstr>
  </property>
  <property fmtid="{D5CDD505-2E9C-101B-9397-08002B2CF9AE}" pid="8" name="MSIP_Label_8ce83df1-43a7-4b90-90b9-9710f4edc178_SiteId">
    <vt:lpwstr>8a628aaf-2f06-4dc5-a007-33a134d5e988</vt:lpwstr>
  </property>
  <property fmtid="{D5CDD505-2E9C-101B-9397-08002B2CF9AE}" pid="9" name="MSIP_Label_8ce83df1-43a7-4b90-90b9-9710f4edc178_ActionId">
    <vt:lpwstr>fd85a38d-8432-455f-9e89-39054f52ec53</vt:lpwstr>
  </property>
  <property fmtid="{D5CDD505-2E9C-101B-9397-08002B2CF9AE}" pid="10" name="MSIP_Label_8ce83df1-43a7-4b90-90b9-9710f4edc178_ContentBits">
    <vt:lpwstr>1</vt:lpwstr>
  </property>
  <property fmtid="{D5CDD505-2E9C-101B-9397-08002B2CF9AE}" pid="11" name="ClassificationContentMarkingHeaderLocations">
    <vt:lpwstr>18-ABC-0078_PPTTemplate:3</vt:lpwstr>
  </property>
  <property fmtid="{D5CDD505-2E9C-101B-9397-08002B2CF9AE}" pid="12" name="ClassificationContentMarkingHeaderText">
    <vt:lpwstr>TRADING PARTNER</vt:lpwstr>
  </property>
  <property fmtid="{D5CDD505-2E9C-101B-9397-08002B2CF9AE}" pid="13" name="TaxKeyword">
    <vt:lpwstr>1584;#Certificate of Compliance|f87a81d8-4af3-4092-8209-eac1d0af481b</vt:lpwstr>
  </property>
</Properties>
</file>