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8" r:id="rId4"/>
  </p:sldMasterIdLst>
  <p:notesMasterIdLst>
    <p:notesMasterId r:id="rId32"/>
  </p:notesMasterIdLst>
  <p:sldIdLst>
    <p:sldId id="269" r:id="rId5"/>
    <p:sldId id="271" r:id="rId6"/>
    <p:sldId id="421" r:id="rId7"/>
    <p:sldId id="372" r:id="rId8"/>
    <p:sldId id="423" r:id="rId9"/>
    <p:sldId id="366" r:id="rId10"/>
    <p:sldId id="393" r:id="rId11"/>
    <p:sldId id="412" r:id="rId12"/>
    <p:sldId id="394" r:id="rId13"/>
    <p:sldId id="407" r:id="rId14"/>
    <p:sldId id="408" r:id="rId15"/>
    <p:sldId id="409" r:id="rId16"/>
    <p:sldId id="411" r:id="rId17"/>
    <p:sldId id="396" r:id="rId18"/>
    <p:sldId id="427" r:id="rId19"/>
    <p:sldId id="424" r:id="rId20"/>
    <p:sldId id="391" r:id="rId21"/>
    <p:sldId id="377" r:id="rId22"/>
    <p:sldId id="353" r:id="rId23"/>
    <p:sldId id="406" r:id="rId24"/>
    <p:sldId id="376" r:id="rId25"/>
    <p:sldId id="425" r:id="rId26"/>
    <p:sldId id="405" r:id="rId27"/>
    <p:sldId id="397" r:id="rId28"/>
    <p:sldId id="404" r:id="rId29"/>
    <p:sldId id="383" r:id="rId30"/>
    <p:sldId id="417" r:id="rId31"/>
  </p:sldIdLst>
  <p:sldSz cx="12192000" cy="6858000"/>
  <p:notesSz cx="7086600" cy="8686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B69501-98D3-633B-87C1-D8B41C230252}" name="Weingarten, Danielle" initials="DW" userId="S::DWeingarten@cpsc.gov::689a9345-27ed-4eca-898c-e40bca245f65" providerId="AD"/>
  <p188:author id="{D99B1208-C4B2-EF17-7D45-D45B7BD8D99F}" name="Zeb, Tayyaba" initials="TZ" userId="S::TZeb@cpsc.gov::4acec9a3-b80d-4cf4-b258-5758c5c37be0" providerId="AD"/>
  <p188:author id="{32BABA17-90F2-52D6-601B-89524DBFB395}" name="Kish, Celestine" initials="CK" userId="S::ckish@cpsc.gov::f75b37eb-0251-402e-bd91-ea9363aa27d7" providerId="AD"/>
  <p188:author id="{579D3819-3286-C10E-E146-7E312129F1F7}" name="Levine, Jason" initials="LJ" userId="S::jlevine@cpsc.gov::1a4de502-0c13-4b6a-b080-4d23fa252eaf" providerId="AD"/>
  <p188:author id="{6678DE19-5CDB-5495-29F7-A9A82D1ECB4E}" name="Recht, Joel" initials="RJ" userId="S::::306b1eca-fe12-4e72-8ece-4d53892e81d3" providerId="AD"/>
  <p188:author id="{11F5401D-B9DF-F15B-B770-091C4FB4EB5B}" name="Griffin, Bretford" initials="GB" userId="S::bgriffin@cpsc.gov::5e5c5ecb-8175-48b2-9f98-88cfbc6c6d2a" providerId="AD"/>
  <p188:author id="{5463931E-3710-CF9C-A04B-2E73B1D5C289}" name="Rickerson, Katherine" initials="RK" userId="S::krickerson@cpsc.gov::bee3e126-95a2-4c98-b15a-3d3beaa68579" providerId="AD"/>
  <p188:author id="{6D24D821-C842-1E41-554B-DE7A108DA1A8}" name="House, Mary" initials="HM" userId="S::mhouse@cpsc.gov::f594cd80-f914-46e0-a525-1c15bbcd2b99" providerId="AD"/>
  <p188:author id="{EDCD7423-B7B0-9776-6E85-C667C1F2048E}" name="Joholske, James" initials="JJ" userId="S::jjoholske@cpsc.gov::e93dfa91-4ae3-4101-b56c-fd511b98c85a" providerId="AD"/>
  <p188:author id="{381BDE3B-540D-1E85-E17A-A896596E1F65}" name="Limeberry, Craig" initials="LC" userId="S::CLimeberry@cpsc.gov::1be8c48d-2da5-417d-8b1d-8b39e2a3ccf7" providerId="AD"/>
  <p188:author id="{60F91B6F-E22D-278A-C92D-8EA2C3119DD3}" name="Schlick, Austin" initials="SA" userId="S::ASchlick@cpsc.gov::daba2594-45e8-4c07-8cbf-26ac2396b8f9" providerId="AD"/>
  <p188:author id="{15EF1C7F-9644-294C-A91C-5B3CAA993D8A}" name="Keller, Sabrina" initials="SK" userId="S::SKeller@cpsc.gov::dae57e7f-110b-41cc-8a7f-62aaccfe9799" providerId="AD"/>
  <p188:author id="{19475A8A-06BE-0AB3-D2F2-1DFB6FFA4055}" name="Eilbert, Mark" initials="EM" userId="S::meilbert@cpsc.gov::f0188b0e-e140-4d2e-8665-36ee2eed71d8" providerId="AD"/>
  <p188:author id="{3DC6B5CA-2B86-3275-E9F4-6021A88747FE}" name="Rucker-Yarosh, Andrea" initials="RA" userId="S::aruckeryarosh@cpsc.gov::48c0ac44-1d7d-438a-acdb-c1988a5295a4" providerId="AD"/>
  <p188:author id="{628CC2D5-4B03-AF29-4EEB-E0AF84C81006}" name="Smith, Timothy" initials="ST" userId="S::TSmith@cpsc.gov::5c394536-561e-48dc-8c2d-e9662b3c1a98" providerId="AD"/>
  <p188:author id="{64E67CD7-8B20-88DC-0EB1-A50190370103}" name="Garcia, Carla" initials="CG" userId="S::CGarcia@cpsc.gov::ee969e4a-0de5-4c7d-8536-ee57b800ef06" providerId="AD"/>
  <p188:author id="{699E6BE2-599B-F2FC-0A49-0F5EE2388500}" name="Schlick, Austin" initials="SA" userId="S::aschlick@cpsc.gov::daba2594-45e8-4c07-8cbf-26ac2396b8f9" providerId="AD"/>
  <p188:author id="{68461CFF-90F8-2351-07F9-14FF6BD330A9}" name="Smith, Timothy" initials="ST" userId="S::tsmith@cpsc.gov::5c394536-561e-48dc-8c2d-e9662b3c1a9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Kumagai, Mark" initials="KM" lastIdx="1" clrIdx="6">
    <p:extLst>
      <p:ext uri="{19B8F6BF-5375-455C-9EA6-DF929625EA0E}">
        <p15:presenceInfo xmlns:p15="http://schemas.microsoft.com/office/powerpoint/2012/main" userId="S::MKumagai@cpsc.gov::e75f27c8-b8cc-4c89-9de5-1958072a9c16" providerId="AD"/>
      </p:ext>
    </p:extLst>
  </p:cmAuthor>
  <p:cmAuthor id="1" name="House, Mary" initials="HM" lastIdx="3" clrIdx="0">
    <p:extLst>
      <p:ext uri="{19B8F6BF-5375-455C-9EA6-DF929625EA0E}">
        <p15:presenceInfo xmlns:p15="http://schemas.microsoft.com/office/powerpoint/2012/main" userId="S::mhouse@cpsc.gov::f594cd80-f914-46e0-a525-1c15bbcd2b99" providerId="AD"/>
      </p:ext>
    </p:extLst>
  </p:cmAuthor>
  <p:cmAuthor id="8" name="Recht, Joel" initials="RJ [2]" lastIdx="1" clrIdx="7">
    <p:extLst>
      <p:ext uri="{19B8F6BF-5375-455C-9EA6-DF929625EA0E}">
        <p15:presenceInfo xmlns:p15="http://schemas.microsoft.com/office/powerpoint/2012/main" userId="S::::306b1eca-fe12-4e72-8ece-4d53892e81d3" providerId="AD"/>
      </p:ext>
    </p:extLst>
  </p:cmAuthor>
  <p:cmAuthor id="2" name="Layton, Elisabeth" initials="LE" lastIdx="3" clrIdx="1">
    <p:extLst>
      <p:ext uri="{19B8F6BF-5375-455C-9EA6-DF929625EA0E}">
        <p15:presenceInfo xmlns:p15="http://schemas.microsoft.com/office/powerpoint/2012/main" userId="S::elayton@cpsc.gov::14549006-04bb-40f6-8a6c-fafaba2f0991" providerId="AD"/>
      </p:ext>
    </p:extLst>
  </p:cmAuthor>
  <p:cmAuthor id="9" name="Dreyfus, Matthew" initials="DM" lastIdx="1" clrIdx="8">
    <p:extLst>
      <p:ext uri="{19B8F6BF-5375-455C-9EA6-DF929625EA0E}">
        <p15:presenceInfo xmlns:p15="http://schemas.microsoft.com/office/powerpoint/2012/main" userId="S::MDreyfus@cpsc.gov::179a616c-4b8b-41c6-8c9b-fb8224482766" providerId="AD"/>
      </p:ext>
    </p:extLst>
  </p:cmAuthor>
  <p:cmAuthor id="3" name="Smith, Timothy" initials="ST" lastIdx="10" clrIdx="2">
    <p:extLst>
      <p:ext uri="{19B8F6BF-5375-455C-9EA6-DF929625EA0E}">
        <p15:presenceInfo xmlns:p15="http://schemas.microsoft.com/office/powerpoint/2012/main" userId="S::TSmith@cpsc.gov::5c394536-561e-48dc-8c2d-e9662b3c1a98" providerId="AD"/>
      </p:ext>
    </p:extLst>
  </p:cmAuthor>
  <p:cmAuthor id="4" name="Boniface, Duane" initials="BD" lastIdx="1" clrIdx="3">
    <p:extLst>
      <p:ext uri="{19B8F6BF-5375-455C-9EA6-DF929625EA0E}">
        <p15:presenceInfo xmlns:p15="http://schemas.microsoft.com/office/powerpoint/2012/main" userId="Boniface, Duane" providerId="None"/>
      </p:ext>
    </p:extLst>
  </p:cmAuthor>
  <p:cmAuthor id="5" name="Hanway, Stephen" initials="HS" lastIdx="1" clrIdx="4">
    <p:extLst>
      <p:ext uri="{19B8F6BF-5375-455C-9EA6-DF929625EA0E}">
        <p15:presenceInfo xmlns:p15="http://schemas.microsoft.com/office/powerpoint/2012/main" userId="S::SHanway@cpsc.gov::66f256fb-e30a-488e-9ae6-87d366cc31ae" providerId="AD"/>
      </p:ext>
    </p:extLst>
  </p:cmAuthor>
  <p:cmAuthor id="6" name="Recht, Joel" initials="RJ" lastIdx="2" clrIdx="5">
    <p:extLst>
      <p:ext uri="{19B8F6BF-5375-455C-9EA6-DF929625EA0E}">
        <p15:presenceInfo xmlns:p15="http://schemas.microsoft.com/office/powerpoint/2012/main" userId="S::jrecht@cpsc.gov::306b1eca-fe12-4e72-8ece-4d53892e81d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2757"/>
    <a:srgbClr val="CF1F2F"/>
    <a:srgbClr val="6B6E70"/>
    <a:srgbClr val="5C5E60"/>
    <a:srgbClr val="373737"/>
    <a:srgbClr val="000000"/>
    <a:srgbClr val="333333"/>
    <a:srgbClr val="555555"/>
    <a:srgbClr val="5D5555"/>
    <a:srgbClr val="7168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C9B53-AD0D-4B00-8ACB-9C51520667FA}" v="2" dt="2024-12-02T12:56:37.2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35849"/>
          </a:xfrm>
          <a:prstGeom prst="rect">
            <a:avLst/>
          </a:prstGeom>
        </p:spPr>
        <p:txBody>
          <a:bodyPr vert="horz" lIns="94043" tIns="47021" rIns="94043" bIns="47021" rtlCol="0"/>
          <a:lstStyle>
            <a:lvl1pPr algn="l">
              <a:defRPr sz="1200"/>
            </a:lvl1pPr>
          </a:lstStyle>
          <a:p>
            <a:endParaRPr lang="en-US"/>
          </a:p>
        </p:txBody>
      </p:sp>
      <p:sp>
        <p:nvSpPr>
          <p:cNvPr id="3" name="Date Placeholder 2"/>
          <p:cNvSpPr>
            <a:spLocks noGrp="1"/>
          </p:cNvSpPr>
          <p:nvPr>
            <p:ph type="dt" idx="1"/>
          </p:nvPr>
        </p:nvSpPr>
        <p:spPr>
          <a:xfrm>
            <a:off x="4014101" y="0"/>
            <a:ext cx="3070860" cy="435849"/>
          </a:xfrm>
          <a:prstGeom prst="rect">
            <a:avLst/>
          </a:prstGeom>
        </p:spPr>
        <p:txBody>
          <a:bodyPr vert="horz" lIns="94043" tIns="47021" rIns="94043" bIns="47021" rtlCol="0"/>
          <a:lstStyle>
            <a:lvl1pPr algn="r">
              <a:defRPr sz="1200"/>
            </a:lvl1pPr>
          </a:lstStyle>
          <a:p>
            <a:fld id="{67FB6BC2-C617-A74A-AA35-2AD1B514282D}" type="datetimeFigureOut">
              <a:rPr lang="en-US" smtClean="0"/>
              <a:t>12/2/2024</a:t>
            </a:fld>
            <a:endParaRPr lang="en-US"/>
          </a:p>
        </p:txBody>
      </p:sp>
      <p:sp>
        <p:nvSpPr>
          <p:cNvPr id="4" name="Slide Image Placeholder 3"/>
          <p:cNvSpPr>
            <a:spLocks noGrp="1" noRot="1" noChangeAspect="1"/>
          </p:cNvSpPr>
          <p:nvPr>
            <p:ph type="sldImg" idx="2"/>
          </p:nvPr>
        </p:nvSpPr>
        <p:spPr>
          <a:xfrm>
            <a:off x="938213" y="1085850"/>
            <a:ext cx="5210175" cy="2930525"/>
          </a:xfrm>
          <a:prstGeom prst="rect">
            <a:avLst/>
          </a:prstGeom>
          <a:noFill/>
          <a:ln w="12700">
            <a:solidFill>
              <a:prstClr val="black"/>
            </a:solidFill>
          </a:ln>
        </p:spPr>
        <p:txBody>
          <a:bodyPr vert="horz" lIns="94043" tIns="47021" rIns="94043" bIns="47021" rtlCol="0" anchor="ctr"/>
          <a:lstStyle/>
          <a:p>
            <a:endParaRPr lang="en-US"/>
          </a:p>
        </p:txBody>
      </p:sp>
      <p:sp>
        <p:nvSpPr>
          <p:cNvPr id="5" name="Notes Placeholder 4"/>
          <p:cNvSpPr>
            <a:spLocks noGrp="1"/>
          </p:cNvSpPr>
          <p:nvPr>
            <p:ph type="body" sz="quarter" idx="3"/>
          </p:nvPr>
        </p:nvSpPr>
        <p:spPr>
          <a:xfrm>
            <a:off x="708660" y="4180522"/>
            <a:ext cx="5669280" cy="3420427"/>
          </a:xfrm>
          <a:prstGeom prst="rect">
            <a:avLst/>
          </a:prstGeom>
        </p:spPr>
        <p:txBody>
          <a:bodyPr vert="horz" lIns="94043" tIns="47021" rIns="94043" bIns="4702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250953"/>
            <a:ext cx="3070860" cy="435848"/>
          </a:xfrm>
          <a:prstGeom prst="rect">
            <a:avLst/>
          </a:prstGeom>
        </p:spPr>
        <p:txBody>
          <a:bodyPr vert="horz" lIns="94043" tIns="47021" rIns="94043" bIns="47021" rtlCol="0" anchor="b"/>
          <a:lstStyle>
            <a:lvl1pPr algn="l">
              <a:defRPr sz="1200"/>
            </a:lvl1pPr>
          </a:lstStyle>
          <a:p>
            <a:endParaRPr lang="en-US"/>
          </a:p>
        </p:txBody>
      </p:sp>
      <p:sp>
        <p:nvSpPr>
          <p:cNvPr id="7" name="Slide Number Placeholder 6"/>
          <p:cNvSpPr>
            <a:spLocks noGrp="1"/>
          </p:cNvSpPr>
          <p:nvPr>
            <p:ph type="sldNum" sz="quarter" idx="5"/>
          </p:nvPr>
        </p:nvSpPr>
        <p:spPr>
          <a:xfrm>
            <a:off x="4014101" y="8250953"/>
            <a:ext cx="3070860" cy="435848"/>
          </a:xfrm>
          <a:prstGeom prst="rect">
            <a:avLst/>
          </a:prstGeom>
        </p:spPr>
        <p:txBody>
          <a:bodyPr vert="horz" lIns="94043" tIns="47021" rIns="94043" bIns="47021" rtlCol="0" anchor="b"/>
          <a:lstStyle>
            <a:lvl1pPr algn="r">
              <a:defRPr sz="1200"/>
            </a:lvl1pPr>
          </a:lstStyle>
          <a:p>
            <a:fld id="{F02DBC63-04CE-AE4D-AA93-442818775CB2}" type="slidenum">
              <a:rPr lang="en-US" smtClean="0"/>
              <a:t>‹#›</a:t>
            </a:fld>
            <a:endParaRPr lang="en-US"/>
          </a:p>
        </p:txBody>
      </p:sp>
    </p:spTree>
    <p:extLst>
      <p:ext uri="{BB962C8B-B14F-4D97-AF65-F5344CB8AC3E}">
        <p14:creationId xmlns:p14="http://schemas.microsoft.com/office/powerpoint/2010/main" val="3858643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23">
              <a:defRPr/>
            </a:pPr>
            <a:endParaRPr lang="en-US" dirty="0"/>
          </a:p>
        </p:txBody>
      </p:sp>
      <p:sp>
        <p:nvSpPr>
          <p:cNvPr id="4" name="Slide Number Placeholder 3"/>
          <p:cNvSpPr>
            <a:spLocks noGrp="1"/>
          </p:cNvSpPr>
          <p:nvPr>
            <p:ph type="sldNum" sz="quarter" idx="5"/>
          </p:nvPr>
        </p:nvSpPr>
        <p:spPr/>
        <p:txBody>
          <a:bodyPr/>
          <a:lstStyle/>
          <a:p>
            <a:fld id="{F02DBC63-04CE-AE4D-AA93-442818775CB2}" type="slidenum">
              <a:rPr lang="en-US" smtClean="0"/>
              <a:t>1</a:t>
            </a:fld>
            <a:endParaRPr lang="en-US"/>
          </a:p>
        </p:txBody>
      </p:sp>
    </p:spTree>
    <p:extLst>
      <p:ext uri="{BB962C8B-B14F-4D97-AF65-F5344CB8AC3E}">
        <p14:creationId xmlns:p14="http://schemas.microsoft.com/office/powerpoint/2010/main" val="4142157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F02DBC63-04CE-AE4D-AA93-442818775CB2}" type="slidenum">
              <a:rPr lang="en-US" smtClean="0"/>
              <a:t>21</a:t>
            </a:fld>
            <a:endParaRPr lang="en-US"/>
          </a:p>
        </p:txBody>
      </p:sp>
    </p:spTree>
    <p:extLst>
      <p:ext uri="{BB962C8B-B14F-4D97-AF65-F5344CB8AC3E}">
        <p14:creationId xmlns:p14="http://schemas.microsoft.com/office/powerpoint/2010/main" val="3202437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F02DBC63-04CE-AE4D-AA93-442818775CB2}" type="slidenum">
              <a:rPr lang="en-US" smtClean="0"/>
              <a:t>23</a:t>
            </a:fld>
            <a:endParaRPr lang="en-US"/>
          </a:p>
        </p:txBody>
      </p:sp>
    </p:spTree>
    <p:extLst>
      <p:ext uri="{BB962C8B-B14F-4D97-AF65-F5344CB8AC3E}">
        <p14:creationId xmlns:p14="http://schemas.microsoft.com/office/powerpoint/2010/main" val="3008989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F02DBC63-04CE-AE4D-AA93-442818775CB2}" type="slidenum">
              <a:rPr lang="en-US" smtClean="0"/>
              <a:t>24</a:t>
            </a:fld>
            <a:endParaRPr lang="en-US"/>
          </a:p>
        </p:txBody>
      </p:sp>
    </p:spTree>
    <p:extLst>
      <p:ext uri="{BB962C8B-B14F-4D97-AF65-F5344CB8AC3E}">
        <p14:creationId xmlns:p14="http://schemas.microsoft.com/office/powerpoint/2010/main" val="1445835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F02DBC63-04CE-AE4D-AA93-442818775CB2}" type="slidenum">
              <a:rPr lang="en-US" smtClean="0"/>
              <a:t>25</a:t>
            </a:fld>
            <a:endParaRPr lang="en-US"/>
          </a:p>
        </p:txBody>
      </p:sp>
    </p:spTree>
    <p:extLst>
      <p:ext uri="{BB962C8B-B14F-4D97-AF65-F5344CB8AC3E}">
        <p14:creationId xmlns:p14="http://schemas.microsoft.com/office/powerpoint/2010/main" val="3452016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2DBC63-04CE-AE4D-AA93-442818775CB2}" type="slidenum">
              <a:rPr lang="en-US" smtClean="0"/>
              <a:t>2</a:t>
            </a:fld>
            <a:endParaRPr lang="en-US"/>
          </a:p>
        </p:txBody>
      </p:sp>
    </p:spTree>
    <p:extLst>
      <p:ext uri="{BB962C8B-B14F-4D97-AF65-F5344CB8AC3E}">
        <p14:creationId xmlns:p14="http://schemas.microsoft.com/office/powerpoint/2010/main" val="698096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a:latin typeface="Arial" panose="020B0604020202020204" pitchFamily="34" charset="0"/>
              <a:ea typeface="Arial" panose="020B0604020202020204" pitchFamily="34" charset="0"/>
            </a:endParaRPr>
          </a:p>
        </p:txBody>
      </p:sp>
      <p:sp>
        <p:nvSpPr>
          <p:cNvPr id="4" name="Slide Number Placeholder 3"/>
          <p:cNvSpPr>
            <a:spLocks noGrp="1"/>
          </p:cNvSpPr>
          <p:nvPr>
            <p:ph type="sldNum" sz="quarter" idx="5"/>
          </p:nvPr>
        </p:nvSpPr>
        <p:spPr/>
        <p:txBody>
          <a:bodyPr/>
          <a:lstStyle/>
          <a:p>
            <a:fld id="{F02DBC63-04CE-AE4D-AA93-442818775CB2}" type="slidenum">
              <a:rPr lang="en-US" smtClean="0"/>
              <a:t>4</a:t>
            </a:fld>
            <a:endParaRPr lang="en-US"/>
          </a:p>
        </p:txBody>
      </p:sp>
    </p:spTree>
    <p:extLst>
      <p:ext uri="{BB962C8B-B14F-4D97-AF65-F5344CB8AC3E}">
        <p14:creationId xmlns:p14="http://schemas.microsoft.com/office/powerpoint/2010/main" val="3016464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2DBC63-04CE-AE4D-AA93-442818775CB2}" type="slidenum">
              <a:rPr lang="en-US" smtClean="0"/>
              <a:t>14</a:t>
            </a:fld>
            <a:endParaRPr lang="en-US"/>
          </a:p>
        </p:txBody>
      </p:sp>
    </p:spTree>
    <p:extLst>
      <p:ext uri="{BB962C8B-B14F-4D97-AF65-F5344CB8AC3E}">
        <p14:creationId xmlns:p14="http://schemas.microsoft.com/office/powerpoint/2010/main" val="2477266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2DBC63-04CE-AE4D-AA93-442818775CB2}" type="slidenum">
              <a:rPr lang="en-US" smtClean="0"/>
              <a:t>15</a:t>
            </a:fld>
            <a:endParaRPr lang="en-US"/>
          </a:p>
        </p:txBody>
      </p:sp>
    </p:spTree>
    <p:extLst>
      <p:ext uri="{BB962C8B-B14F-4D97-AF65-F5344CB8AC3E}">
        <p14:creationId xmlns:p14="http://schemas.microsoft.com/office/powerpoint/2010/main" val="2752483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2DBC63-04CE-AE4D-AA93-442818775CB2}" type="slidenum">
              <a:rPr lang="en-US" smtClean="0"/>
              <a:t>17</a:t>
            </a:fld>
            <a:endParaRPr lang="en-US"/>
          </a:p>
        </p:txBody>
      </p:sp>
    </p:spTree>
    <p:extLst>
      <p:ext uri="{BB962C8B-B14F-4D97-AF65-F5344CB8AC3E}">
        <p14:creationId xmlns:p14="http://schemas.microsoft.com/office/powerpoint/2010/main" val="3585440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F02DBC63-04CE-AE4D-AA93-442818775CB2}" type="slidenum">
              <a:rPr lang="en-US" smtClean="0"/>
              <a:t>18</a:t>
            </a:fld>
            <a:endParaRPr lang="en-US"/>
          </a:p>
        </p:txBody>
      </p:sp>
    </p:spTree>
    <p:extLst>
      <p:ext uri="{BB962C8B-B14F-4D97-AF65-F5344CB8AC3E}">
        <p14:creationId xmlns:p14="http://schemas.microsoft.com/office/powerpoint/2010/main" val="3388921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latin typeface="Arial"/>
                <a:cs typeface="Arial"/>
              </a:rPr>
              <a:t>Perhaps Jim starts presenting here. Will need to update once consensus is reached with CBP.</a:t>
            </a:r>
            <a:endParaRPr lang="en-US" sz="180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F02DBC63-04CE-AE4D-AA93-442818775CB2}" type="slidenum">
              <a:rPr lang="en-US" smtClean="0"/>
              <a:t>19</a:t>
            </a:fld>
            <a:endParaRPr lang="en-US"/>
          </a:p>
        </p:txBody>
      </p:sp>
    </p:spTree>
    <p:extLst>
      <p:ext uri="{BB962C8B-B14F-4D97-AF65-F5344CB8AC3E}">
        <p14:creationId xmlns:p14="http://schemas.microsoft.com/office/powerpoint/2010/main" val="2518646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F02DBC63-04CE-AE4D-AA93-442818775CB2}" type="slidenum">
              <a:rPr lang="en-US" smtClean="0"/>
              <a:t>20</a:t>
            </a:fld>
            <a:endParaRPr lang="en-US"/>
          </a:p>
        </p:txBody>
      </p:sp>
    </p:spTree>
    <p:extLst>
      <p:ext uri="{BB962C8B-B14F-4D97-AF65-F5344CB8AC3E}">
        <p14:creationId xmlns:p14="http://schemas.microsoft.com/office/powerpoint/2010/main" val="8489912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B93153C-2D56-4E98-8490-F651F33D052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12" name="Text Placeholder 13">
            <a:extLst>
              <a:ext uri="{FF2B5EF4-FFF2-40B4-BE49-F238E27FC236}">
                <a16:creationId xmlns:a16="http://schemas.microsoft.com/office/drawing/2014/main" id="{A77F1EF4-B9BC-8249-ABC9-EC8F06B55E43}"/>
              </a:ext>
            </a:extLst>
          </p:cNvPr>
          <p:cNvSpPr>
            <a:spLocks noGrp="1"/>
          </p:cNvSpPr>
          <p:nvPr>
            <p:ph type="body" sz="quarter" idx="11" hasCustomPrompt="1"/>
          </p:nvPr>
        </p:nvSpPr>
        <p:spPr>
          <a:xfrm>
            <a:off x="1109094" y="2154618"/>
            <a:ext cx="9894186" cy="1274382"/>
          </a:xfrm>
          <a:prstGeom prst="rect">
            <a:avLst/>
          </a:prstGeom>
        </p:spPr>
        <p:txBody>
          <a:bodyPr>
            <a:normAutofit/>
          </a:bodyPr>
          <a:lstStyle>
            <a:lvl1pPr marL="0" indent="0">
              <a:buNone/>
              <a:defRPr sz="3600" b="1">
                <a:solidFill>
                  <a:srgbClr val="1A2857"/>
                </a:solidFill>
              </a:defRPr>
            </a:lvl1pPr>
          </a:lstStyle>
          <a:p>
            <a:pPr lvl="0"/>
            <a:r>
              <a:rPr lang="en-US"/>
              <a:t>Presentation Title [Font: Arial Bold, 36pt]</a:t>
            </a:r>
          </a:p>
        </p:txBody>
      </p:sp>
      <p:sp>
        <p:nvSpPr>
          <p:cNvPr id="4" name="Text Placeholder 13">
            <a:extLst>
              <a:ext uri="{FF2B5EF4-FFF2-40B4-BE49-F238E27FC236}">
                <a16:creationId xmlns:a16="http://schemas.microsoft.com/office/drawing/2014/main" id="{A801EBF8-F75D-46C5-A216-FE2C9A724091}"/>
              </a:ext>
            </a:extLst>
          </p:cNvPr>
          <p:cNvSpPr>
            <a:spLocks noGrp="1"/>
          </p:cNvSpPr>
          <p:nvPr>
            <p:ph type="body" sz="quarter" idx="12" hasCustomPrompt="1"/>
          </p:nvPr>
        </p:nvSpPr>
        <p:spPr>
          <a:xfrm>
            <a:off x="1109094" y="3459774"/>
            <a:ext cx="9894186" cy="992483"/>
          </a:xfrm>
          <a:prstGeom prst="rect">
            <a:avLst/>
          </a:prstGeom>
        </p:spPr>
        <p:txBody>
          <a:bodyPr>
            <a:normAutofit/>
          </a:bodyPr>
          <a:lstStyle>
            <a:lvl1pPr marL="0" indent="0">
              <a:buNone/>
              <a:defRPr sz="2800" b="0">
                <a:solidFill>
                  <a:srgbClr val="1A2857"/>
                </a:solidFill>
              </a:defRPr>
            </a:lvl1pPr>
          </a:lstStyle>
          <a:p>
            <a:pPr lvl="0"/>
            <a:r>
              <a:rPr lang="en-US"/>
              <a:t>Presentation Subtitle [Font: Arial, 28pt]</a:t>
            </a:r>
          </a:p>
        </p:txBody>
      </p:sp>
      <p:sp>
        <p:nvSpPr>
          <p:cNvPr id="6" name="TextBox 5">
            <a:extLst>
              <a:ext uri="{FF2B5EF4-FFF2-40B4-BE49-F238E27FC236}">
                <a16:creationId xmlns:a16="http://schemas.microsoft.com/office/drawing/2014/main" id="{1C98D42B-EFE4-44B7-AF68-2071A46BD853}"/>
              </a:ext>
            </a:extLst>
          </p:cNvPr>
          <p:cNvSpPr txBox="1"/>
          <p:nvPr userDrawn="1"/>
        </p:nvSpPr>
        <p:spPr>
          <a:xfrm>
            <a:off x="1109094" y="5843629"/>
            <a:ext cx="99943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1" kern="1200">
                <a:solidFill>
                  <a:schemeClr val="tx1"/>
                </a:solidFill>
                <a:effectLst/>
                <a:latin typeface="+mn-lt"/>
                <a:ea typeface="+mn-ea"/>
                <a:cs typeface="+mn-cs"/>
              </a:rPr>
              <a:t>Disclaimer: </a:t>
            </a:r>
            <a:r>
              <a:rPr lang="en-US" sz="1400" i="1" kern="1200">
                <a:solidFill>
                  <a:schemeClr val="tx1"/>
                </a:solidFill>
                <a:effectLst/>
                <a:latin typeface="+mn-lt"/>
                <a:ea typeface="+mn-ea"/>
                <a:cs typeface="+mn-cs"/>
              </a:rPr>
              <a:t>This presentation was prepared by CPSC Staff and may not necessarily reflect the views of the Commission.</a:t>
            </a:r>
          </a:p>
        </p:txBody>
      </p:sp>
      <p:sp>
        <p:nvSpPr>
          <p:cNvPr id="8" name="Text Placeholder 11">
            <a:extLst>
              <a:ext uri="{FF2B5EF4-FFF2-40B4-BE49-F238E27FC236}">
                <a16:creationId xmlns:a16="http://schemas.microsoft.com/office/drawing/2014/main" id="{064B3C8C-83CC-4BE1-91B8-3256D1587200}"/>
              </a:ext>
            </a:extLst>
          </p:cNvPr>
          <p:cNvSpPr>
            <a:spLocks noGrp="1"/>
          </p:cNvSpPr>
          <p:nvPr>
            <p:ph type="body" sz="quarter" idx="14" hasCustomPrompt="1"/>
          </p:nvPr>
        </p:nvSpPr>
        <p:spPr>
          <a:xfrm>
            <a:off x="1109094" y="4474602"/>
            <a:ext cx="5890419" cy="662076"/>
          </a:xfrm>
          <a:prstGeom prst="rect">
            <a:avLst/>
          </a:prstGeom>
        </p:spPr>
        <p:txBody>
          <a:bodyPr>
            <a:normAutofit/>
          </a:bodyPr>
          <a:lstStyle>
            <a:lvl1pPr marL="0" indent="0">
              <a:buNone/>
              <a:defRPr sz="2000">
                <a:solidFill>
                  <a:srgbClr val="1A2857"/>
                </a:solidFill>
                <a:latin typeface="Georgia" panose="02040502050405020303" pitchFamily="18" charset="0"/>
              </a:defRPr>
            </a:lvl1pPr>
          </a:lstStyle>
          <a:p>
            <a:pPr lvl="0"/>
            <a:r>
              <a:rPr lang="en-US"/>
              <a:t>Presented By: Name and Title [Font: Georgia, 20pt]</a:t>
            </a:r>
          </a:p>
        </p:txBody>
      </p:sp>
    </p:spTree>
    <p:extLst>
      <p:ext uri="{BB962C8B-B14F-4D97-AF65-F5344CB8AC3E}">
        <p14:creationId xmlns:p14="http://schemas.microsoft.com/office/powerpoint/2010/main" val="4112658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5EA3BCE-5650-2844-827E-00C245AE3B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3293" y="4621928"/>
            <a:ext cx="1257056" cy="1270000"/>
          </a:xfrm>
          <a:prstGeom prst="rect">
            <a:avLst/>
          </a:prstGeom>
        </p:spPr>
      </p:pic>
      <p:pic>
        <p:nvPicPr>
          <p:cNvPr id="3" name="Picture 2">
            <a:extLst>
              <a:ext uri="{FF2B5EF4-FFF2-40B4-BE49-F238E27FC236}">
                <a16:creationId xmlns:a16="http://schemas.microsoft.com/office/drawing/2014/main" id="{93B87F95-E9A6-4C26-A762-D62618264CD8}"/>
              </a:ext>
            </a:extLst>
          </p:cNvPr>
          <p:cNvPicPr>
            <a:picLocks noChangeAspect="1"/>
          </p:cNvPicPr>
          <p:nvPr userDrawn="1"/>
        </p:nvPicPr>
        <p:blipFill>
          <a:blip r:embed="rId3"/>
          <a:stretch>
            <a:fillRect/>
          </a:stretch>
        </p:blipFill>
        <p:spPr>
          <a:xfrm>
            <a:off x="4561806" y="6018928"/>
            <a:ext cx="3240031" cy="524257"/>
          </a:xfrm>
          <a:prstGeom prst="rect">
            <a:avLst/>
          </a:prstGeom>
        </p:spPr>
      </p:pic>
    </p:spTree>
    <p:extLst>
      <p:ext uri="{BB962C8B-B14F-4D97-AF65-F5344CB8AC3E}">
        <p14:creationId xmlns:p14="http://schemas.microsoft.com/office/powerpoint/2010/main" val="80933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 Title Slide with Graphic">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32651C3-4009-4B7E-A643-A0BA6C57707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12" name="Text Placeholder 13">
            <a:extLst>
              <a:ext uri="{FF2B5EF4-FFF2-40B4-BE49-F238E27FC236}">
                <a16:creationId xmlns:a16="http://schemas.microsoft.com/office/drawing/2014/main" id="{A77F1EF4-B9BC-8249-ABC9-EC8F06B55E43}"/>
              </a:ext>
            </a:extLst>
          </p:cNvPr>
          <p:cNvSpPr>
            <a:spLocks noGrp="1"/>
          </p:cNvSpPr>
          <p:nvPr>
            <p:ph type="body" sz="quarter" idx="11" hasCustomPrompt="1"/>
          </p:nvPr>
        </p:nvSpPr>
        <p:spPr>
          <a:xfrm>
            <a:off x="1109094" y="2154618"/>
            <a:ext cx="7801442" cy="1274382"/>
          </a:xfrm>
          <a:prstGeom prst="rect">
            <a:avLst/>
          </a:prstGeom>
        </p:spPr>
        <p:txBody>
          <a:bodyPr>
            <a:normAutofit/>
          </a:bodyPr>
          <a:lstStyle>
            <a:lvl1pPr marL="0" indent="0">
              <a:buNone/>
              <a:defRPr sz="3600" b="1">
                <a:solidFill>
                  <a:srgbClr val="1A2857"/>
                </a:solidFill>
              </a:defRPr>
            </a:lvl1pPr>
          </a:lstStyle>
          <a:p>
            <a:pPr lvl="0"/>
            <a:r>
              <a:rPr lang="en-US"/>
              <a:t>Presentation Title [Font: Arial Bold, 36pt]</a:t>
            </a:r>
          </a:p>
        </p:txBody>
      </p:sp>
      <p:sp>
        <p:nvSpPr>
          <p:cNvPr id="4" name="Text Placeholder 13">
            <a:extLst>
              <a:ext uri="{FF2B5EF4-FFF2-40B4-BE49-F238E27FC236}">
                <a16:creationId xmlns:a16="http://schemas.microsoft.com/office/drawing/2014/main" id="{A801EBF8-F75D-46C5-A216-FE2C9A724091}"/>
              </a:ext>
            </a:extLst>
          </p:cNvPr>
          <p:cNvSpPr>
            <a:spLocks noGrp="1"/>
          </p:cNvSpPr>
          <p:nvPr>
            <p:ph type="body" sz="quarter" idx="12" hasCustomPrompt="1"/>
          </p:nvPr>
        </p:nvSpPr>
        <p:spPr>
          <a:xfrm>
            <a:off x="1109094" y="3459774"/>
            <a:ext cx="6682761" cy="992483"/>
          </a:xfrm>
          <a:prstGeom prst="rect">
            <a:avLst/>
          </a:prstGeom>
        </p:spPr>
        <p:txBody>
          <a:bodyPr>
            <a:normAutofit/>
          </a:bodyPr>
          <a:lstStyle>
            <a:lvl1pPr marL="0" indent="0">
              <a:buNone/>
              <a:defRPr sz="2800" b="0">
                <a:solidFill>
                  <a:srgbClr val="1A2857"/>
                </a:solidFill>
              </a:defRPr>
            </a:lvl1pPr>
          </a:lstStyle>
          <a:p>
            <a:pPr lvl="0"/>
            <a:r>
              <a:rPr lang="en-US"/>
              <a:t>Presentation Subtitle [Font: Arial, 28pt]</a:t>
            </a:r>
          </a:p>
        </p:txBody>
      </p:sp>
      <p:sp>
        <p:nvSpPr>
          <p:cNvPr id="6" name="TextBox 5">
            <a:extLst>
              <a:ext uri="{FF2B5EF4-FFF2-40B4-BE49-F238E27FC236}">
                <a16:creationId xmlns:a16="http://schemas.microsoft.com/office/drawing/2014/main" id="{1C98D42B-EFE4-44B7-AF68-2071A46BD853}"/>
              </a:ext>
            </a:extLst>
          </p:cNvPr>
          <p:cNvSpPr txBox="1"/>
          <p:nvPr userDrawn="1"/>
        </p:nvSpPr>
        <p:spPr>
          <a:xfrm>
            <a:off x="1109095" y="5583618"/>
            <a:ext cx="5067969"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1" kern="1200">
                <a:solidFill>
                  <a:schemeClr val="tx1"/>
                </a:solidFill>
                <a:effectLst/>
                <a:latin typeface="+mn-lt"/>
                <a:ea typeface="+mn-ea"/>
                <a:cs typeface="+mn-cs"/>
              </a:rPr>
              <a:t>Disclaimer: </a:t>
            </a:r>
            <a:r>
              <a:rPr lang="en-US" sz="1400" i="1" kern="1200">
                <a:solidFill>
                  <a:schemeClr val="tx1"/>
                </a:solidFill>
                <a:effectLst/>
                <a:latin typeface="+mn-lt"/>
                <a:ea typeface="+mn-ea"/>
                <a:cs typeface="+mn-cs"/>
              </a:rPr>
              <a:t>This presentation was prepared by CPSC Staff and may not necessarily reflect the views of the Commission.</a:t>
            </a:r>
          </a:p>
        </p:txBody>
      </p:sp>
      <p:sp>
        <p:nvSpPr>
          <p:cNvPr id="8" name="Text Placeholder 11">
            <a:extLst>
              <a:ext uri="{FF2B5EF4-FFF2-40B4-BE49-F238E27FC236}">
                <a16:creationId xmlns:a16="http://schemas.microsoft.com/office/drawing/2014/main" id="{98D764C1-C1AB-42A7-99E6-DABDF880E3EC}"/>
              </a:ext>
            </a:extLst>
          </p:cNvPr>
          <p:cNvSpPr>
            <a:spLocks noGrp="1"/>
          </p:cNvSpPr>
          <p:nvPr>
            <p:ph type="body" sz="quarter" idx="14" hasCustomPrompt="1"/>
          </p:nvPr>
        </p:nvSpPr>
        <p:spPr>
          <a:xfrm>
            <a:off x="1174410" y="4484534"/>
            <a:ext cx="5890419" cy="662076"/>
          </a:xfrm>
          <a:prstGeom prst="rect">
            <a:avLst/>
          </a:prstGeom>
        </p:spPr>
        <p:txBody>
          <a:bodyPr>
            <a:normAutofit/>
          </a:bodyPr>
          <a:lstStyle>
            <a:lvl1pPr marL="0" indent="0">
              <a:buNone/>
              <a:defRPr sz="2000">
                <a:solidFill>
                  <a:srgbClr val="1A2857"/>
                </a:solidFill>
                <a:latin typeface="Georgia" panose="02040502050405020303" pitchFamily="18" charset="0"/>
              </a:defRPr>
            </a:lvl1pPr>
          </a:lstStyle>
          <a:p>
            <a:pPr lvl="0"/>
            <a:r>
              <a:rPr lang="en-US"/>
              <a:t>Presented By: Name and Title [Font: Georgia, 20pt]</a:t>
            </a:r>
          </a:p>
        </p:txBody>
      </p:sp>
    </p:spTree>
    <p:extLst>
      <p:ext uri="{BB962C8B-B14F-4D97-AF65-F5344CB8AC3E}">
        <p14:creationId xmlns:p14="http://schemas.microsoft.com/office/powerpoint/2010/main" val="2791291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and Content slid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2136491-7820-8F48-A358-05066F1E4CE8}"/>
              </a:ext>
            </a:extLst>
          </p:cNvPr>
          <p:cNvSpPr>
            <a:spLocks noGrp="1"/>
          </p:cNvSpPr>
          <p:nvPr>
            <p:ph type="pic" sz="quarter" idx="10"/>
          </p:nvPr>
        </p:nvSpPr>
        <p:spPr>
          <a:xfrm>
            <a:off x="-1" y="0"/>
            <a:ext cx="5974077" cy="6858000"/>
          </a:xfrm>
          <a:prstGeom prst="rect">
            <a:avLst/>
          </a:prstGeom>
        </p:spPr>
        <p:txBody>
          <a:bodyPr anchor="ctr"/>
          <a:lstStyle>
            <a:lvl1pPr algn="ctr">
              <a:defRPr/>
            </a:lvl1pPr>
          </a:lstStyle>
          <a:p>
            <a:r>
              <a:rPr lang="en-US"/>
              <a:t>Click icon to add picture</a:t>
            </a:r>
          </a:p>
        </p:txBody>
      </p:sp>
      <p:sp>
        <p:nvSpPr>
          <p:cNvPr id="11" name="Text Placeholder 13">
            <a:extLst>
              <a:ext uri="{FF2B5EF4-FFF2-40B4-BE49-F238E27FC236}">
                <a16:creationId xmlns:a16="http://schemas.microsoft.com/office/drawing/2014/main" id="{46D46D19-325C-1B4E-9834-FB7AA488872A}"/>
              </a:ext>
            </a:extLst>
          </p:cNvPr>
          <p:cNvSpPr>
            <a:spLocks noGrp="1"/>
          </p:cNvSpPr>
          <p:nvPr>
            <p:ph type="body" sz="quarter" idx="12" hasCustomPrompt="1"/>
          </p:nvPr>
        </p:nvSpPr>
        <p:spPr>
          <a:xfrm>
            <a:off x="6228398" y="474833"/>
            <a:ext cx="5638161" cy="1665252"/>
          </a:xfrm>
          <a:prstGeom prst="rect">
            <a:avLst/>
          </a:prstGeom>
        </p:spPr>
        <p:txBody>
          <a:bodyPr>
            <a:normAutofit/>
          </a:bodyPr>
          <a:lstStyle>
            <a:lvl1pPr marL="0" indent="0">
              <a:buNone/>
              <a:defRPr sz="3600" b="1">
                <a:solidFill>
                  <a:srgbClr val="83D4EF"/>
                </a:solidFill>
              </a:defRPr>
            </a:lvl1pPr>
          </a:lstStyle>
          <a:p>
            <a:pPr lvl="0"/>
            <a:r>
              <a:rPr lang="en-US"/>
              <a:t>PAGE TITLE [Font: Arial Bold, 36pt]</a:t>
            </a:r>
          </a:p>
        </p:txBody>
      </p:sp>
      <p:sp>
        <p:nvSpPr>
          <p:cNvPr id="13" name="Rectangle 12">
            <a:extLst>
              <a:ext uri="{FF2B5EF4-FFF2-40B4-BE49-F238E27FC236}">
                <a16:creationId xmlns:a16="http://schemas.microsoft.com/office/drawing/2014/main" id="{27BA130D-2C6E-8548-8073-1DC02762D159}"/>
              </a:ext>
            </a:extLst>
          </p:cNvPr>
          <p:cNvSpPr/>
          <p:nvPr userDrawn="1"/>
        </p:nvSpPr>
        <p:spPr>
          <a:xfrm>
            <a:off x="6319519" y="4859167"/>
            <a:ext cx="4205763" cy="1524001"/>
          </a:xfrm>
          <a:prstGeom prst="rect">
            <a:avLst/>
          </a:prstGeom>
          <a:solidFill>
            <a:srgbClr val="83D4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1">
            <a:extLst>
              <a:ext uri="{FF2B5EF4-FFF2-40B4-BE49-F238E27FC236}">
                <a16:creationId xmlns:a16="http://schemas.microsoft.com/office/drawing/2014/main" id="{0DB07ED3-4CC5-8A4A-98FB-6EBD2CA16D8C}"/>
              </a:ext>
            </a:extLst>
          </p:cNvPr>
          <p:cNvSpPr>
            <a:spLocks noGrp="1"/>
          </p:cNvSpPr>
          <p:nvPr>
            <p:ph type="body" sz="quarter" idx="14" hasCustomPrompt="1"/>
          </p:nvPr>
        </p:nvSpPr>
        <p:spPr>
          <a:xfrm>
            <a:off x="6654719" y="5353111"/>
            <a:ext cx="3535362" cy="536111"/>
          </a:xfrm>
          <a:prstGeom prst="rect">
            <a:avLst/>
          </a:prstGeom>
        </p:spPr>
        <p:txBody>
          <a:bodyPr>
            <a:noAutofit/>
          </a:bodyPr>
          <a:lstStyle>
            <a:lvl1pPr marL="0" indent="0">
              <a:buNone/>
              <a:defRPr sz="1800">
                <a:solidFill>
                  <a:schemeClr val="bg2"/>
                </a:solidFill>
              </a:defRPr>
            </a:lvl1pPr>
          </a:lstStyle>
          <a:p>
            <a:pPr lvl="0"/>
            <a:r>
              <a:rPr lang="en-US"/>
              <a:t>Call-Outs and important copy goes here. [Font: Arial, 18pt]</a:t>
            </a:r>
          </a:p>
        </p:txBody>
      </p:sp>
      <p:sp>
        <p:nvSpPr>
          <p:cNvPr id="7" name="Text Placeholder 15">
            <a:extLst>
              <a:ext uri="{FF2B5EF4-FFF2-40B4-BE49-F238E27FC236}">
                <a16:creationId xmlns:a16="http://schemas.microsoft.com/office/drawing/2014/main" id="{F5169A82-64DD-4150-9BF3-A1EDAE9D734D}"/>
              </a:ext>
            </a:extLst>
          </p:cNvPr>
          <p:cNvSpPr>
            <a:spLocks noGrp="1"/>
          </p:cNvSpPr>
          <p:nvPr>
            <p:ph type="body" sz="quarter" idx="13" hasCustomPrompt="1"/>
          </p:nvPr>
        </p:nvSpPr>
        <p:spPr>
          <a:xfrm>
            <a:off x="6228398" y="2140086"/>
            <a:ext cx="5638161" cy="2577830"/>
          </a:xfrm>
          <a:prstGeom prst="rect">
            <a:avLst/>
          </a:prstGeom>
        </p:spPr>
        <p:txBody>
          <a:bodyPr/>
          <a:lstStyle>
            <a:lvl1pPr marL="457200" indent="-457200">
              <a:buFont typeface="Arial" panose="020B0604020202020204" pitchFamily="34" charset="0"/>
              <a:buChar char="•"/>
              <a:defRPr b="0">
                <a:solidFill>
                  <a:srgbClr val="1A2857"/>
                </a:solidFill>
              </a:defRPr>
            </a:lvl1pPr>
            <a:lvl2pPr marL="800100" indent="-342900">
              <a:buFont typeface="Arial" panose="020B0604020202020204" pitchFamily="34" charset="0"/>
              <a:buChar char="•"/>
              <a:defRPr>
                <a:solidFill>
                  <a:srgbClr val="1A2857"/>
                </a:solidFill>
              </a:defRPr>
            </a:lvl2pPr>
            <a:lvl3pPr marL="1257300" indent="-342900">
              <a:buFont typeface="Arial" panose="020B0604020202020204" pitchFamily="34" charset="0"/>
              <a:buChar char="•"/>
              <a:defRPr sz="1800">
                <a:solidFill>
                  <a:srgbClr val="1A2857"/>
                </a:solidFill>
              </a:defRPr>
            </a:lvl3pPr>
            <a:lvl4pPr marL="1657350" indent="-285750">
              <a:buFont typeface="Arial" panose="020B0604020202020204" pitchFamily="34" charset="0"/>
              <a:buChar char="•"/>
              <a:defRPr sz="1800">
                <a:solidFill>
                  <a:srgbClr val="1A2857"/>
                </a:solidFill>
              </a:defRPr>
            </a:lvl4pPr>
            <a:lvl5pPr marL="2000250" indent="-171450">
              <a:buFont typeface="Arial" panose="020B0604020202020204" pitchFamily="34" charset="0"/>
              <a:buChar char="•"/>
              <a:defRPr sz="1800">
                <a:solidFill>
                  <a:srgbClr val="1A2857"/>
                </a:solidFill>
              </a:defRPr>
            </a:lvl5pPr>
          </a:lstStyle>
          <a:p>
            <a:pPr lvl="0"/>
            <a:r>
              <a:rPr lang="en-US"/>
              <a:t>First level [Font: Arial, 30pt]</a:t>
            </a:r>
          </a:p>
          <a:p>
            <a:pPr lvl="1"/>
            <a:r>
              <a:rPr lang="en-US"/>
              <a:t>Second level [Font: Arial, 24pt]</a:t>
            </a:r>
          </a:p>
          <a:p>
            <a:pPr lvl="2"/>
            <a:r>
              <a:rPr lang="en-US"/>
              <a:t>Third level [Font: Arial, 18 </a:t>
            </a:r>
            <a:r>
              <a:rPr lang="en-US" err="1"/>
              <a:t>pt</a:t>
            </a:r>
            <a:r>
              <a:rPr lang="en-US"/>
              <a:t>]</a:t>
            </a:r>
          </a:p>
          <a:p>
            <a:pPr lvl="3"/>
            <a:r>
              <a:rPr lang="en-US"/>
              <a:t>Fourth level [Font: Arial, 18pt]</a:t>
            </a:r>
          </a:p>
          <a:p>
            <a:pPr lvl="4"/>
            <a:r>
              <a:rPr lang="en-US"/>
              <a:t>Fifth level [Font: Arial, 18pt]</a:t>
            </a:r>
          </a:p>
        </p:txBody>
      </p:sp>
    </p:spTree>
    <p:extLst>
      <p:ext uri="{BB962C8B-B14F-4D97-AF65-F5344CB8AC3E}">
        <p14:creationId xmlns:p14="http://schemas.microsoft.com/office/powerpoint/2010/main" val="2599560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Slide with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992A29F5-4B3B-CD4A-8126-F446CFFEDFC1}"/>
              </a:ext>
            </a:extLst>
          </p:cNvPr>
          <p:cNvSpPr>
            <a:spLocks noGrp="1"/>
          </p:cNvSpPr>
          <p:nvPr>
            <p:ph type="pic" sz="quarter" idx="10"/>
          </p:nvPr>
        </p:nvSpPr>
        <p:spPr>
          <a:xfrm>
            <a:off x="1503998" y="1249363"/>
            <a:ext cx="4246562" cy="4246562"/>
          </a:xfrm>
          <a:prstGeom prst="rect">
            <a:avLst/>
          </a:prstGeom>
        </p:spPr>
        <p:txBody>
          <a:bodyPr/>
          <a:lstStyle/>
          <a:p>
            <a:r>
              <a:rPr lang="en-US"/>
              <a:t>Click icon to add picture</a:t>
            </a:r>
          </a:p>
        </p:txBody>
      </p:sp>
      <p:sp>
        <p:nvSpPr>
          <p:cNvPr id="10" name="Text Placeholder 13">
            <a:extLst>
              <a:ext uri="{FF2B5EF4-FFF2-40B4-BE49-F238E27FC236}">
                <a16:creationId xmlns:a16="http://schemas.microsoft.com/office/drawing/2014/main" id="{F950D8FD-3C87-FD4C-98C0-AECE95625DA6}"/>
              </a:ext>
            </a:extLst>
          </p:cNvPr>
          <p:cNvSpPr>
            <a:spLocks noGrp="1"/>
          </p:cNvSpPr>
          <p:nvPr>
            <p:ph type="body" sz="quarter" idx="14" hasCustomPrompt="1"/>
          </p:nvPr>
        </p:nvSpPr>
        <p:spPr>
          <a:xfrm>
            <a:off x="6426678" y="1280160"/>
            <a:ext cx="3769042" cy="4246880"/>
          </a:xfrm>
          <a:prstGeom prst="rect">
            <a:avLst/>
          </a:prstGeom>
        </p:spPr>
        <p:txBody>
          <a:bodyPr anchor="ctr">
            <a:normAutofit/>
          </a:bodyPr>
          <a:lstStyle>
            <a:lvl1pPr marL="0" indent="0">
              <a:buNone/>
              <a:defRPr sz="3600" b="1">
                <a:solidFill>
                  <a:srgbClr val="83D4EF"/>
                </a:solidFill>
              </a:defRPr>
            </a:lvl1pPr>
          </a:lstStyle>
          <a:p>
            <a:pPr lvl="0"/>
            <a:r>
              <a:rPr lang="en-US"/>
              <a:t>PAGE TITLE [Font: Arial Bold, 36pt]</a:t>
            </a:r>
          </a:p>
        </p:txBody>
      </p:sp>
    </p:spTree>
    <p:extLst>
      <p:ext uri="{BB962C8B-B14F-4D97-AF65-F5344CB8AC3E}">
        <p14:creationId xmlns:p14="http://schemas.microsoft.com/office/powerpoint/2010/main" val="2181262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ull out quot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81F8AC-75F5-AC43-B0CD-1B397CF247AC}"/>
              </a:ext>
            </a:extLst>
          </p:cNvPr>
          <p:cNvSpPr/>
          <p:nvPr userDrawn="1"/>
        </p:nvSpPr>
        <p:spPr>
          <a:xfrm>
            <a:off x="0" y="0"/>
            <a:ext cx="12192000" cy="6858000"/>
          </a:xfrm>
          <a:prstGeom prst="rect">
            <a:avLst/>
          </a:prstGeom>
          <a:solidFill>
            <a:srgbClr val="83D4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13">
            <a:extLst>
              <a:ext uri="{FF2B5EF4-FFF2-40B4-BE49-F238E27FC236}">
                <a16:creationId xmlns:a16="http://schemas.microsoft.com/office/drawing/2014/main" id="{7D58C685-B8F6-AC46-AB59-F76C6F3B1F58}"/>
              </a:ext>
            </a:extLst>
          </p:cNvPr>
          <p:cNvSpPr>
            <a:spLocks noGrp="1"/>
          </p:cNvSpPr>
          <p:nvPr>
            <p:ph type="body" sz="quarter" idx="12" hasCustomPrompt="1"/>
          </p:nvPr>
        </p:nvSpPr>
        <p:spPr>
          <a:xfrm>
            <a:off x="3785989" y="2672308"/>
            <a:ext cx="4225897" cy="1513383"/>
          </a:xfrm>
          <a:prstGeom prst="rect">
            <a:avLst/>
          </a:prstGeom>
        </p:spPr>
        <p:txBody>
          <a:bodyPr>
            <a:normAutofit/>
          </a:bodyPr>
          <a:lstStyle>
            <a:lvl1pPr marL="0" indent="0">
              <a:buNone/>
              <a:defRPr sz="3600" b="1">
                <a:solidFill>
                  <a:schemeClr val="bg2"/>
                </a:solidFill>
              </a:defRPr>
            </a:lvl1pPr>
          </a:lstStyle>
          <a:p>
            <a:pPr lvl="0"/>
            <a:r>
              <a:rPr lang="en-US"/>
              <a:t>Pull Out Quote</a:t>
            </a:r>
          </a:p>
          <a:p>
            <a:pPr lvl="0"/>
            <a:r>
              <a:rPr lang="en-US"/>
              <a:t>[Font: Arial, 36pt]</a:t>
            </a:r>
          </a:p>
        </p:txBody>
      </p:sp>
    </p:spTree>
    <p:extLst>
      <p:ext uri="{BB962C8B-B14F-4D97-AF65-F5344CB8AC3E}">
        <p14:creationId xmlns:p14="http://schemas.microsoft.com/office/powerpoint/2010/main" val="2663021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 Slide">
    <p:spTree>
      <p:nvGrpSpPr>
        <p:cNvPr id="1" name=""/>
        <p:cNvGrpSpPr/>
        <p:nvPr/>
      </p:nvGrpSpPr>
      <p:grpSpPr>
        <a:xfrm>
          <a:off x="0" y="0"/>
          <a:ext cx="0" cy="0"/>
          <a:chOff x="0" y="0"/>
          <a:chExt cx="0" cy="0"/>
        </a:xfrm>
      </p:grpSpPr>
      <p:sp>
        <p:nvSpPr>
          <p:cNvPr id="11" name="Chart Placeholder 10">
            <a:extLst>
              <a:ext uri="{FF2B5EF4-FFF2-40B4-BE49-F238E27FC236}">
                <a16:creationId xmlns:a16="http://schemas.microsoft.com/office/drawing/2014/main" id="{FA4FA19F-F6C9-674B-BA8A-538CD6765D24}"/>
              </a:ext>
            </a:extLst>
          </p:cNvPr>
          <p:cNvSpPr>
            <a:spLocks noGrp="1"/>
          </p:cNvSpPr>
          <p:nvPr>
            <p:ph type="chart" sz="quarter" idx="16"/>
          </p:nvPr>
        </p:nvSpPr>
        <p:spPr>
          <a:xfrm>
            <a:off x="762000" y="995363"/>
            <a:ext cx="5089525" cy="4724400"/>
          </a:xfrm>
          <a:prstGeom prst="rect">
            <a:avLst/>
          </a:prstGeom>
        </p:spPr>
        <p:txBody>
          <a:bodyPr/>
          <a:lstStyle/>
          <a:p>
            <a:r>
              <a:rPr lang="en-US"/>
              <a:t>Click icon to add chart</a:t>
            </a:r>
          </a:p>
        </p:txBody>
      </p:sp>
      <p:sp>
        <p:nvSpPr>
          <p:cNvPr id="9" name="Text Placeholder 13">
            <a:extLst>
              <a:ext uri="{FF2B5EF4-FFF2-40B4-BE49-F238E27FC236}">
                <a16:creationId xmlns:a16="http://schemas.microsoft.com/office/drawing/2014/main" id="{A551068B-124D-4455-95A7-AE2E9C4C2ABC}"/>
              </a:ext>
            </a:extLst>
          </p:cNvPr>
          <p:cNvSpPr>
            <a:spLocks noGrp="1"/>
          </p:cNvSpPr>
          <p:nvPr>
            <p:ph type="body" sz="quarter" idx="12" hasCustomPrompt="1"/>
          </p:nvPr>
        </p:nvSpPr>
        <p:spPr>
          <a:xfrm>
            <a:off x="6228398" y="995363"/>
            <a:ext cx="5638161" cy="2010006"/>
          </a:xfrm>
          <a:prstGeom prst="rect">
            <a:avLst/>
          </a:prstGeom>
        </p:spPr>
        <p:txBody>
          <a:bodyPr>
            <a:normAutofit/>
          </a:bodyPr>
          <a:lstStyle>
            <a:lvl1pPr marL="0" indent="0">
              <a:buNone/>
              <a:defRPr sz="3600" b="1" baseline="0">
                <a:solidFill>
                  <a:schemeClr val="tx1"/>
                </a:solidFill>
              </a:defRPr>
            </a:lvl1pPr>
          </a:lstStyle>
          <a:p>
            <a:pPr lvl="0"/>
            <a:r>
              <a:rPr lang="en-US"/>
              <a:t>PAGE TITLE [Font: Arial Bold]</a:t>
            </a:r>
          </a:p>
        </p:txBody>
      </p:sp>
      <p:sp>
        <p:nvSpPr>
          <p:cNvPr id="5" name="Text Placeholder 15">
            <a:extLst>
              <a:ext uri="{FF2B5EF4-FFF2-40B4-BE49-F238E27FC236}">
                <a16:creationId xmlns:a16="http://schemas.microsoft.com/office/drawing/2014/main" id="{5B48CD34-D747-4D43-88C0-4C9F8405FE69}"/>
              </a:ext>
            </a:extLst>
          </p:cNvPr>
          <p:cNvSpPr>
            <a:spLocks noGrp="1"/>
          </p:cNvSpPr>
          <p:nvPr>
            <p:ph type="body" sz="quarter" idx="13" hasCustomPrompt="1"/>
          </p:nvPr>
        </p:nvSpPr>
        <p:spPr>
          <a:xfrm>
            <a:off x="6228398" y="3258765"/>
            <a:ext cx="5638161" cy="2460997"/>
          </a:xfrm>
          <a:prstGeom prst="rect">
            <a:avLst/>
          </a:prstGeom>
        </p:spPr>
        <p:txBody>
          <a:bodyPr/>
          <a:lstStyle>
            <a:lvl1pPr marL="457200" indent="-457200">
              <a:buFont typeface="Arial" panose="020B0604020202020204" pitchFamily="34" charset="0"/>
              <a:buChar char="•"/>
              <a:defRPr b="0">
                <a:solidFill>
                  <a:srgbClr val="1A2857"/>
                </a:solidFill>
              </a:defRPr>
            </a:lvl1pPr>
            <a:lvl2pPr marL="800100" indent="-342900">
              <a:buFont typeface="Arial" panose="020B0604020202020204" pitchFamily="34" charset="0"/>
              <a:buChar char="•"/>
              <a:defRPr>
                <a:solidFill>
                  <a:srgbClr val="1A2857"/>
                </a:solidFill>
              </a:defRPr>
            </a:lvl2pPr>
            <a:lvl3pPr marL="1257300" indent="-342900">
              <a:buFont typeface="Arial" panose="020B0604020202020204" pitchFamily="34" charset="0"/>
              <a:buChar char="•"/>
              <a:defRPr sz="1800">
                <a:solidFill>
                  <a:srgbClr val="1A2857"/>
                </a:solidFill>
              </a:defRPr>
            </a:lvl3pPr>
            <a:lvl4pPr marL="1657350" indent="-285750">
              <a:buFont typeface="Arial" panose="020B0604020202020204" pitchFamily="34" charset="0"/>
              <a:buChar char="•"/>
              <a:defRPr sz="1800">
                <a:solidFill>
                  <a:srgbClr val="1A2857"/>
                </a:solidFill>
              </a:defRPr>
            </a:lvl4pPr>
            <a:lvl5pPr marL="2000250" indent="-171450">
              <a:buFont typeface="Arial" panose="020B0604020202020204" pitchFamily="34" charset="0"/>
              <a:buChar char="•"/>
              <a:defRPr sz="1800">
                <a:solidFill>
                  <a:srgbClr val="1A2857"/>
                </a:solidFill>
              </a:defRPr>
            </a:lvl5pPr>
          </a:lstStyle>
          <a:p>
            <a:pPr lvl="0"/>
            <a:r>
              <a:rPr lang="en-US"/>
              <a:t>First level [Font: Arial, 30pt]</a:t>
            </a:r>
          </a:p>
          <a:p>
            <a:pPr lvl="1"/>
            <a:r>
              <a:rPr lang="en-US"/>
              <a:t>Second level [Font: Arial, 24pt]</a:t>
            </a:r>
          </a:p>
          <a:p>
            <a:pPr lvl="2"/>
            <a:r>
              <a:rPr lang="en-US"/>
              <a:t>Third level [Font: Arial, 18 </a:t>
            </a:r>
            <a:r>
              <a:rPr lang="en-US" err="1"/>
              <a:t>pt</a:t>
            </a:r>
            <a:r>
              <a:rPr lang="en-US"/>
              <a:t>]</a:t>
            </a:r>
          </a:p>
          <a:p>
            <a:pPr lvl="3"/>
            <a:r>
              <a:rPr lang="en-US"/>
              <a:t>Fourth level [Font: Arial, 18pt]</a:t>
            </a:r>
          </a:p>
          <a:p>
            <a:pPr lvl="4"/>
            <a:r>
              <a:rPr lang="en-US"/>
              <a:t>Fifth level [Font: Arial, 18pt]</a:t>
            </a:r>
          </a:p>
        </p:txBody>
      </p:sp>
    </p:spTree>
    <p:extLst>
      <p:ext uri="{BB962C8B-B14F-4D97-AF65-F5344CB8AC3E}">
        <p14:creationId xmlns:p14="http://schemas.microsoft.com/office/powerpoint/2010/main" val="2541586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C9FF6E3-F0FB-4D93-87C3-DF7A824231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6572" y="625205"/>
            <a:ext cx="1257056" cy="1270000"/>
          </a:xfrm>
          <a:prstGeom prst="rect">
            <a:avLst/>
          </a:prstGeom>
        </p:spPr>
      </p:pic>
      <p:sp>
        <p:nvSpPr>
          <p:cNvPr id="12" name="Rectangle 11">
            <a:extLst>
              <a:ext uri="{FF2B5EF4-FFF2-40B4-BE49-F238E27FC236}">
                <a16:creationId xmlns:a16="http://schemas.microsoft.com/office/drawing/2014/main" id="{3698DABD-4B72-394B-80B3-42B700EA50C6}"/>
              </a:ext>
            </a:extLst>
          </p:cNvPr>
          <p:cNvSpPr/>
          <p:nvPr userDrawn="1"/>
        </p:nvSpPr>
        <p:spPr>
          <a:xfrm>
            <a:off x="0" y="6583680"/>
            <a:ext cx="12192000" cy="274320"/>
          </a:xfrm>
          <a:prstGeom prst="rect">
            <a:avLst/>
          </a:prstGeom>
          <a:solidFill>
            <a:srgbClr val="1A28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15">
            <a:extLst>
              <a:ext uri="{FF2B5EF4-FFF2-40B4-BE49-F238E27FC236}">
                <a16:creationId xmlns:a16="http://schemas.microsoft.com/office/drawing/2014/main" id="{8D294B87-03CC-304B-88BD-9E8B309EA62E}"/>
              </a:ext>
            </a:extLst>
          </p:cNvPr>
          <p:cNvSpPr>
            <a:spLocks noGrp="1"/>
          </p:cNvSpPr>
          <p:nvPr>
            <p:ph type="body" sz="quarter" idx="13" hasCustomPrompt="1"/>
          </p:nvPr>
        </p:nvSpPr>
        <p:spPr>
          <a:xfrm>
            <a:off x="622997" y="2247089"/>
            <a:ext cx="10962751" cy="3912550"/>
          </a:xfrm>
          <a:prstGeom prst="rect">
            <a:avLst/>
          </a:prstGeom>
        </p:spPr>
        <p:txBody>
          <a:bodyPr/>
          <a:lstStyle>
            <a:lvl1pPr marL="457200" indent="-457200">
              <a:buFont typeface="Arial" panose="020B0604020202020204" pitchFamily="34" charset="0"/>
              <a:buChar char="•"/>
              <a:defRPr b="0">
                <a:solidFill>
                  <a:srgbClr val="1A2857"/>
                </a:solidFill>
              </a:defRPr>
            </a:lvl1pPr>
            <a:lvl2pPr marL="800100" indent="-342900">
              <a:buFont typeface="Arial" panose="020B0604020202020204" pitchFamily="34" charset="0"/>
              <a:buChar char="•"/>
              <a:defRPr>
                <a:solidFill>
                  <a:srgbClr val="1A2857"/>
                </a:solidFill>
              </a:defRPr>
            </a:lvl2pPr>
            <a:lvl3pPr marL="1257300" indent="-342900">
              <a:buFont typeface="Arial" panose="020B0604020202020204" pitchFamily="34" charset="0"/>
              <a:buChar char="•"/>
              <a:defRPr sz="1800">
                <a:solidFill>
                  <a:srgbClr val="1A2857"/>
                </a:solidFill>
              </a:defRPr>
            </a:lvl3pPr>
            <a:lvl4pPr marL="1657350" indent="-285750">
              <a:buFont typeface="Arial" panose="020B0604020202020204" pitchFamily="34" charset="0"/>
              <a:buChar char="•"/>
              <a:defRPr sz="1800">
                <a:solidFill>
                  <a:srgbClr val="1A2857"/>
                </a:solidFill>
              </a:defRPr>
            </a:lvl4pPr>
            <a:lvl5pPr marL="2000250" indent="-171450">
              <a:buFont typeface="Arial" panose="020B0604020202020204" pitchFamily="34" charset="0"/>
              <a:buChar char="•"/>
              <a:defRPr sz="1800">
                <a:solidFill>
                  <a:srgbClr val="1A2857"/>
                </a:solidFill>
              </a:defRPr>
            </a:lvl5pPr>
          </a:lstStyle>
          <a:p>
            <a:pPr lvl="0"/>
            <a:r>
              <a:rPr lang="en-US"/>
              <a:t>First level [Font: Arial, 30pt]</a:t>
            </a:r>
          </a:p>
          <a:p>
            <a:pPr lvl="1"/>
            <a:r>
              <a:rPr lang="en-US"/>
              <a:t>Second level [Font: Arial, 24pt]</a:t>
            </a:r>
          </a:p>
          <a:p>
            <a:pPr lvl="2"/>
            <a:r>
              <a:rPr lang="en-US"/>
              <a:t>Third level [Font: Arial, 18 </a:t>
            </a:r>
            <a:r>
              <a:rPr lang="en-US" err="1"/>
              <a:t>pt</a:t>
            </a:r>
            <a:r>
              <a:rPr lang="en-US"/>
              <a:t>]</a:t>
            </a:r>
          </a:p>
          <a:p>
            <a:pPr lvl="3"/>
            <a:r>
              <a:rPr lang="en-US"/>
              <a:t>Fourth level [Font: Arial, 18pt]</a:t>
            </a:r>
          </a:p>
          <a:p>
            <a:pPr lvl="4"/>
            <a:r>
              <a:rPr lang="en-US"/>
              <a:t>Fifth level [Font: Arial, 18pt]</a:t>
            </a:r>
          </a:p>
        </p:txBody>
      </p:sp>
      <p:sp>
        <p:nvSpPr>
          <p:cNvPr id="6" name="Rectangle 5">
            <a:extLst>
              <a:ext uri="{FF2B5EF4-FFF2-40B4-BE49-F238E27FC236}">
                <a16:creationId xmlns:a16="http://schemas.microsoft.com/office/drawing/2014/main" id="{3698DABD-4B72-394B-80B3-42B700EA50C6}"/>
              </a:ext>
            </a:extLst>
          </p:cNvPr>
          <p:cNvSpPr/>
          <p:nvPr userDrawn="1"/>
        </p:nvSpPr>
        <p:spPr>
          <a:xfrm>
            <a:off x="0" y="0"/>
            <a:ext cx="12192000" cy="274320"/>
          </a:xfrm>
          <a:prstGeom prst="rect">
            <a:avLst/>
          </a:prstGeom>
          <a:solidFill>
            <a:srgbClr val="1A28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13">
            <a:extLst>
              <a:ext uri="{FF2B5EF4-FFF2-40B4-BE49-F238E27FC236}">
                <a16:creationId xmlns:a16="http://schemas.microsoft.com/office/drawing/2014/main" id="{82C855DA-8AEF-4FF7-BAF5-185779F2AC8B}"/>
              </a:ext>
            </a:extLst>
          </p:cNvPr>
          <p:cNvSpPr>
            <a:spLocks noGrp="1"/>
          </p:cNvSpPr>
          <p:nvPr>
            <p:ph type="body" sz="quarter" idx="12" hasCustomPrompt="1"/>
          </p:nvPr>
        </p:nvSpPr>
        <p:spPr>
          <a:xfrm>
            <a:off x="630877" y="780328"/>
            <a:ext cx="9446573" cy="1115876"/>
          </a:xfrm>
          <a:prstGeom prst="rect">
            <a:avLst/>
          </a:prstGeom>
        </p:spPr>
        <p:txBody>
          <a:bodyPr>
            <a:normAutofit/>
          </a:bodyPr>
          <a:lstStyle>
            <a:lvl1pPr marL="0" indent="0">
              <a:buNone/>
              <a:defRPr sz="3600" b="1" baseline="0">
                <a:solidFill>
                  <a:schemeClr val="tx1"/>
                </a:solidFill>
              </a:defRPr>
            </a:lvl1pPr>
          </a:lstStyle>
          <a:p>
            <a:pPr lvl="0"/>
            <a:r>
              <a:rPr lang="en-US"/>
              <a:t>PAGE TITLE [Font: Arial Bold, 36pt]</a:t>
            </a:r>
          </a:p>
        </p:txBody>
      </p:sp>
      <p:sp>
        <p:nvSpPr>
          <p:cNvPr id="2" name="TextBox 1">
            <a:extLst>
              <a:ext uri="{FF2B5EF4-FFF2-40B4-BE49-F238E27FC236}">
                <a16:creationId xmlns:a16="http://schemas.microsoft.com/office/drawing/2014/main" id="{2609C7AE-6E58-3E01-F2A1-5826EDE3912B}"/>
              </a:ext>
            </a:extLst>
          </p:cNvPr>
          <p:cNvSpPr txBox="1"/>
          <p:nvPr userDrawn="1"/>
        </p:nvSpPr>
        <p:spPr>
          <a:xfrm>
            <a:off x="11593629" y="6159639"/>
            <a:ext cx="517690" cy="369332"/>
          </a:xfrm>
          <a:prstGeom prst="rect">
            <a:avLst/>
          </a:prstGeom>
          <a:noFill/>
        </p:spPr>
        <p:txBody>
          <a:bodyPr wrap="square" rtlCol="0">
            <a:spAutoFit/>
          </a:bodyPr>
          <a:lstStyle/>
          <a:p>
            <a:fld id="{40E5D73A-FE6A-4FB0-A601-5B290F8EBD63}" type="slidenum">
              <a:rPr lang="en-US" smtClean="0"/>
              <a:t>‹#›</a:t>
            </a:fld>
            <a:endParaRPr lang="en-US"/>
          </a:p>
        </p:txBody>
      </p:sp>
    </p:spTree>
    <p:extLst>
      <p:ext uri="{BB962C8B-B14F-4D97-AF65-F5344CB8AC3E}">
        <p14:creationId xmlns:p14="http://schemas.microsoft.com/office/powerpoint/2010/main" val="2376697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nd Graph Slide">
    <p:spTree>
      <p:nvGrpSpPr>
        <p:cNvPr id="1" name=""/>
        <p:cNvGrpSpPr/>
        <p:nvPr/>
      </p:nvGrpSpPr>
      <p:grpSpPr>
        <a:xfrm>
          <a:off x="0" y="0"/>
          <a:ext cx="0" cy="0"/>
          <a:chOff x="0" y="0"/>
          <a:chExt cx="0" cy="0"/>
        </a:xfrm>
      </p:grpSpPr>
      <p:sp>
        <p:nvSpPr>
          <p:cNvPr id="8" name="Picture Placeholder 8">
            <a:extLst>
              <a:ext uri="{FF2B5EF4-FFF2-40B4-BE49-F238E27FC236}">
                <a16:creationId xmlns:a16="http://schemas.microsoft.com/office/drawing/2014/main" id="{9E2D07CF-AC60-D446-924F-1E626F7BE3ED}"/>
              </a:ext>
            </a:extLst>
          </p:cNvPr>
          <p:cNvSpPr>
            <a:spLocks noGrp="1"/>
          </p:cNvSpPr>
          <p:nvPr>
            <p:ph type="pic" sz="quarter" idx="10"/>
          </p:nvPr>
        </p:nvSpPr>
        <p:spPr>
          <a:xfrm>
            <a:off x="0" y="0"/>
            <a:ext cx="5994400" cy="4917440"/>
          </a:xfrm>
          <a:prstGeom prst="rect">
            <a:avLst/>
          </a:prstGeom>
        </p:spPr>
        <p:txBody>
          <a:bodyPr anchor="ctr"/>
          <a:lstStyle>
            <a:lvl1pPr algn="ctr">
              <a:defRPr/>
            </a:lvl1pPr>
          </a:lstStyle>
          <a:p>
            <a:r>
              <a:rPr lang="en-US"/>
              <a:t>Click icon to add picture</a:t>
            </a:r>
          </a:p>
        </p:txBody>
      </p:sp>
      <p:sp>
        <p:nvSpPr>
          <p:cNvPr id="9" name="Rectangle 8">
            <a:extLst>
              <a:ext uri="{FF2B5EF4-FFF2-40B4-BE49-F238E27FC236}">
                <a16:creationId xmlns:a16="http://schemas.microsoft.com/office/drawing/2014/main" id="{D55EE583-0812-F84F-B14A-B50E0F57F71A}"/>
              </a:ext>
            </a:extLst>
          </p:cNvPr>
          <p:cNvSpPr/>
          <p:nvPr userDrawn="1"/>
        </p:nvSpPr>
        <p:spPr>
          <a:xfrm>
            <a:off x="0" y="4917440"/>
            <a:ext cx="5994400" cy="1940561"/>
          </a:xfrm>
          <a:prstGeom prst="rect">
            <a:avLst/>
          </a:prstGeom>
          <a:solidFill>
            <a:srgbClr val="ED33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1">
            <a:extLst>
              <a:ext uri="{FF2B5EF4-FFF2-40B4-BE49-F238E27FC236}">
                <a16:creationId xmlns:a16="http://schemas.microsoft.com/office/drawing/2014/main" id="{B7F2105B-5568-1B4A-AA27-8D0264A00146}"/>
              </a:ext>
            </a:extLst>
          </p:cNvPr>
          <p:cNvSpPr>
            <a:spLocks noGrp="1"/>
          </p:cNvSpPr>
          <p:nvPr>
            <p:ph type="body" sz="quarter" idx="14" hasCustomPrompt="1"/>
          </p:nvPr>
        </p:nvSpPr>
        <p:spPr>
          <a:xfrm>
            <a:off x="1229519" y="5467263"/>
            <a:ext cx="3535362" cy="998850"/>
          </a:xfrm>
          <a:prstGeom prst="rect">
            <a:avLst/>
          </a:prstGeom>
        </p:spPr>
        <p:txBody>
          <a:bodyPr>
            <a:noAutofit/>
          </a:bodyPr>
          <a:lstStyle>
            <a:lvl1pPr marL="0" indent="0">
              <a:buNone/>
              <a:defRPr sz="1800" baseline="0">
                <a:solidFill>
                  <a:schemeClr val="bg2"/>
                </a:solidFill>
              </a:defRPr>
            </a:lvl1pPr>
          </a:lstStyle>
          <a:p>
            <a:pPr lvl="0"/>
            <a:r>
              <a:rPr lang="en-US"/>
              <a:t>Call-Outs and important copy goes here: [Font: Arial, 18pt]</a:t>
            </a:r>
          </a:p>
        </p:txBody>
      </p:sp>
      <p:sp>
        <p:nvSpPr>
          <p:cNvPr id="15" name="Text Placeholder 13">
            <a:extLst>
              <a:ext uri="{FF2B5EF4-FFF2-40B4-BE49-F238E27FC236}">
                <a16:creationId xmlns:a16="http://schemas.microsoft.com/office/drawing/2014/main" id="{CC351042-2347-C846-BC5F-7DDDC170C509}"/>
              </a:ext>
            </a:extLst>
          </p:cNvPr>
          <p:cNvSpPr>
            <a:spLocks noGrp="1"/>
          </p:cNvSpPr>
          <p:nvPr>
            <p:ph type="body" sz="quarter" idx="12" hasCustomPrompt="1"/>
          </p:nvPr>
        </p:nvSpPr>
        <p:spPr>
          <a:xfrm>
            <a:off x="6192997" y="485584"/>
            <a:ext cx="5719125" cy="1775313"/>
          </a:xfrm>
          <a:prstGeom prst="rect">
            <a:avLst/>
          </a:prstGeom>
        </p:spPr>
        <p:txBody>
          <a:bodyPr>
            <a:normAutofit/>
          </a:bodyPr>
          <a:lstStyle>
            <a:lvl1pPr marL="0" indent="0">
              <a:buNone/>
              <a:defRPr sz="3600" b="1">
                <a:solidFill>
                  <a:schemeClr val="tx1"/>
                </a:solidFill>
              </a:defRPr>
            </a:lvl1pPr>
          </a:lstStyle>
          <a:p>
            <a:pPr lvl="0"/>
            <a:r>
              <a:rPr lang="en-US"/>
              <a:t>PAGE TITLE [Font: Arial Bold, 36pt]</a:t>
            </a:r>
          </a:p>
        </p:txBody>
      </p:sp>
      <p:sp>
        <p:nvSpPr>
          <p:cNvPr id="18" name="Chart Placeholder 17">
            <a:extLst>
              <a:ext uri="{FF2B5EF4-FFF2-40B4-BE49-F238E27FC236}">
                <a16:creationId xmlns:a16="http://schemas.microsoft.com/office/drawing/2014/main" id="{99037B85-F508-5645-8B3C-4D283163FA70}"/>
              </a:ext>
            </a:extLst>
          </p:cNvPr>
          <p:cNvSpPr>
            <a:spLocks noGrp="1"/>
          </p:cNvSpPr>
          <p:nvPr>
            <p:ph type="chart" sz="quarter" idx="15"/>
          </p:nvPr>
        </p:nvSpPr>
        <p:spPr>
          <a:xfrm>
            <a:off x="6345078" y="4277995"/>
            <a:ext cx="5567045" cy="2082800"/>
          </a:xfrm>
          <a:prstGeom prst="rect">
            <a:avLst/>
          </a:prstGeom>
        </p:spPr>
        <p:txBody>
          <a:bodyPr/>
          <a:lstStyle/>
          <a:p>
            <a:r>
              <a:rPr lang="en-US"/>
              <a:t>Click icon to add chart</a:t>
            </a:r>
          </a:p>
        </p:txBody>
      </p:sp>
      <p:sp>
        <p:nvSpPr>
          <p:cNvPr id="10" name="Text Placeholder 15">
            <a:extLst>
              <a:ext uri="{FF2B5EF4-FFF2-40B4-BE49-F238E27FC236}">
                <a16:creationId xmlns:a16="http://schemas.microsoft.com/office/drawing/2014/main" id="{04075FE0-0D5E-46DF-ABEF-4C6EDBDD21BD}"/>
              </a:ext>
            </a:extLst>
          </p:cNvPr>
          <p:cNvSpPr>
            <a:spLocks noGrp="1"/>
          </p:cNvSpPr>
          <p:nvPr>
            <p:ph type="body" sz="quarter" idx="13" hasCustomPrompt="1"/>
          </p:nvPr>
        </p:nvSpPr>
        <p:spPr>
          <a:xfrm>
            <a:off x="6192997" y="2445720"/>
            <a:ext cx="5638161" cy="1676631"/>
          </a:xfrm>
          <a:prstGeom prst="rect">
            <a:avLst/>
          </a:prstGeom>
        </p:spPr>
        <p:txBody>
          <a:bodyPr/>
          <a:lstStyle>
            <a:lvl1pPr marL="457200" indent="-457200">
              <a:buFont typeface="Arial" panose="020B0604020202020204" pitchFamily="34" charset="0"/>
              <a:buChar char="•"/>
              <a:defRPr b="0">
                <a:solidFill>
                  <a:srgbClr val="1A2857"/>
                </a:solidFill>
              </a:defRPr>
            </a:lvl1pPr>
            <a:lvl2pPr marL="800100" indent="-342900">
              <a:buFont typeface="Arial" panose="020B0604020202020204" pitchFamily="34" charset="0"/>
              <a:buChar char="•"/>
              <a:defRPr>
                <a:solidFill>
                  <a:srgbClr val="1A2857"/>
                </a:solidFill>
              </a:defRPr>
            </a:lvl2pPr>
            <a:lvl3pPr marL="1257300" indent="-342900">
              <a:buFont typeface="Arial" panose="020B0604020202020204" pitchFamily="34" charset="0"/>
              <a:buChar char="•"/>
              <a:defRPr sz="1800">
                <a:solidFill>
                  <a:srgbClr val="1A2857"/>
                </a:solidFill>
              </a:defRPr>
            </a:lvl3pPr>
            <a:lvl4pPr marL="1657350" indent="-285750">
              <a:buFont typeface="Arial" panose="020B0604020202020204" pitchFamily="34" charset="0"/>
              <a:buChar char="•"/>
              <a:defRPr sz="1800">
                <a:solidFill>
                  <a:srgbClr val="1A2857"/>
                </a:solidFill>
              </a:defRPr>
            </a:lvl4pPr>
            <a:lvl5pPr marL="2000250" indent="-171450">
              <a:buFont typeface="Arial" panose="020B0604020202020204" pitchFamily="34" charset="0"/>
              <a:buChar char="•"/>
              <a:defRPr sz="1800">
                <a:solidFill>
                  <a:srgbClr val="1A2857"/>
                </a:solidFill>
              </a:defRPr>
            </a:lvl5pPr>
          </a:lstStyle>
          <a:p>
            <a:pPr lvl="0"/>
            <a:r>
              <a:rPr lang="en-US"/>
              <a:t>First level [Font: Arial, 30pt]</a:t>
            </a:r>
          </a:p>
          <a:p>
            <a:pPr lvl="1"/>
            <a:r>
              <a:rPr lang="en-US"/>
              <a:t>Second level [Font: Arial, 24pt]</a:t>
            </a:r>
          </a:p>
          <a:p>
            <a:pPr lvl="2"/>
            <a:r>
              <a:rPr lang="en-US"/>
              <a:t>Third level [Font: Arial, 18 </a:t>
            </a:r>
            <a:r>
              <a:rPr lang="en-US" err="1"/>
              <a:t>pt</a:t>
            </a:r>
            <a:r>
              <a:rPr lang="en-US"/>
              <a:t>]</a:t>
            </a:r>
          </a:p>
          <a:p>
            <a:pPr lvl="3"/>
            <a:r>
              <a:rPr lang="en-US"/>
              <a:t>Fourth level [Font: Arial, 18pt]</a:t>
            </a:r>
          </a:p>
          <a:p>
            <a:pPr lvl="4"/>
            <a:r>
              <a:rPr lang="en-US"/>
              <a:t>Fifth level [Font: Arial, 18pt]</a:t>
            </a:r>
          </a:p>
        </p:txBody>
      </p:sp>
    </p:spTree>
    <p:extLst>
      <p:ext uri="{BB962C8B-B14F-4D97-AF65-F5344CB8AC3E}">
        <p14:creationId xmlns:p14="http://schemas.microsoft.com/office/powerpoint/2010/main" val="403524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Divider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2419279-279A-BF4C-B04B-E5AD9B2C628A}"/>
              </a:ext>
            </a:extLst>
          </p:cNvPr>
          <p:cNvSpPr/>
          <p:nvPr userDrawn="1"/>
        </p:nvSpPr>
        <p:spPr>
          <a:xfrm>
            <a:off x="0" y="0"/>
            <a:ext cx="4432852" cy="6858000"/>
          </a:xfrm>
          <a:prstGeom prst="rect">
            <a:avLst/>
          </a:prstGeom>
          <a:solidFill>
            <a:srgbClr val="83D4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C66CD9FB-930B-8B4F-B90D-3E04EB684DE4}"/>
              </a:ext>
            </a:extLst>
          </p:cNvPr>
          <p:cNvSpPr>
            <a:spLocks noGrp="1"/>
          </p:cNvSpPr>
          <p:nvPr>
            <p:ph type="body" sz="quarter" idx="11" hasCustomPrompt="1"/>
          </p:nvPr>
        </p:nvSpPr>
        <p:spPr>
          <a:xfrm>
            <a:off x="427039" y="2495788"/>
            <a:ext cx="3769042" cy="2044019"/>
          </a:xfrm>
          <a:prstGeom prst="rect">
            <a:avLst/>
          </a:prstGeom>
        </p:spPr>
        <p:txBody>
          <a:bodyPr>
            <a:normAutofit/>
          </a:bodyPr>
          <a:lstStyle>
            <a:lvl1pPr marL="0" indent="0">
              <a:buNone/>
              <a:defRPr sz="3600" b="1">
                <a:solidFill>
                  <a:schemeClr val="bg2"/>
                </a:solidFill>
              </a:defRPr>
            </a:lvl1pPr>
          </a:lstStyle>
          <a:p>
            <a:pPr lvl="0"/>
            <a:r>
              <a:rPr lang="en-US"/>
              <a:t>PAGE TITLE [Font: Arial, 36pt]</a:t>
            </a:r>
          </a:p>
        </p:txBody>
      </p:sp>
      <p:sp>
        <p:nvSpPr>
          <p:cNvPr id="6" name="Text Placeholder 15">
            <a:extLst>
              <a:ext uri="{FF2B5EF4-FFF2-40B4-BE49-F238E27FC236}">
                <a16:creationId xmlns:a16="http://schemas.microsoft.com/office/drawing/2014/main" id="{A49D5FB3-D84E-404E-999D-BD66674F9A67}"/>
              </a:ext>
            </a:extLst>
          </p:cNvPr>
          <p:cNvSpPr>
            <a:spLocks noGrp="1"/>
          </p:cNvSpPr>
          <p:nvPr>
            <p:ph type="body" sz="quarter" idx="13" hasCustomPrompt="1"/>
          </p:nvPr>
        </p:nvSpPr>
        <p:spPr>
          <a:xfrm>
            <a:off x="4859891" y="389105"/>
            <a:ext cx="6905070" cy="6060333"/>
          </a:xfrm>
          <a:prstGeom prst="rect">
            <a:avLst/>
          </a:prstGeom>
        </p:spPr>
        <p:txBody>
          <a:bodyPr/>
          <a:lstStyle>
            <a:lvl1pPr marL="457200" indent="-457200">
              <a:buFont typeface="Arial" panose="020B0604020202020204" pitchFamily="34" charset="0"/>
              <a:buChar char="•"/>
              <a:defRPr b="0">
                <a:solidFill>
                  <a:srgbClr val="1A2857"/>
                </a:solidFill>
              </a:defRPr>
            </a:lvl1pPr>
            <a:lvl2pPr marL="800100" indent="-342900">
              <a:buFont typeface="Arial" panose="020B0604020202020204" pitchFamily="34" charset="0"/>
              <a:buChar char="•"/>
              <a:defRPr>
                <a:solidFill>
                  <a:srgbClr val="1A2857"/>
                </a:solidFill>
              </a:defRPr>
            </a:lvl2pPr>
            <a:lvl3pPr marL="1257300" indent="-342900">
              <a:buFont typeface="Arial" panose="020B0604020202020204" pitchFamily="34" charset="0"/>
              <a:buChar char="•"/>
              <a:defRPr sz="1800">
                <a:solidFill>
                  <a:srgbClr val="1A2857"/>
                </a:solidFill>
              </a:defRPr>
            </a:lvl3pPr>
            <a:lvl4pPr marL="1657350" indent="-285750">
              <a:buFont typeface="Arial" panose="020B0604020202020204" pitchFamily="34" charset="0"/>
              <a:buChar char="•"/>
              <a:defRPr sz="1800">
                <a:solidFill>
                  <a:srgbClr val="1A2857"/>
                </a:solidFill>
              </a:defRPr>
            </a:lvl4pPr>
            <a:lvl5pPr marL="2000250" indent="-171450">
              <a:buFont typeface="Arial" panose="020B0604020202020204" pitchFamily="34" charset="0"/>
              <a:buChar char="•"/>
              <a:defRPr sz="1800">
                <a:solidFill>
                  <a:srgbClr val="1A2857"/>
                </a:solidFill>
              </a:defRPr>
            </a:lvl5pPr>
          </a:lstStyle>
          <a:p>
            <a:pPr lvl="0"/>
            <a:r>
              <a:rPr lang="en-US"/>
              <a:t>First level [Font: Arial, 30pt]</a:t>
            </a:r>
          </a:p>
          <a:p>
            <a:pPr lvl="1"/>
            <a:r>
              <a:rPr lang="en-US"/>
              <a:t>Second level [Font: Arial, 24pt]</a:t>
            </a:r>
          </a:p>
          <a:p>
            <a:pPr lvl="2"/>
            <a:r>
              <a:rPr lang="en-US"/>
              <a:t>Third level [Font: Arial, 18 </a:t>
            </a:r>
            <a:r>
              <a:rPr lang="en-US" err="1"/>
              <a:t>pt</a:t>
            </a:r>
            <a:r>
              <a:rPr lang="en-US"/>
              <a:t>]</a:t>
            </a:r>
          </a:p>
          <a:p>
            <a:pPr lvl="3"/>
            <a:r>
              <a:rPr lang="en-US"/>
              <a:t>Fourth level [Font: Arial, 18pt]</a:t>
            </a:r>
          </a:p>
          <a:p>
            <a:pPr lvl="4"/>
            <a:r>
              <a:rPr lang="en-US"/>
              <a:t>Fifth level [Font: Arial, 18pt]</a:t>
            </a:r>
          </a:p>
        </p:txBody>
      </p:sp>
    </p:spTree>
    <p:extLst>
      <p:ext uri="{BB962C8B-B14F-4D97-AF65-F5344CB8AC3E}">
        <p14:creationId xmlns:p14="http://schemas.microsoft.com/office/powerpoint/2010/main" val="4052779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1845677"/>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50" r:id="rId3"/>
    <p:sldLayoutId id="2147483656" r:id="rId4"/>
    <p:sldLayoutId id="2147483652" r:id="rId5"/>
    <p:sldLayoutId id="2147483655" r:id="rId6"/>
    <p:sldLayoutId id="2147483676" r:id="rId7"/>
    <p:sldLayoutId id="2147483651" r:id="rId8"/>
    <p:sldLayoutId id="2147483649" r:id="rId9"/>
    <p:sldLayoutId id="2147483654" r:id="rId10"/>
  </p:sldLayoutIdLst>
  <p:hf hdr="0" ftr="0" dt="0"/>
  <p:txStyles>
    <p:titleStyle>
      <a:lvl1pPr eaLnBrk="1" hangingPunct="1">
        <a:defRPr sz="3600" b="1">
          <a:solidFill>
            <a:srgbClr val="83D4EF"/>
          </a:solidFill>
          <a:latin typeface="Arial" panose="020B0604020202020204" pitchFamily="34" charset="0"/>
          <a:ea typeface="+mj-ea"/>
          <a:cs typeface="Arial" panose="020B0604020202020204" pitchFamily="34" charset="0"/>
        </a:defRPr>
      </a:lvl1pPr>
    </p:titleStyle>
    <p:bodyStyle>
      <a:lvl1pPr marL="0" indent="0" eaLnBrk="1" hangingPunct="1">
        <a:buClr>
          <a:schemeClr val="tx2"/>
        </a:buClr>
        <a:buFont typeface="Wingdings" pitchFamily="2" charset="2"/>
        <a:buNone/>
        <a:defRPr sz="3000" b="0" i="0">
          <a:solidFill>
            <a:srgbClr val="4C4C4C">
              <a:alpha val="65000"/>
            </a:srgbClr>
          </a:solidFill>
          <a:latin typeface="Arial" panose="020B0604020202020204" pitchFamily="34" charset="0"/>
          <a:ea typeface="+mn-ea"/>
          <a:cs typeface="Arial" panose="020B0604020202020204" pitchFamily="34" charset="0"/>
        </a:defRPr>
      </a:lvl1pPr>
      <a:lvl2pPr marL="457200" indent="0" eaLnBrk="1" hangingPunct="1">
        <a:buClr>
          <a:schemeClr val="tx2"/>
        </a:buClr>
        <a:buFont typeface="Wingdings" pitchFamily="2" charset="2"/>
        <a:buNone/>
        <a:defRPr sz="2400" b="0" i="0">
          <a:solidFill>
            <a:srgbClr val="4C4C4C">
              <a:alpha val="65000"/>
            </a:srgbClr>
          </a:solidFill>
          <a:latin typeface="Arial" panose="020B0604020202020204" pitchFamily="34" charset="0"/>
          <a:ea typeface="+mn-ea"/>
          <a:cs typeface="Arial" panose="020B0604020202020204" pitchFamily="34" charset="0"/>
        </a:defRPr>
      </a:lvl2pPr>
      <a:lvl3pPr marL="914400" indent="0" eaLnBrk="1" hangingPunct="1">
        <a:buClr>
          <a:schemeClr val="tx2"/>
        </a:buClr>
        <a:buFont typeface="Wingdings" pitchFamily="2" charset="2"/>
        <a:buNone/>
        <a:defRPr sz="2000" b="0" i="0">
          <a:solidFill>
            <a:srgbClr val="4C4C4C">
              <a:alpha val="65000"/>
            </a:srgbClr>
          </a:solidFill>
          <a:latin typeface="Arial" panose="020B0604020202020204" pitchFamily="34" charset="0"/>
          <a:ea typeface="+mn-ea"/>
          <a:cs typeface="Arial" panose="020B0604020202020204" pitchFamily="34" charset="0"/>
        </a:defRPr>
      </a:lvl3pPr>
      <a:lvl4pPr marL="1371600" indent="0" eaLnBrk="1" hangingPunct="1">
        <a:buClr>
          <a:schemeClr val="tx2"/>
        </a:buClr>
        <a:buFont typeface="Wingdings" pitchFamily="2" charset="2"/>
        <a:buNone/>
        <a:defRPr sz="1600" b="0" i="0">
          <a:solidFill>
            <a:srgbClr val="4C4C4C">
              <a:alpha val="65000"/>
            </a:srgbClr>
          </a:solidFill>
          <a:latin typeface="Arial" panose="020B0604020202020204" pitchFamily="34" charset="0"/>
          <a:ea typeface="+mn-ea"/>
          <a:cs typeface="Arial" panose="020B0604020202020204" pitchFamily="34" charset="0"/>
        </a:defRPr>
      </a:lvl4pPr>
      <a:lvl5pPr marL="1828800" indent="0" eaLnBrk="1" hangingPunct="1">
        <a:buClr>
          <a:schemeClr val="tx2"/>
        </a:buClr>
        <a:buFont typeface="Wingdings" pitchFamily="2" charset="2"/>
        <a:buNone/>
        <a:defRPr sz="1200" b="0" i="0">
          <a:solidFill>
            <a:srgbClr val="4C4C4C">
              <a:alpha val="65000"/>
            </a:srgbClr>
          </a:solidFill>
          <a:latin typeface="Arial" panose="020B0604020202020204" pitchFamily="34" charset="0"/>
          <a:ea typeface="+mn-ea"/>
          <a:cs typeface="Arial" panose="020B0604020202020204" pitchFamily="34" charset="0"/>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svg"/><Relationship Id="rId5" Type="http://schemas.openxmlformats.org/officeDocument/2006/relationships/image" Target="../media/image20.svg"/><Relationship Id="rId4" Type="http://schemas.openxmlformats.org/officeDocument/2006/relationships/image" Target="../media/image19.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sv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9BBA7A3-9A38-441B-B11E-E39ADC50624B}"/>
              </a:ext>
            </a:extLst>
          </p:cNvPr>
          <p:cNvSpPr>
            <a:spLocks noGrp="1"/>
          </p:cNvSpPr>
          <p:nvPr>
            <p:ph type="body" sz="quarter" idx="11"/>
          </p:nvPr>
        </p:nvSpPr>
        <p:spPr>
          <a:xfrm>
            <a:off x="1109094" y="1505044"/>
            <a:ext cx="10426376" cy="1201811"/>
          </a:xfrm>
        </p:spPr>
        <p:txBody>
          <a:bodyPr lIns="91440" tIns="45720" rIns="91440" bIns="45720" anchor="t">
            <a:normAutofit fontScale="85000" lnSpcReduction="10000"/>
          </a:bodyPr>
          <a:lstStyle/>
          <a:p>
            <a:r>
              <a:rPr lang="en-US">
                <a:effectLst/>
                <a:latin typeface="Arial"/>
                <a:ea typeface="Arial" panose="020B0604020202020204" pitchFamily="34" charset="0"/>
                <a:cs typeface="Times New Roman"/>
              </a:rPr>
              <a:t>Draft Final Rule to Revise 16 C.F.R. part 1110, Certificates of Compliance</a:t>
            </a:r>
            <a:r>
              <a:rPr lang="en-US">
                <a:latin typeface="Arial"/>
                <a:ea typeface="Arial" panose="020B0604020202020204" pitchFamily="34" charset="0"/>
                <a:cs typeface="Times New Roman"/>
              </a:rPr>
              <a:t> and to Implement eFiling</a:t>
            </a:r>
            <a:endParaRPr lang="en-US"/>
          </a:p>
        </p:txBody>
      </p:sp>
      <p:sp>
        <p:nvSpPr>
          <p:cNvPr id="5" name="Text Placeholder 4">
            <a:extLst>
              <a:ext uri="{FF2B5EF4-FFF2-40B4-BE49-F238E27FC236}">
                <a16:creationId xmlns:a16="http://schemas.microsoft.com/office/drawing/2014/main" id="{7A6B1C76-061D-4032-92CC-7E1632138894}"/>
              </a:ext>
            </a:extLst>
          </p:cNvPr>
          <p:cNvSpPr>
            <a:spLocks noGrp="1"/>
          </p:cNvSpPr>
          <p:nvPr>
            <p:ph type="body" sz="quarter" idx="12"/>
          </p:nvPr>
        </p:nvSpPr>
        <p:spPr>
          <a:xfrm>
            <a:off x="1109094" y="2685282"/>
            <a:ext cx="9894186" cy="992483"/>
          </a:xfrm>
        </p:spPr>
        <p:txBody>
          <a:bodyPr lIns="91440" tIns="45720" rIns="91440" bIns="45720" anchor="t">
            <a:normAutofit/>
          </a:bodyPr>
          <a:lstStyle/>
          <a:p>
            <a:r>
              <a:rPr lang="en-US" dirty="0">
                <a:latin typeface="Arial"/>
                <a:cs typeface="Arial"/>
              </a:rPr>
              <a:t>Commission Briefing</a:t>
            </a:r>
          </a:p>
          <a:p>
            <a:r>
              <a:rPr lang="en-US" dirty="0">
                <a:latin typeface="Arial"/>
                <a:cs typeface="Arial"/>
              </a:rPr>
              <a:t>December 4, 2024</a:t>
            </a:r>
          </a:p>
        </p:txBody>
      </p:sp>
      <p:sp>
        <p:nvSpPr>
          <p:cNvPr id="6" name="Text Placeholder 5">
            <a:extLst>
              <a:ext uri="{FF2B5EF4-FFF2-40B4-BE49-F238E27FC236}">
                <a16:creationId xmlns:a16="http://schemas.microsoft.com/office/drawing/2014/main" id="{ACC8E026-27E1-4FE3-AA8D-F7C01192D179}"/>
              </a:ext>
            </a:extLst>
          </p:cNvPr>
          <p:cNvSpPr>
            <a:spLocks noGrp="1"/>
          </p:cNvSpPr>
          <p:nvPr>
            <p:ph type="body" sz="quarter" idx="14"/>
          </p:nvPr>
        </p:nvSpPr>
        <p:spPr>
          <a:xfrm>
            <a:off x="1109094" y="4049882"/>
            <a:ext cx="8875959" cy="1773845"/>
          </a:xfrm>
        </p:spPr>
        <p:txBody>
          <a:bodyPr lIns="91440" tIns="45720" rIns="91440" bIns="45720" anchor="t">
            <a:normAutofit/>
          </a:bodyPr>
          <a:lstStyle/>
          <a:p>
            <a:r>
              <a:rPr lang="en-US">
                <a:latin typeface="Georgia"/>
                <a:cs typeface="Arial"/>
              </a:rPr>
              <a:t>Jim Joholske, Director, </a:t>
            </a:r>
            <a:endParaRPr lang="en-US"/>
          </a:p>
          <a:p>
            <a:r>
              <a:rPr lang="en-US">
                <a:latin typeface="Georgia"/>
                <a:cs typeface="Arial"/>
              </a:rPr>
              <a:t>Office of Import Surveillance</a:t>
            </a:r>
            <a:endParaRPr lang="en-US"/>
          </a:p>
          <a:p>
            <a:endParaRPr lang="en-US">
              <a:latin typeface="Georgia"/>
              <a:cs typeface="Arial"/>
            </a:endParaRPr>
          </a:p>
          <a:p>
            <a:r>
              <a:rPr lang="en-US">
                <a:latin typeface="Georgia"/>
                <a:cs typeface="Arial"/>
              </a:rPr>
              <a:t>Mary House, Attorney, </a:t>
            </a:r>
            <a:endParaRPr lang="en-US"/>
          </a:p>
          <a:p>
            <a:r>
              <a:rPr lang="en-US">
                <a:latin typeface="Georgia"/>
                <a:cs typeface="Arial"/>
              </a:rPr>
              <a:t>Regulatory Affairs, Office of the General Cousel</a:t>
            </a:r>
            <a:endParaRPr lang="en-US"/>
          </a:p>
        </p:txBody>
      </p:sp>
    </p:spTree>
    <p:extLst>
      <p:ext uri="{BB962C8B-B14F-4D97-AF65-F5344CB8AC3E}">
        <p14:creationId xmlns:p14="http://schemas.microsoft.com/office/powerpoint/2010/main" val="3683853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274320" y="457200"/>
            <a:ext cx="9693337" cy="1188720"/>
          </a:xfrm>
        </p:spPr>
        <p:txBody>
          <a:bodyPr lIns="91440" tIns="45720" rIns="91440" bIns="45720" anchor="t">
            <a:noAutofit/>
          </a:bodyPr>
          <a:lstStyle/>
          <a:p>
            <a:pPr marL="0" marR="838200" indent="0" algn="l">
              <a:lnSpc>
                <a:spcPct val="103000"/>
              </a:lnSpc>
              <a:spcAft>
                <a:spcPts val="600"/>
              </a:spcAft>
              <a:buNone/>
              <a:tabLst>
                <a:tab pos="640715" algn="l"/>
                <a:tab pos="641350" algn="l"/>
              </a:tabLst>
            </a:pPr>
            <a:r>
              <a:rPr lang="en-US" b="1" kern="0">
                <a:effectLst/>
                <a:latin typeface="Arial" panose="020B0604020202020204" pitchFamily="34" charset="0"/>
                <a:ea typeface="Times New Roman" panose="02020603050405020304" pitchFamily="18" charset="0"/>
              </a:rPr>
              <a:t>Statutory Requirements for Certificates</a:t>
            </a:r>
          </a:p>
          <a:p>
            <a:pPr algn="l">
              <a:lnSpc>
                <a:spcPct val="103000"/>
              </a:lnSpc>
              <a:spcBef>
                <a:spcPts val="425"/>
              </a:spcBef>
              <a:spcAft>
                <a:spcPts val="600"/>
              </a:spcAft>
              <a:tabLst>
                <a:tab pos="640715" algn="l"/>
                <a:tab pos="641350" algn="l"/>
              </a:tabLst>
            </a:pPr>
            <a:r>
              <a:rPr lang="en-US" sz="2000">
                <a:latin typeface="Arial"/>
                <a:ea typeface="Times New Roman" panose="02020603050405020304" pitchFamily="18" charset="0"/>
                <a:cs typeface="Arial"/>
              </a:rPr>
              <a:t>Section 14 of the CPSA</a:t>
            </a:r>
            <a:endParaRPr lang="en-US" sz="2000" b="0">
              <a:solidFill>
                <a:srgbClr val="000000"/>
              </a:solidFill>
              <a:latin typeface="Arial"/>
              <a:ea typeface="Times New Roman" panose="02020603050405020304" pitchFamily="18" charset="0"/>
              <a:cs typeface="Arial"/>
            </a:endParaRPr>
          </a:p>
          <a:p>
            <a:pPr marR="838200" algn="l">
              <a:lnSpc>
                <a:spcPct val="103000"/>
              </a:lnSpc>
              <a:spcBef>
                <a:spcPts val="425"/>
              </a:spcBef>
              <a:spcAft>
                <a:spcPts val="1200"/>
              </a:spcAft>
              <a:tabLst>
                <a:tab pos="640715" algn="l"/>
                <a:tab pos="641350" algn="l"/>
              </a:tabLst>
            </a:pPr>
            <a:endParaRPr lang="en-US">
              <a:ea typeface="Times New Roman" panose="02020603050405020304" pitchFamily="18" charset="0"/>
            </a:endParaRPr>
          </a:p>
        </p:txBody>
      </p:sp>
      <p:sp>
        <p:nvSpPr>
          <p:cNvPr id="8" name="Text Placeholder 5">
            <a:extLst>
              <a:ext uri="{FF2B5EF4-FFF2-40B4-BE49-F238E27FC236}">
                <a16:creationId xmlns:a16="http://schemas.microsoft.com/office/drawing/2014/main" id="{3007B142-00FC-5CD7-5216-F16F3CEB8604}"/>
              </a:ext>
            </a:extLst>
          </p:cNvPr>
          <p:cNvSpPr>
            <a:spLocks noGrp="1"/>
          </p:cNvSpPr>
          <p:nvPr>
            <p:ph type="body" sz="quarter" idx="13"/>
          </p:nvPr>
        </p:nvSpPr>
        <p:spPr>
          <a:xfrm>
            <a:off x="274320" y="1942971"/>
            <a:ext cx="11224425" cy="4401878"/>
          </a:xfrm>
        </p:spPr>
        <p:txBody>
          <a:bodyPr/>
          <a:lstStyle/>
          <a:p>
            <a:pPr marR="838200">
              <a:lnSpc>
                <a:spcPct val="103000"/>
              </a:lnSpc>
              <a:spcAft>
                <a:spcPts val="600"/>
              </a:spcAft>
              <a:tabLst>
                <a:tab pos="640715" algn="l"/>
                <a:tab pos="641350" algn="l"/>
              </a:tabLst>
            </a:pPr>
            <a:r>
              <a:rPr lang="en-US" sz="2400"/>
              <a:t>Every certificate must be legible, and all contents must be in English; contents can also be in another language. 15 U.S.C. 2063(g)(2).  </a:t>
            </a:r>
          </a:p>
          <a:p>
            <a:pPr marR="838200">
              <a:lnSpc>
                <a:spcPct val="103000"/>
              </a:lnSpc>
              <a:spcAft>
                <a:spcPts val="600"/>
              </a:spcAft>
              <a:tabLst>
                <a:tab pos="640715" algn="l"/>
                <a:tab pos="641350" algn="l"/>
              </a:tabLst>
            </a:pPr>
            <a:r>
              <a:rPr lang="en-US" sz="2400"/>
              <a:t>Certificates must accompany the applicable product or shipment of products covered by the certificate. 15 U.S.C. 2063(g)(3).  </a:t>
            </a:r>
          </a:p>
          <a:p>
            <a:pPr marR="838200">
              <a:lnSpc>
                <a:spcPct val="103000"/>
              </a:lnSpc>
              <a:spcAft>
                <a:spcPts val="600"/>
              </a:spcAft>
              <a:tabLst>
                <a:tab pos="640715" algn="l"/>
                <a:tab pos="641350" algn="l"/>
              </a:tabLst>
            </a:pPr>
            <a:r>
              <a:rPr lang="en-US" sz="2400"/>
              <a:t>A copy of the certificate must be furnished to each distributor or retailer of the product. 15 U.S.C. 2063(g)(3).  </a:t>
            </a:r>
          </a:p>
        </p:txBody>
      </p:sp>
    </p:spTree>
    <p:extLst>
      <p:ext uri="{BB962C8B-B14F-4D97-AF65-F5344CB8AC3E}">
        <p14:creationId xmlns:p14="http://schemas.microsoft.com/office/powerpoint/2010/main" val="846684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274320" y="457200"/>
            <a:ext cx="9693337" cy="988142"/>
          </a:xfrm>
        </p:spPr>
        <p:txBody>
          <a:bodyPr lIns="91440" tIns="45720" rIns="91440" bIns="45720" anchor="t">
            <a:noAutofit/>
          </a:bodyPr>
          <a:lstStyle/>
          <a:p>
            <a:pPr marL="0" marR="838200" indent="0" algn="l">
              <a:lnSpc>
                <a:spcPct val="103000"/>
              </a:lnSpc>
              <a:spcBef>
                <a:spcPts val="425"/>
              </a:spcBef>
              <a:spcAft>
                <a:spcPts val="600"/>
              </a:spcAft>
              <a:buNone/>
              <a:tabLst>
                <a:tab pos="640715" algn="l"/>
                <a:tab pos="641350" algn="l"/>
              </a:tabLst>
            </a:pPr>
            <a:r>
              <a:rPr lang="en-US" b="1" kern="0">
                <a:effectLst/>
                <a:latin typeface="Arial" panose="020B0604020202020204" pitchFamily="34" charset="0"/>
                <a:ea typeface="Times New Roman" panose="02020603050405020304" pitchFamily="18" charset="0"/>
              </a:rPr>
              <a:t>Statutory Requirements for Certificates</a:t>
            </a:r>
          </a:p>
          <a:p>
            <a:pPr algn="l">
              <a:lnSpc>
                <a:spcPct val="103000"/>
              </a:lnSpc>
              <a:spcBef>
                <a:spcPts val="425"/>
              </a:spcBef>
              <a:spcAft>
                <a:spcPts val="600"/>
              </a:spcAft>
              <a:tabLst>
                <a:tab pos="640715" algn="l"/>
                <a:tab pos="641350" algn="l"/>
              </a:tabLst>
            </a:pPr>
            <a:r>
              <a:rPr lang="en-US" sz="2000">
                <a:latin typeface="Arial"/>
                <a:ea typeface="Times New Roman" panose="02020603050405020304" pitchFamily="18" charset="0"/>
                <a:cs typeface="Arial"/>
              </a:rPr>
              <a:t>Section 14 of the CPSA</a:t>
            </a:r>
            <a:endParaRPr lang="en-US" sz="2000" b="0">
              <a:solidFill>
                <a:srgbClr val="000000"/>
              </a:solidFill>
              <a:latin typeface="Arial"/>
              <a:ea typeface="Times New Roman" panose="02020603050405020304" pitchFamily="18" charset="0"/>
              <a:cs typeface="Arial"/>
            </a:endParaRPr>
          </a:p>
          <a:p>
            <a:pPr marR="838200" algn="l">
              <a:lnSpc>
                <a:spcPct val="103000"/>
              </a:lnSpc>
              <a:spcBef>
                <a:spcPts val="425"/>
              </a:spcBef>
              <a:spcAft>
                <a:spcPts val="1200"/>
              </a:spcAft>
              <a:tabLst>
                <a:tab pos="640715" algn="l"/>
                <a:tab pos="641350" algn="l"/>
              </a:tabLst>
            </a:pPr>
            <a:endParaRPr lang="en-US">
              <a:ea typeface="Times New Roman" panose="02020603050405020304" pitchFamily="18" charset="0"/>
            </a:endParaRPr>
          </a:p>
        </p:txBody>
      </p:sp>
      <p:sp>
        <p:nvSpPr>
          <p:cNvPr id="8" name="Text Placeholder 5">
            <a:extLst>
              <a:ext uri="{FF2B5EF4-FFF2-40B4-BE49-F238E27FC236}">
                <a16:creationId xmlns:a16="http://schemas.microsoft.com/office/drawing/2014/main" id="{3007B142-00FC-5CD7-5216-F16F3CEB8604}"/>
              </a:ext>
            </a:extLst>
          </p:cNvPr>
          <p:cNvSpPr>
            <a:spLocks noGrp="1"/>
          </p:cNvSpPr>
          <p:nvPr>
            <p:ph type="body" sz="quarter" idx="13"/>
          </p:nvPr>
        </p:nvSpPr>
        <p:spPr>
          <a:xfrm>
            <a:off x="274320" y="1645920"/>
            <a:ext cx="10521499" cy="3426967"/>
          </a:xfrm>
        </p:spPr>
        <p:txBody>
          <a:bodyPr lIns="91440" tIns="45720" rIns="91440" bIns="45720" anchor="t"/>
          <a:lstStyle/>
          <a:p>
            <a:pPr marR="838200">
              <a:lnSpc>
                <a:spcPct val="103000"/>
              </a:lnSpc>
              <a:spcAft>
                <a:spcPts val="600"/>
              </a:spcAft>
              <a:tabLst>
                <a:tab pos="640715" algn="l"/>
                <a:tab pos="641350" algn="l"/>
              </a:tabLst>
            </a:pPr>
            <a:r>
              <a:rPr lang="en-US" sz="2400">
                <a:latin typeface="Arial"/>
                <a:cs typeface="Arial"/>
              </a:rPr>
              <a:t>Upon request, the manufacturer (including importer) or private labeler issuing the certificate must provide a copy of the certificate to the Commission and to CBP. 15 U.S.C. 2063(g)(3) and (g)(4).  </a:t>
            </a:r>
          </a:p>
          <a:p>
            <a:pPr marR="838200">
              <a:lnSpc>
                <a:spcPct val="103000"/>
              </a:lnSpc>
              <a:spcAft>
                <a:spcPts val="600"/>
              </a:spcAft>
              <a:tabLst>
                <a:tab pos="640715" algn="l"/>
                <a:tab pos="641350" algn="l"/>
              </a:tabLst>
            </a:pPr>
            <a:r>
              <a:rPr lang="en-US" sz="2400">
                <a:latin typeface="Arial"/>
                <a:cs typeface="Arial"/>
              </a:rPr>
              <a:t>In consultation with the Commissioner of Customs, CPSC may, by rule, provide for the electronic filing of certificates up to 24 hours before arrival of an imported product. 15 U.S.C. 2063(g)(4).</a:t>
            </a:r>
          </a:p>
        </p:txBody>
      </p:sp>
    </p:spTree>
    <p:extLst>
      <p:ext uri="{BB962C8B-B14F-4D97-AF65-F5344CB8AC3E}">
        <p14:creationId xmlns:p14="http://schemas.microsoft.com/office/powerpoint/2010/main" val="3710152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274320" y="457200"/>
            <a:ext cx="9693337" cy="729495"/>
          </a:xfrm>
        </p:spPr>
        <p:txBody>
          <a:bodyPr>
            <a:noAutofit/>
          </a:bodyPr>
          <a:lstStyle/>
          <a:p>
            <a:pPr marL="0" marR="838200" indent="0" algn="l">
              <a:lnSpc>
                <a:spcPct val="103000"/>
              </a:lnSpc>
              <a:spcBef>
                <a:spcPts val="425"/>
              </a:spcBef>
              <a:spcAft>
                <a:spcPts val="1200"/>
              </a:spcAft>
              <a:buNone/>
              <a:tabLst>
                <a:tab pos="640715" algn="l"/>
                <a:tab pos="641350" algn="l"/>
              </a:tabLst>
            </a:pPr>
            <a:r>
              <a:rPr lang="en-US" b="1" kern="0">
                <a:effectLst/>
                <a:latin typeface="Arial" panose="020B0604020202020204" pitchFamily="34" charset="0"/>
                <a:ea typeface="Times New Roman" panose="02020603050405020304" pitchFamily="18" charset="0"/>
              </a:rPr>
              <a:t>Statutory Requirements for Certificates</a:t>
            </a:r>
          </a:p>
        </p:txBody>
      </p:sp>
      <p:sp>
        <p:nvSpPr>
          <p:cNvPr id="8" name="Text Placeholder 5">
            <a:extLst>
              <a:ext uri="{FF2B5EF4-FFF2-40B4-BE49-F238E27FC236}">
                <a16:creationId xmlns:a16="http://schemas.microsoft.com/office/drawing/2014/main" id="{3007B142-00FC-5CD7-5216-F16F3CEB8604}"/>
              </a:ext>
            </a:extLst>
          </p:cNvPr>
          <p:cNvSpPr>
            <a:spLocks noGrp="1"/>
          </p:cNvSpPr>
          <p:nvPr>
            <p:ph type="body" sz="quarter" idx="13"/>
          </p:nvPr>
        </p:nvSpPr>
        <p:spPr>
          <a:xfrm>
            <a:off x="365760" y="1645920"/>
            <a:ext cx="9693337" cy="4061636"/>
          </a:xfrm>
        </p:spPr>
        <p:txBody>
          <a:bodyPr lIns="91440" tIns="45720" rIns="91440" bIns="45720" anchor="t"/>
          <a:lstStyle/>
          <a:p>
            <a:pPr marL="0" marR="0" indent="0">
              <a:spcBef>
                <a:spcPts val="0"/>
              </a:spcBef>
              <a:spcAft>
                <a:spcPts val="0"/>
              </a:spcAft>
              <a:buNone/>
            </a:pPr>
            <a:r>
              <a:rPr lang="en-US" sz="2400">
                <a:effectLst/>
                <a:latin typeface="Arial"/>
                <a:ea typeface="Times New Roman" panose="02020603050405020304" pitchFamily="18" charset="0"/>
                <a:cs typeface="Arial"/>
              </a:rPr>
              <a:t>The Commission has general authority to </a:t>
            </a:r>
            <a:r>
              <a:rPr lang="en-US" sz="2400">
                <a:latin typeface="Arial"/>
                <a:ea typeface="Times New Roman" panose="02020603050405020304" pitchFamily="18" charset="0"/>
                <a:cs typeface="Arial"/>
              </a:rPr>
              <a:t>implement</a:t>
            </a:r>
            <a:r>
              <a:rPr lang="en-US" sz="2400">
                <a:effectLst/>
                <a:latin typeface="Arial"/>
                <a:ea typeface="Times New Roman" panose="02020603050405020304" pitchFamily="18" charset="0"/>
                <a:cs typeface="Arial"/>
              </a:rPr>
              <a:t> the certificate requirement pursuant to section 3 of the CPSIA, which provides that “the Commission may issue regulations, as necessary, to implement this Act and the amendments made by this Act.” Notes to 15 U.S.C. 2051 </a:t>
            </a:r>
            <a:r>
              <a:rPr lang="en-US" sz="2400">
                <a:latin typeface="Arial"/>
                <a:cs typeface="Arial"/>
              </a:rPr>
              <a:t>(citing Pub. L. 110–314, § 3, Aug. 14, 2008, 122 Stat. 3017). </a:t>
            </a:r>
          </a:p>
        </p:txBody>
      </p:sp>
    </p:spTree>
    <p:extLst>
      <p:ext uri="{BB962C8B-B14F-4D97-AF65-F5344CB8AC3E}">
        <p14:creationId xmlns:p14="http://schemas.microsoft.com/office/powerpoint/2010/main" val="2538367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274320" y="457200"/>
            <a:ext cx="9693337" cy="729495"/>
          </a:xfrm>
        </p:spPr>
        <p:txBody>
          <a:bodyPr lIns="91440" tIns="45720" rIns="91440" bIns="45720" anchor="t">
            <a:noAutofit/>
          </a:bodyPr>
          <a:lstStyle/>
          <a:p>
            <a:pPr marL="0" marR="838200" indent="0" algn="l">
              <a:lnSpc>
                <a:spcPct val="103000"/>
              </a:lnSpc>
              <a:spcBef>
                <a:spcPts val="425"/>
              </a:spcBef>
              <a:spcAft>
                <a:spcPts val="1200"/>
              </a:spcAft>
              <a:buNone/>
              <a:tabLst>
                <a:tab pos="640715" algn="l"/>
                <a:tab pos="641350" algn="l"/>
              </a:tabLst>
            </a:pPr>
            <a:r>
              <a:rPr lang="en-US" b="1" kern="0">
                <a:effectLst/>
                <a:latin typeface="Arial"/>
                <a:ea typeface="Times New Roman" panose="02020603050405020304" pitchFamily="18" charset="0"/>
                <a:cs typeface="Arial"/>
              </a:rPr>
              <a:t>Testing and Certification </a:t>
            </a:r>
            <a:r>
              <a:rPr lang="en-US">
                <a:latin typeface="Arial"/>
                <a:ea typeface="Times New Roman" panose="02020603050405020304" pitchFamily="18" charset="0"/>
                <a:cs typeface="Arial"/>
              </a:rPr>
              <a:t>Rulemaking</a:t>
            </a:r>
            <a:endParaRPr lang="en-US" b="1" kern="0">
              <a:effectLst/>
              <a:latin typeface="Arial" panose="020B0604020202020204" pitchFamily="34" charset="0"/>
              <a:ea typeface="Times New Roman" panose="02020603050405020304" pitchFamily="18" charset="0"/>
            </a:endParaRPr>
          </a:p>
        </p:txBody>
      </p:sp>
      <p:sp>
        <p:nvSpPr>
          <p:cNvPr id="8" name="Text Placeholder 5">
            <a:extLst>
              <a:ext uri="{FF2B5EF4-FFF2-40B4-BE49-F238E27FC236}">
                <a16:creationId xmlns:a16="http://schemas.microsoft.com/office/drawing/2014/main" id="{3007B142-00FC-5CD7-5216-F16F3CEB8604}"/>
              </a:ext>
            </a:extLst>
          </p:cNvPr>
          <p:cNvSpPr>
            <a:spLocks noGrp="1"/>
          </p:cNvSpPr>
          <p:nvPr>
            <p:ph type="body" sz="quarter" idx="13"/>
          </p:nvPr>
        </p:nvSpPr>
        <p:spPr>
          <a:xfrm>
            <a:off x="268999" y="1190991"/>
            <a:ext cx="11430282" cy="5000262"/>
          </a:xfrm>
        </p:spPr>
        <p:txBody>
          <a:bodyPr lIns="91440" tIns="45720" rIns="91440" bIns="45720" anchor="t"/>
          <a:lstStyle/>
          <a:p>
            <a:pPr marL="0" indent="0" algn="l">
              <a:spcAft>
                <a:spcPts val="300"/>
              </a:spcAft>
              <a:buNone/>
            </a:pPr>
            <a:r>
              <a:rPr lang="en-US" sz="2400" b="1" dirty="0">
                <a:latin typeface="Arial"/>
                <a:cs typeface="Arial"/>
              </a:rPr>
              <a:t>2008 – 16 CFR Part 1110, Certificates of Compliance</a:t>
            </a:r>
            <a:endParaRPr lang="en-US" sz="2400" dirty="0">
              <a:solidFill>
                <a:srgbClr val="1D2757"/>
              </a:solidFill>
              <a:latin typeface="Arial"/>
              <a:cs typeface="Arial"/>
            </a:endParaRPr>
          </a:p>
          <a:p>
            <a:pPr marL="804545" indent="0" algn="l">
              <a:spcAft>
                <a:spcPts val="300"/>
              </a:spcAft>
              <a:buFont typeface="Courier New" panose="02070309020205020404" pitchFamily="49" charset="0"/>
              <a:buChar char="o"/>
            </a:pPr>
            <a:r>
              <a:rPr lang="en-US" sz="2000" dirty="0">
                <a:latin typeface="Arial"/>
                <a:cs typeface="Arial"/>
              </a:rPr>
              <a:t>Immediately effective final rule published after receiving thousands of inquiries </a:t>
            </a:r>
            <a:br>
              <a:rPr lang="en-US" sz="2000" dirty="0">
                <a:latin typeface="Arial"/>
                <a:cs typeface="Arial"/>
              </a:rPr>
            </a:br>
            <a:r>
              <a:rPr lang="en-US" sz="2000" dirty="0">
                <a:latin typeface="Arial"/>
                <a:cs typeface="Arial"/>
              </a:rPr>
              <a:t>regarding the expanded certificate requirement. 73 FR 68328 (Nov. 18, 2008).</a:t>
            </a:r>
            <a:endParaRPr lang="en-US" sz="2000" dirty="0">
              <a:solidFill>
                <a:srgbClr val="1D2757"/>
              </a:solidFill>
              <a:latin typeface="Arial"/>
              <a:cs typeface="Arial"/>
            </a:endParaRPr>
          </a:p>
          <a:p>
            <a:pPr marL="0" indent="0" algn="l">
              <a:spcAft>
                <a:spcPts val="300"/>
              </a:spcAft>
              <a:buNone/>
            </a:pPr>
            <a:r>
              <a:rPr lang="en-US" sz="2400" b="1" dirty="0">
                <a:latin typeface="Arial"/>
                <a:cs typeface="Arial"/>
              </a:rPr>
              <a:t>2011 – 16 CFR parts 1107 and 1109</a:t>
            </a:r>
          </a:p>
          <a:p>
            <a:pPr marL="804545" indent="0" algn="l">
              <a:spcAft>
                <a:spcPts val="300"/>
              </a:spcAft>
              <a:buFont typeface="Courier New" panose="02070309020205020404" pitchFamily="49" charset="0"/>
              <a:buChar char="o"/>
            </a:pPr>
            <a:r>
              <a:rPr lang="en-US" sz="2000" dirty="0">
                <a:latin typeface="Arial"/>
                <a:cs typeface="Arial"/>
              </a:rPr>
              <a:t>1107 - Children's Product Testing, 76 FR 69482 (November 8, 2011) </a:t>
            </a:r>
            <a:endParaRPr lang="en-US" sz="2000" dirty="0"/>
          </a:p>
          <a:p>
            <a:pPr marL="804545" indent="0" algn="l">
              <a:spcAft>
                <a:spcPts val="300"/>
              </a:spcAft>
              <a:buFont typeface="Courier New" panose="02070309020205020404" pitchFamily="49" charset="0"/>
              <a:buChar char="o"/>
            </a:pPr>
            <a:r>
              <a:rPr lang="en-US" sz="2000" dirty="0">
                <a:latin typeface="Arial"/>
                <a:cs typeface="Arial"/>
              </a:rPr>
              <a:t>1109 – Component Part Rule, 76 FR 69546 (November 8, 2011) </a:t>
            </a:r>
            <a:endParaRPr lang="en-US" sz="2000" dirty="0"/>
          </a:p>
          <a:p>
            <a:pPr marL="1234440" lvl="1" indent="0" algn="l">
              <a:spcAft>
                <a:spcPts val="300"/>
              </a:spcAft>
              <a:buFont typeface="Wingdings" panose="05000000000000000000" pitchFamily="2" charset="2"/>
              <a:buChar char="§"/>
            </a:pPr>
            <a:r>
              <a:rPr lang="en-US" sz="2000" dirty="0">
                <a:latin typeface="Arial"/>
                <a:cs typeface="Arial"/>
              </a:rPr>
              <a:t>Specifically allows an importer, or any other finished product certifier, to rely on another party's testing or certification if they exercise “due care.”</a:t>
            </a:r>
            <a:endParaRPr lang="en-US" sz="2000" dirty="0"/>
          </a:p>
          <a:p>
            <a:pPr marL="0" indent="0" algn="l">
              <a:spcAft>
                <a:spcPts val="300"/>
              </a:spcAft>
              <a:buNone/>
            </a:pPr>
            <a:r>
              <a:rPr lang="en-US" sz="2400" b="1" dirty="0">
                <a:latin typeface="Arial"/>
                <a:cs typeface="Arial"/>
              </a:rPr>
              <a:t>2013 – NPR to Revise 16 CFR Part 1110 </a:t>
            </a:r>
            <a:r>
              <a:rPr lang="en-US" sz="2400" dirty="0">
                <a:latin typeface="Arial"/>
                <a:cs typeface="Arial"/>
              </a:rPr>
              <a:t>78 FR 28080 (May 13, 2013)</a:t>
            </a:r>
          </a:p>
          <a:p>
            <a:pPr marL="804545" indent="0" algn="l">
              <a:spcAft>
                <a:spcPts val="300"/>
              </a:spcAft>
              <a:buFont typeface="Courier New" panose="020B0604020202020204" pitchFamily="34" charset="0"/>
              <a:buChar char="o"/>
            </a:pPr>
            <a:r>
              <a:rPr lang="en-US" sz="2000" dirty="0">
                <a:latin typeface="Arial"/>
                <a:cs typeface="Arial"/>
              </a:rPr>
              <a:t>Proposed new definitions to align with parts 1107 and 1109; Proposed to require </a:t>
            </a:r>
            <a:r>
              <a:rPr lang="en-US" sz="2000" dirty="0" err="1">
                <a:latin typeface="Arial"/>
                <a:cs typeface="Arial"/>
              </a:rPr>
              <a:t>eFiling</a:t>
            </a:r>
            <a:endParaRPr lang="en-US" sz="2000" dirty="0">
              <a:latin typeface="Arial"/>
              <a:cs typeface="Arial"/>
            </a:endParaRPr>
          </a:p>
          <a:p>
            <a:pPr marL="804545" indent="0" algn="l">
              <a:spcAft>
                <a:spcPts val="300"/>
              </a:spcAft>
              <a:buFont typeface="Courier New" panose="020B0604020202020204" pitchFamily="34" charset="0"/>
              <a:buChar char="o"/>
            </a:pPr>
            <a:r>
              <a:rPr lang="en-US" sz="2000" dirty="0">
                <a:latin typeface="Arial"/>
                <a:cs typeface="Arial"/>
              </a:rPr>
              <a:t>Over 500 comments from more than 70 commenters</a:t>
            </a:r>
          </a:p>
          <a:p>
            <a:pPr marL="0" indent="0" algn="l">
              <a:spcAft>
                <a:spcPts val="300"/>
              </a:spcAft>
              <a:buNone/>
            </a:pPr>
            <a:r>
              <a:rPr lang="en-US" sz="2400" b="1" dirty="0">
                <a:latin typeface="Arial"/>
                <a:cs typeface="Arial"/>
              </a:rPr>
              <a:t>2013 – 2023 – CPSC </a:t>
            </a:r>
            <a:r>
              <a:rPr lang="en-US" sz="2400" b="1" dirty="0" err="1">
                <a:latin typeface="Arial"/>
                <a:cs typeface="Arial"/>
              </a:rPr>
              <a:t>eFiling</a:t>
            </a:r>
            <a:r>
              <a:rPr lang="en-US" sz="2400" b="1" dirty="0">
                <a:latin typeface="Arial"/>
                <a:cs typeface="Arial"/>
              </a:rPr>
              <a:t> Related Projects</a:t>
            </a:r>
            <a:endParaRPr lang="en-US" sz="2400" b="1" dirty="0"/>
          </a:p>
          <a:p>
            <a:pPr marL="0" indent="0" algn="l">
              <a:spcAft>
                <a:spcPts val="300"/>
              </a:spcAft>
              <a:buNone/>
            </a:pPr>
            <a:r>
              <a:rPr lang="en-US" sz="2400" b="1" dirty="0">
                <a:latin typeface="Arial"/>
                <a:cs typeface="Arial"/>
              </a:rPr>
              <a:t>2023 – SNPR to Revise 16 CFR Part 1110 </a:t>
            </a:r>
            <a:r>
              <a:rPr lang="en-US" sz="2400" dirty="0">
                <a:latin typeface="Arial"/>
                <a:cs typeface="Times New Roman"/>
              </a:rPr>
              <a:t>88 FR 85760  (Dec. 8, 2023)</a:t>
            </a:r>
          </a:p>
          <a:p>
            <a:pPr marL="0" indent="0" algn="l">
              <a:spcAft>
                <a:spcPts val="300"/>
              </a:spcAft>
              <a:buNone/>
            </a:pPr>
            <a:endParaRPr lang="en-US" sz="2400" dirty="0">
              <a:latin typeface="Arial"/>
              <a:cs typeface="Times New Roman"/>
            </a:endParaRPr>
          </a:p>
        </p:txBody>
      </p:sp>
    </p:spTree>
    <p:extLst>
      <p:ext uri="{BB962C8B-B14F-4D97-AF65-F5344CB8AC3E}">
        <p14:creationId xmlns:p14="http://schemas.microsoft.com/office/powerpoint/2010/main" val="3314083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56039B2-EB22-42E5-A779-78152B579D85}"/>
              </a:ext>
            </a:extLst>
          </p:cNvPr>
          <p:cNvSpPr>
            <a:spLocks noGrp="1"/>
          </p:cNvSpPr>
          <p:nvPr>
            <p:ph type="body" sz="quarter" idx="13"/>
          </p:nvPr>
        </p:nvSpPr>
        <p:spPr>
          <a:xfrm>
            <a:off x="610902" y="1710218"/>
            <a:ext cx="10962751" cy="4396359"/>
          </a:xfrm>
        </p:spPr>
        <p:txBody>
          <a:bodyPr lIns="91440" tIns="45720" rIns="91440" bIns="45720" anchor="t"/>
          <a:lstStyle/>
          <a:p>
            <a:pPr>
              <a:spcAft>
                <a:spcPts val="600"/>
              </a:spcAft>
            </a:pPr>
            <a:r>
              <a:rPr lang="en-US" sz="2400">
                <a:latin typeface="Arial"/>
                <a:cs typeface="Arial"/>
              </a:rPr>
              <a:t>Published SNPR on December 8, 2023 (88 FR 85760)</a:t>
            </a:r>
          </a:p>
          <a:p>
            <a:pPr>
              <a:spcAft>
                <a:spcPts val="600"/>
              </a:spcAft>
            </a:pPr>
            <a:r>
              <a:rPr lang="en-US" sz="2400">
                <a:latin typeface="Arial"/>
                <a:cs typeface="Arial"/>
              </a:rPr>
              <a:t>Modified the 2013 NPR based on comments, lessons learned, and pilot participant feedback</a:t>
            </a:r>
          </a:p>
          <a:p>
            <a:pPr lvl="1">
              <a:spcAft>
                <a:spcPts val="600"/>
              </a:spcAft>
              <a:buFont typeface="Courier New" panose="02070309020205020404" pitchFamily="49" charset="0"/>
              <a:buChar char="o"/>
            </a:pPr>
            <a:r>
              <a:rPr lang="en-US" sz="2000">
                <a:latin typeface="Arial"/>
                <a:cs typeface="Arial"/>
              </a:rPr>
              <a:t>Alpha Pilot, Certificate Study, and Beta Pilot informed modifications</a:t>
            </a:r>
          </a:p>
          <a:p>
            <a:pPr>
              <a:spcAft>
                <a:spcPts val="600"/>
              </a:spcAft>
            </a:pPr>
            <a:r>
              <a:rPr lang="en-US" sz="2400">
                <a:latin typeface="Arial"/>
                <a:cs typeface="Arial"/>
              </a:rPr>
              <a:t>Proposed to broaden the definition of “importer” to include any party that could be an importer under CBP’s definition of importer:</a:t>
            </a:r>
          </a:p>
          <a:p>
            <a:pPr lvl="1" algn="l">
              <a:spcAft>
                <a:spcPts val="600"/>
              </a:spcAft>
              <a:buFont typeface="Courier New" panose="020B0604020202020204" pitchFamily="34" charset="0"/>
              <a:buChar char="o"/>
            </a:pPr>
            <a:r>
              <a:rPr lang="en-US" sz="2000">
                <a:latin typeface="Arial"/>
                <a:cs typeface="Arial"/>
              </a:rPr>
              <a:t>Means the importer of record; consignee; or owner, purchaser, or party that has financial interest in the consumer product being offered for import and effectively caused the consumer product to be imported into the United States.</a:t>
            </a:r>
          </a:p>
          <a:p>
            <a:pPr>
              <a:spcAft>
                <a:spcPts val="600"/>
              </a:spcAft>
            </a:pPr>
            <a:r>
              <a:rPr lang="en-US" sz="2400">
                <a:latin typeface="Arial"/>
                <a:cs typeface="Arial"/>
              </a:rPr>
              <a:t>Clarified certificate requirements for all regulated products and substances</a:t>
            </a:r>
          </a:p>
          <a:p>
            <a:pPr lvl="1">
              <a:spcAft>
                <a:spcPts val="600"/>
              </a:spcAft>
              <a:buFont typeface="Courier New" panose="02070309020205020404" pitchFamily="49" charset="0"/>
              <a:buChar char="o"/>
            </a:pPr>
            <a:r>
              <a:rPr lang="en-US" sz="2000">
                <a:latin typeface="Arial"/>
                <a:cs typeface="Arial"/>
              </a:rPr>
              <a:t>Modified and added several new terms and definitions</a:t>
            </a:r>
          </a:p>
          <a:p>
            <a:endParaRPr lang="en-US" sz="2800"/>
          </a:p>
        </p:txBody>
      </p:sp>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630877" y="514859"/>
            <a:ext cx="9446573" cy="1115876"/>
          </a:xfrm>
        </p:spPr>
        <p:txBody>
          <a:bodyPr>
            <a:normAutofit lnSpcReduction="10000"/>
          </a:bodyPr>
          <a:lstStyle/>
          <a:p>
            <a:r>
              <a:rPr lang="en-US"/>
              <a:t>2023 Supplemental Notice of Proposed Rulemaking (SNPR)</a:t>
            </a:r>
          </a:p>
        </p:txBody>
      </p:sp>
    </p:spTree>
    <p:extLst>
      <p:ext uri="{BB962C8B-B14F-4D97-AF65-F5344CB8AC3E}">
        <p14:creationId xmlns:p14="http://schemas.microsoft.com/office/powerpoint/2010/main" val="3910769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56039B2-EB22-42E5-A779-78152B579D85}"/>
              </a:ext>
            </a:extLst>
          </p:cNvPr>
          <p:cNvSpPr>
            <a:spLocks noGrp="1"/>
          </p:cNvSpPr>
          <p:nvPr>
            <p:ph type="body" sz="quarter" idx="13"/>
          </p:nvPr>
        </p:nvSpPr>
        <p:spPr>
          <a:xfrm>
            <a:off x="610902" y="1420096"/>
            <a:ext cx="10962751" cy="4493121"/>
          </a:xfrm>
        </p:spPr>
        <p:txBody>
          <a:bodyPr lIns="91440" tIns="45720" rIns="91440" bIns="45720" anchor="t"/>
          <a:lstStyle/>
          <a:p>
            <a:pPr>
              <a:spcAft>
                <a:spcPts val="600"/>
              </a:spcAft>
            </a:pPr>
            <a:r>
              <a:rPr lang="en-US" sz="2400" dirty="0">
                <a:latin typeface="Arial"/>
                <a:cs typeface="Arial"/>
              </a:rPr>
              <a:t>Effective Date</a:t>
            </a:r>
            <a:endParaRPr lang="en-US" dirty="0"/>
          </a:p>
          <a:p>
            <a:pPr>
              <a:spcAft>
                <a:spcPts val="600"/>
              </a:spcAft>
            </a:pPr>
            <a:r>
              <a:rPr lang="en-US" sz="2400" dirty="0">
                <a:latin typeface="Arial"/>
                <a:cs typeface="Arial"/>
              </a:rPr>
              <a:t>Definitions</a:t>
            </a:r>
            <a:endParaRPr lang="en-US" dirty="0"/>
          </a:p>
          <a:p>
            <a:pPr lvl="1">
              <a:spcAft>
                <a:spcPts val="600"/>
              </a:spcAft>
            </a:pPr>
            <a:r>
              <a:rPr lang="en-US" sz="1800" dirty="0">
                <a:latin typeface="Arial"/>
                <a:cs typeface="Arial"/>
              </a:rPr>
              <a:t>Importer</a:t>
            </a:r>
          </a:p>
          <a:p>
            <a:pPr lvl="1">
              <a:spcAft>
                <a:spcPts val="600"/>
              </a:spcAft>
            </a:pPr>
            <a:r>
              <a:rPr lang="en-US" sz="1800" dirty="0">
                <a:latin typeface="Arial"/>
                <a:cs typeface="Arial"/>
              </a:rPr>
              <a:t>Finished Product/Component Part</a:t>
            </a:r>
          </a:p>
          <a:p>
            <a:pPr>
              <a:spcAft>
                <a:spcPts val="600"/>
              </a:spcAft>
            </a:pPr>
            <a:r>
              <a:rPr lang="en-US" sz="2400" dirty="0">
                <a:latin typeface="Arial"/>
                <a:cs typeface="Arial"/>
              </a:rPr>
              <a:t>Who Must Certify Finished Products</a:t>
            </a:r>
            <a:endParaRPr lang="en-US" dirty="0"/>
          </a:p>
          <a:p>
            <a:pPr lvl="1">
              <a:spcAft>
                <a:spcPts val="600"/>
              </a:spcAft>
            </a:pPr>
            <a:r>
              <a:rPr lang="en-US" sz="1800" dirty="0">
                <a:latin typeface="Arial"/>
                <a:cs typeface="Arial"/>
              </a:rPr>
              <a:t>Domestic Products – Private Labeler vs. Manufacturer</a:t>
            </a:r>
          </a:p>
          <a:p>
            <a:pPr lvl="1">
              <a:spcAft>
                <a:spcPts val="600"/>
              </a:spcAft>
            </a:pPr>
            <a:r>
              <a:rPr lang="en-US" sz="1800" dirty="0">
                <a:latin typeface="Arial"/>
                <a:cs typeface="Arial"/>
              </a:rPr>
              <a:t>Imported Products – Importer vs. Manufacturer</a:t>
            </a:r>
          </a:p>
          <a:p>
            <a:pPr>
              <a:spcAft>
                <a:spcPts val="600"/>
              </a:spcAft>
            </a:pPr>
            <a:r>
              <a:rPr lang="en-US" sz="2400" dirty="0">
                <a:latin typeface="Arial"/>
                <a:cs typeface="Arial"/>
              </a:rPr>
              <a:t>Disclaimer Message Sets</a:t>
            </a:r>
          </a:p>
          <a:p>
            <a:pPr>
              <a:spcAft>
                <a:spcPts val="600"/>
              </a:spcAft>
            </a:pPr>
            <a:r>
              <a:rPr lang="en-US" sz="2400" dirty="0">
                <a:latin typeface="Arial"/>
                <a:cs typeface="Arial"/>
              </a:rPr>
              <a:t>De Minimis and Mail Shipments</a:t>
            </a:r>
            <a:endParaRPr lang="en-US" sz="2400" dirty="0"/>
          </a:p>
          <a:p>
            <a:pPr>
              <a:spcAft>
                <a:spcPts val="600"/>
              </a:spcAft>
            </a:pPr>
            <a:r>
              <a:rPr lang="en-US" sz="2400" dirty="0">
                <a:latin typeface="Arial"/>
                <a:cs typeface="Arial"/>
              </a:rPr>
              <a:t>Entries from Foreign Trade Zones</a:t>
            </a:r>
            <a:endParaRPr lang="en-US" sz="2400" dirty="0"/>
          </a:p>
          <a:p>
            <a:pPr>
              <a:spcAft>
                <a:spcPts val="600"/>
              </a:spcAft>
            </a:pPr>
            <a:r>
              <a:rPr lang="en-US" sz="2400" dirty="0">
                <a:latin typeface="Arial"/>
                <a:cs typeface="Arial"/>
              </a:rPr>
              <a:t>Costs of the rule – RFA and PRA Analyses</a:t>
            </a:r>
            <a:endParaRPr lang="en-US" sz="2400" dirty="0"/>
          </a:p>
          <a:p>
            <a:endParaRPr lang="en-US" sz="2800" dirty="0"/>
          </a:p>
        </p:txBody>
      </p:sp>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618782" y="514859"/>
            <a:ext cx="9458668" cy="716734"/>
          </a:xfrm>
        </p:spPr>
        <p:txBody>
          <a:bodyPr lIns="91440" tIns="45720" rIns="91440" bIns="45720" anchor="t">
            <a:normAutofit/>
          </a:bodyPr>
          <a:lstStyle/>
          <a:p>
            <a:r>
              <a:rPr lang="en-US">
                <a:latin typeface="Arial"/>
                <a:cs typeface="Arial"/>
              </a:rPr>
              <a:t>Comments on the SNPR</a:t>
            </a:r>
          </a:p>
        </p:txBody>
      </p:sp>
    </p:spTree>
    <p:extLst>
      <p:ext uri="{BB962C8B-B14F-4D97-AF65-F5344CB8AC3E}">
        <p14:creationId xmlns:p14="http://schemas.microsoft.com/office/powerpoint/2010/main" val="758321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D95C8-CD75-8271-7777-0C8349E80C61}"/>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F3F4154C-B2C3-2A33-AC3E-20F9D82EA23C}"/>
              </a:ext>
            </a:extLst>
          </p:cNvPr>
          <p:cNvSpPr>
            <a:spLocks noGrp="1"/>
          </p:cNvSpPr>
          <p:nvPr>
            <p:ph type="body" sz="quarter" idx="12"/>
          </p:nvPr>
        </p:nvSpPr>
        <p:spPr>
          <a:xfrm>
            <a:off x="274320" y="457200"/>
            <a:ext cx="9446573" cy="1115876"/>
          </a:xfrm>
        </p:spPr>
        <p:txBody>
          <a:bodyPr lIns="91440" tIns="45720" rIns="91440" bIns="45720" anchor="t">
            <a:normAutofit/>
          </a:bodyPr>
          <a:lstStyle/>
          <a:p>
            <a:r>
              <a:rPr lang="en-US">
                <a:latin typeface="Arial"/>
                <a:cs typeface="Arial"/>
              </a:rPr>
              <a:t>eFiling Related Projects</a:t>
            </a:r>
          </a:p>
        </p:txBody>
      </p:sp>
      <p:pic>
        <p:nvPicPr>
          <p:cNvPr id="47" name="Picture 46" descr="A picture containing worm, gear&#10;&#10;Description automatically generated">
            <a:extLst>
              <a:ext uri="{FF2B5EF4-FFF2-40B4-BE49-F238E27FC236}">
                <a16:creationId xmlns:a16="http://schemas.microsoft.com/office/drawing/2014/main" id="{E0B2C213-B2CB-A085-F7C5-B51424BA0B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77409"/>
            <a:ext cx="12191995" cy="1668837"/>
          </a:xfrm>
          <a:prstGeom prst="rect">
            <a:avLst/>
          </a:prstGeom>
        </p:spPr>
      </p:pic>
      <p:cxnSp>
        <p:nvCxnSpPr>
          <p:cNvPr id="48" name="Straight Connector 47">
            <a:extLst>
              <a:ext uri="{FF2B5EF4-FFF2-40B4-BE49-F238E27FC236}">
                <a16:creationId xmlns:a16="http://schemas.microsoft.com/office/drawing/2014/main" id="{D80BB907-0797-8968-666D-2F314237DB82}"/>
              </a:ext>
            </a:extLst>
          </p:cNvPr>
          <p:cNvCxnSpPr>
            <a:cxnSpLocks/>
          </p:cNvCxnSpPr>
          <p:nvPr/>
        </p:nvCxnSpPr>
        <p:spPr>
          <a:xfrm>
            <a:off x="431952" y="4634341"/>
            <a:ext cx="0" cy="1097280"/>
          </a:xfrm>
          <a:prstGeom prst="line">
            <a:avLst/>
          </a:prstGeom>
          <a:noFill/>
          <a:ln w="79375" cap="flat" cmpd="sng" algn="ctr">
            <a:solidFill>
              <a:srgbClr val="1D2757"/>
            </a:solidFill>
            <a:prstDash val="solid"/>
            <a:miter lim="800000"/>
          </a:ln>
          <a:effectLst/>
        </p:spPr>
      </p:cxnSp>
      <p:cxnSp>
        <p:nvCxnSpPr>
          <p:cNvPr id="49" name="Straight Connector 48">
            <a:extLst>
              <a:ext uri="{FF2B5EF4-FFF2-40B4-BE49-F238E27FC236}">
                <a16:creationId xmlns:a16="http://schemas.microsoft.com/office/drawing/2014/main" id="{4B20E57E-4B93-6315-3293-685CD89F039B}"/>
              </a:ext>
            </a:extLst>
          </p:cNvPr>
          <p:cNvCxnSpPr>
            <a:cxnSpLocks/>
          </p:cNvCxnSpPr>
          <p:nvPr/>
        </p:nvCxnSpPr>
        <p:spPr>
          <a:xfrm>
            <a:off x="1655695" y="2026469"/>
            <a:ext cx="0" cy="1097280"/>
          </a:xfrm>
          <a:prstGeom prst="line">
            <a:avLst/>
          </a:prstGeom>
          <a:noFill/>
          <a:ln w="79375" cap="flat" cmpd="sng" algn="ctr">
            <a:solidFill>
              <a:srgbClr val="1D2757"/>
            </a:solidFill>
            <a:prstDash val="solid"/>
            <a:miter lim="800000"/>
          </a:ln>
          <a:effectLst/>
        </p:spPr>
      </p:cxnSp>
      <p:cxnSp>
        <p:nvCxnSpPr>
          <p:cNvPr id="50" name="Straight Connector 49">
            <a:extLst>
              <a:ext uri="{FF2B5EF4-FFF2-40B4-BE49-F238E27FC236}">
                <a16:creationId xmlns:a16="http://schemas.microsoft.com/office/drawing/2014/main" id="{4E7B5649-6FFA-311F-4973-28FD935A4A49}"/>
              </a:ext>
            </a:extLst>
          </p:cNvPr>
          <p:cNvCxnSpPr>
            <a:cxnSpLocks/>
          </p:cNvCxnSpPr>
          <p:nvPr/>
        </p:nvCxnSpPr>
        <p:spPr>
          <a:xfrm>
            <a:off x="3514663" y="4226734"/>
            <a:ext cx="0" cy="1097280"/>
          </a:xfrm>
          <a:prstGeom prst="line">
            <a:avLst/>
          </a:prstGeom>
          <a:noFill/>
          <a:ln w="79375" cap="flat" cmpd="sng" algn="ctr">
            <a:solidFill>
              <a:srgbClr val="1D2757"/>
            </a:solidFill>
            <a:prstDash val="solid"/>
            <a:miter lim="800000"/>
          </a:ln>
          <a:effectLst/>
        </p:spPr>
      </p:cxnSp>
      <p:cxnSp>
        <p:nvCxnSpPr>
          <p:cNvPr id="51" name="Straight Connector 50">
            <a:extLst>
              <a:ext uri="{FF2B5EF4-FFF2-40B4-BE49-F238E27FC236}">
                <a16:creationId xmlns:a16="http://schemas.microsoft.com/office/drawing/2014/main" id="{A98A3B32-91BF-F286-0D16-1979B3D80930}"/>
              </a:ext>
            </a:extLst>
          </p:cNvPr>
          <p:cNvCxnSpPr>
            <a:cxnSpLocks/>
          </p:cNvCxnSpPr>
          <p:nvPr/>
        </p:nvCxnSpPr>
        <p:spPr>
          <a:xfrm>
            <a:off x="5107287" y="1592326"/>
            <a:ext cx="0" cy="1097280"/>
          </a:xfrm>
          <a:prstGeom prst="line">
            <a:avLst/>
          </a:prstGeom>
          <a:noFill/>
          <a:ln w="79375" cap="flat" cmpd="sng" algn="ctr">
            <a:solidFill>
              <a:srgbClr val="1D2757"/>
            </a:solidFill>
            <a:prstDash val="solid"/>
            <a:miter lim="800000"/>
          </a:ln>
          <a:effectLst/>
        </p:spPr>
      </p:cxnSp>
      <p:cxnSp>
        <p:nvCxnSpPr>
          <p:cNvPr id="52" name="Straight Connector 51">
            <a:extLst>
              <a:ext uri="{FF2B5EF4-FFF2-40B4-BE49-F238E27FC236}">
                <a16:creationId xmlns:a16="http://schemas.microsoft.com/office/drawing/2014/main" id="{8CBC4947-8BC1-25C5-8483-BEE644E94204}"/>
              </a:ext>
            </a:extLst>
          </p:cNvPr>
          <p:cNvCxnSpPr>
            <a:cxnSpLocks/>
          </p:cNvCxnSpPr>
          <p:nvPr/>
        </p:nvCxnSpPr>
        <p:spPr>
          <a:xfrm>
            <a:off x="7256664" y="4576551"/>
            <a:ext cx="0" cy="1097280"/>
          </a:xfrm>
          <a:prstGeom prst="line">
            <a:avLst/>
          </a:prstGeom>
          <a:noFill/>
          <a:ln w="79375" cap="flat" cmpd="sng" algn="ctr">
            <a:solidFill>
              <a:srgbClr val="1D2757"/>
            </a:solidFill>
            <a:prstDash val="solid"/>
            <a:miter lim="800000"/>
          </a:ln>
          <a:effectLst/>
        </p:spPr>
      </p:cxnSp>
      <p:cxnSp>
        <p:nvCxnSpPr>
          <p:cNvPr id="53" name="Straight Connector 52">
            <a:extLst>
              <a:ext uri="{FF2B5EF4-FFF2-40B4-BE49-F238E27FC236}">
                <a16:creationId xmlns:a16="http://schemas.microsoft.com/office/drawing/2014/main" id="{2C62D664-E21E-34D7-3C7E-691300D34221}"/>
              </a:ext>
            </a:extLst>
          </p:cNvPr>
          <p:cNvCxnSpPr>
            <a:cxnSpLocks/>
          </p:cNvCxnSpPr>
          <p:nvPr/>
        </p:nvCxnSpPr>
        <p:spPr>
          <a:xfrm>
            <a:off x="8137657" y="1468106"/>
            <a:ext cx="0" cy="1097280"/>
          </a:xfrm>
          <a:prstGeom prst="line">
            <a:avLst/>
          </a:prstGeom>
          <a:noFill/>
          <a:ln w="79375" cap="flat" cmpd="sng" algn="ctr">
            <a:solidFill>
              <a:srgbClr val="1D2757"/>
            </a:solidFill>
            <a:prstDash val="solid"/>
            <a:miter lim="800000"/>
          </a:ln>
          <a:effectLst/>
        </p:spPr>
      </p:cxnSp>
      <p:grpSp>
        <p:nvGrpSpPr>
          <p:cNvPr id="54" name="Group 53">
            <a:extLst>
              <a:ext uri="{FF2B5EF4-FFF2-40B4-BE49-F238E27FC236}">
                <a16:creationId xmlns:a16="http://schemas.microsoft.com/office/drawing/2014/main" id="{0B323E4C-B776-BC8C-0A5E-62816643609C}"/>
              </a:ext>
            </a:extLst>
          </p:cNvPr>
          <p:cNvGrpSpPr/>
          <p:nvPr/>
        </p:nvGrpSpPr>
        <p:grpSpPr>
          <a:xfrm>
            <a:off x="506619" y="4566926"/>
            <a:ext cx="2337263" cy="1901015"/>
            <a:chOff x="2395124" y="1181922"/>
            <a:chExt cx="2919505" cy="4377086"/>
          </a:xfrm>
        </p:grpSpPr>
        <p:sp>
          <p:nvSpPr>
            <p:cNvPr id="55" name="TextBox 54">
              <a:extLst>
                <a:ext uri="{FF2B5EF4-FFF2-40B4-BE49-F238E27FC236}">
                  <a16:creationId xmlns:a16="http://schemas.microsoft.com/office/drawing/2014/main" id="{61DBB8A1-CCC2-AF33-490D-6E34D37FC077}"/>
                </a:ext>
              </a:extLst>
            </p:cNvPr>
            <p:cNvSpPr txBox="1"/>
            <p:nvPr/>
          </p:nvSpPr>
          <p:spPr>
            <a:xfrm>
              <a:off x="2395124" y="1181922"/>
              <a:ext cx="2208224" cy="637790"/>
            </a:xfrm>
            <a:prstGeom prst="rect">
              <a:avLst/>
            </a:prstGeom>
            <a:noFill/>
          </p:spPr>
          <p:txBody>
            <a:bodyPr wrap="square" lIns="0" tIns="0" rIns="0" bIns="0" rtlCol="0">
              <a:spAutoFit/>
            </a:bodyPr>
            <a:lstStyle/>
            <a:p>
              <a:pPr defTabSz="457200"/>
              <a:r>
                <a:rPr lang="en-US" b="1">
                  <a:solidFill>
                    <a:prstClr val="black"/>
                  </a:solidFill>
                  <a:cs typeface="Arial" panose="020B0604020202020204" pitchFamily="34" charset="0"/>
                </a:rPr>
                <a:t>2016</a:t>
              </a:r>
              <a:endParaRPr lang="en-US" sz="1600" b="1">
                <a:solidFill>
                  <a:prstClr val="black"/>
                </a:solidFill>
                <a:cs typeface="Arial" panose="020B0604020202020204" pitchFamily="34" charset="0"/>
              </a:endParaRPr>
            </a:p>
          </p:txBody>
        </p:sp>
        <p:sp>
          <p:nvSpPr>
            <p:cNvPr id="56" name="TextBox 55">
              <a:extLst>
                <a:ext uri="{FF2B5EF4-FFF2-40B4-BE49-F238E27FC236}">
                  <a16:creationId xmlns:a16="http://schemas.microsoft.com/office/drawing/2014/main" id="{13DD3F17-FBF6-F0B3-300A-DF0784D8156F}"/>
                </a:ext>
              </a:extLst>
            </p:cNvPr>
            <p:cNvSpPr txBox="1"/>
            <p:nvPr/>
          </p:nvSpPr>
          <p:spPr>
            <a:xfrm>
              <a:off x="2395124" y="1732270"/>
              <a:ext cx="2919505" cy="3826738"/>
            </a:xfrm>
            <a:prstGeom prst="rect">
              <a:avLst/>
            </a:prstGeom>
            <a:noFill/>
          </p:spPr>
          <p:txBody>
            <a:bodyPr wrap="square" lIns="0" tIns="0" rIns="0" bIns="0">
              <a:spAutoFit/>
            </a:bodyPr>
            <a:lstStyle/>
            <a:p>
              <a:pPr defTabSz="457200"/>
              <a:r>
                <a:rPr lang="en-US">
                  <a:solidFill>
                    <a:srgbClr val="000000"/>
                  </a:solidFill>
                  <a:latin typeface="+mn-lt"/>
                  <a:cs typeface="Arial"/>
                </a:rPr>
                <a:t>CBP implemented their </a:t>
              </a:r>
              <a:r>
                <a:rPr lang="en-US" b="1">
                  <a:solidFill>
                    <a:srgbClr val="000000"/>
                  </a:solidFill>
                  <a:latin typeface="+mn-lt"/>
                  <a:cs typeface="Arial"/>
                </a:rPr>
                <a:t>Automated Commercial Environment (ACE) </a:t>
              </a:r>
              <a:r>
                <a:rPr lang="en-US">
                  <a:solidFill>
                    <a:srgbClr val="000000"/>
                  </a:solidFill>
                  <a:latin typeface="+mn-lt"/>
                  <a:cs typeface="Arial"/>
                </a:rPr>
                <a:t>and developed the </a:t>
              </a:r>
              <a:r>
                <a:rPr lang="en-US" b="1">
                  <a:solidFill>
                    <a:srgbClr val="000000"/>
                  </a:solidFill>
                  <a:latin typeface="+mn-lt"/>
                  <a:cs typeface="Arial"/>
                </a:rPr>
                <a:t>PGA Message Set</a:t>
              </a:r>
              <a:endParaRPr lang="en-US" sz="1100" b="1">
                <a:solidFill>
                  <a:srgbClr val="000000"/>
                </a:solidFill>
                <a:cs typeface="Arial" panose="020B0604020202020204" pitchFamily="34" charset="0"/>
              </a:endParaRPr>
            </a:p>
          </p:txBody>
        </p:sp>
      </p:grpSp>
      <p:pic>
        <p:nvPicPr>
          <p:cNvPr id="67" name="Graphic 66" descr="Marker with solid fill">
            <a:extLst>
              <a:ext uri="{FF2B5EF4-FFF2-40B4-BE49-F238E27FC236}">
                <a16:creationId xmlns:a16="http://schemas.microsoft.com/office/drawing/2014/main" id="{00F322AE-7C38-7616-A3E5-65481A8CF62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1952" y="3825279"/>
            <a:ext cx="548640" cy="548640"/>
          </a:xfrm>
          <a:prstGeom prst="rect">
            <a:avLst/>
          </a:prstGeom>
        </p:spPr>
      </p:pic>
      <p:pic>
        <p:nvPicPr>
          <p:cNvPr id="68" name="Graphic 67" descr="Marker with solid fill">
            <a:extLst>
              <a:ext uri="{FF2B5EF4-FFF2-40B4-BE49-F238E27FC236}">
                <a16:creationId xmlns:a16="http://schemas.microsoft.com/office/drawing/2014/main" id="{B9898225-4C41-288D-9018-9DB58DFFB1A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5801" y="3293503"/>
            <a:ext cx="548640" cy="548640"/>
          </a:xfrm>
          <a:prstGeom prst="rect">
            <a:avLst/>
          </a:prstGeom>
        </p:spPr>
      </p:pic>
      <p:pic>
        <p:nvPicPr>
          <p:cNvPr id="69" name="Graphic 68" descr="Marker with solid fill">
            <a:extLst>
              <a:ext uri="{FF2B5EF4-FFF2-40B4-BE49-F238E27FC236}">
                <a16:creationId xmlns:a16="http://schemas.microsoft.com/office/drawing/2014/main" id="{640EE7B5-76E3-2D0F-4321-C957379DD92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74655" y="3016561"/>
            <a:ext cx="548640" cy="548640"/>
          </a:xfrm>
          <a:prstGeom prst="rect">
            <a:avLst/>
          </a:prstGeom>
        </p:spPr>
      </p:pic>
      <p:pic>
        <p:nvPicPr>
          <p:cNvPr id="70" name="Graphic 69" descr="Marker with solid fill">
            <a:extLst>
              <a:ext uri="{FF2B5EF4-FFF2-40B4-BE49-F238E27FC236}">
                <a16:creationId xmlns:a16="http://schemas.microsoft.com/office/drawing/2014/main" id="{01624A88-8AD9-5808-8282-47982151809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83302" y="3678002"/>
            <a:ext cx="548640" cy="548640"/>
          </a:xfrm>
          <a:prstGeom prst="rect">
            <a:avLst/>
          </a:prstGeom>
        </p:spPr>
      </p:pic>
      <p:pic>
        <p:nvPicPr>
          <p:cNvPr id="71" name="Graphic 70" descr="Marker with solid fill">
            <a:extLst>
              <a:ext uri="{FF2B5EF4-FFF2-40B4-BE49-F238E27FC236}">
                <a16:creationId xmlns:a16="http://schemas.microsoft.com/office/drawing/2014/main" id="{DBFE21D9-350F-99A0-3C3D-D747FB7A72B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62614" y="3347413"/>
            <a:ext cx="548640" cy="548640"/>
          </a:xfrm>
          <a:prstGeom prst="rect">
            <a:avLst/>
          </a:prstGeom>
        </p:spPr>
      </p:pic>
      <p:pic>
        <p:nvPicPr>
          <p:cNvPr id="72" name="Graphic 71" descr="Marker with solid fill">
            <a:extLst>
              <a:ext uri="{FF2B5EF4-FFF2-40B4-BE49-F238E27FC236}">
                <a16:creationId xmlns:a16="http://schemas.microsoft.com/office/drawing/2014/main" id="{45D66FDC-ECB9-583D-089E-C52278BF209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795831" y="3331702"/>
            <a:ext cx="548640" cy="548640"/>
          </a:xfrm>
          <a:prstGeom prst="rect">
            <a:avLst/>
          </a:prstGeom>
        </p:spPr>
      </p:pic>
      <p:pic>
        <p:nvPicPr>
          <p:cNvPr id="73" name="Graphic 72" descr="Marker with solid fill">
            <a:extLst>
              <a:ext uri="{FF2B5EF4-FFF2-40B4-BE49-F238E27FC236}">
                <a16:creationId xmlns:a16="http://schemas.microsoft.com/office/drawing/2014/main" id="{76342DCF-8CC4-CB37-6979-37A6C20D377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86560" y="2474789"/>
            <a:ext cx="548640" cy="548640"/>
          </a:xfrm>
          <a:prstGeom prst="rect">
            <a:avLst/>
          </a:prstGeom>
        </p:spPr>
      </p:pic>
      <p:cxnSp>
        <p:nvCxnSpPr>
          <p:cNvPr id="76" name="Straight Connector 75">
            <a:extLst>
              <a:ext uri="{FF2B5EF4-FFF2-40B4-BE49-F238E27FC236}">
                <a16:creationId xmlns:a16="http://schemas.microsoft.com/office/drawing/2014/main" id="{116CA4E7-3AF5-AA86-A628-1D8D05F7641C}"/>
              </a:ext>
            </a:extLst>
          </p:cNvPr>
          <p:cNvCxnSpPr>
            <a:cxnSpLocks/>
          </p:cNvCxnSpPr>
          <p:nvPr/>
        </p:nvCxnSpPr>
        <p:spPr>
          <a:xfrm>
            <a:off x="10207067" y="3692100"/>
            <a:ext cx="0" cy="1097280"/>
          </a:xfrm>
          <a:prstGeom prst="line">
            <a:avLst/>
          </a:prstGeom>
          <a:noFill/>
          <a:ln w="79375" cap="flat" cmpd="sng" algn="ctr">
            <a:solidFill>
              <a:srgbClr val="1D2757"/>
            </a:solidFill>
            <a:prstDash val="solid"/>
            <a:miter lim="800000"/>
          </a:ln>
          <a:effectLst/>
        </p:spPr>
      </p:cxnSp>
      <p:grpSp>
        <p:nvGrpSpPr>
          <p:cNvPr id="81" name="Group 80">
            <a:extLst>
              <a:ext uri="{FF2B5EF4-FFF2-40B4-BE49-F238E27FC236}">
                <a16:creationId xmlns:a16="http://schemas.microsoft.com/office/drawing/2014/main" id="{E4113227-F675-1B66-0832-271E13DD034F}"/>
              </a:ext>
            </a:extLst>
          </p:cNvPr>
          <p:cNvGrpSpPr/>
          <p:nvPr/>
        </p:nvGrpSpPr>
        <p:grpSpPr>
          <a:xfrm>
            <a:off x="1737347" y="1965819"/>
            <a:ext cx="1784819" cy="1067982"/>
            <a:chOff x="2395124" y="1101549"/>
            <a:chExt cx="2229441" cy="2459025"/>
          </a:xfrm>
        </p:grpSpPr>
        <p:sp>
          <p:nvSpPr>
            <p:cNvPr id="82" name="TextBox 81">
              <a:extLst>
                <a:ext uri="{FF2B5EF4-FFF2-40B4-BE49-F238E27FC236}">
                  <a16:creationId xmlns:a16="http://schemas.microsoft.com/office/drawing/2014/main" id="{D647EACF-C3FE-B2CE-F0B4-5773B99C20F9}"/>
                </a:ext>
              </a:extLst>
            </p:cNvPr>
            <p:cNvSpPr txBox="1"/>
            <p:nvPr/>
          </p:nvSpPr>
          <p:spPr>
            <a:xfrm>
              <a:off x="2416341" y="1101549"/>
              <a:ext cx="2208224" cy="637789"/>
            </a:xfrm>
            <a:prstGeom prst="rect">
              <a:avLst/>
            </a:prstGeom>
            <a:noFill/>
          </p:spPr>
          <p:txBody>
            <a:bodyPr wrap="square" lIns="0" tIns="0" rIns="0" bIns="0" rtlCol="0">
              <a:spAutoFit/>
            </a:bodyPr>
            <a:lstStyle/>
            <a:p>
              <a:pPr defTabSz="457200"/>
              <a:r>
                <a:rPr lang="en-US" b="1">
                  <a:solidFill>
                    <a:prstClr val="black"/>
                  </a:solidFill>
                  <a:cs typeface="Arial" panose="020B0604020202020204" pitchFamily="34" charset="0"/>
                </a:rPr>
                <a:t>2016-2017</a:t>
              </a:r>
            </a:p>
          </p:txBody>
        </p:sp>
        <p:sp>
          <p:nvSpPr>
            <p:cNvPr id="83" name="TextBox 82">
              <a:extLst>
                <a:ext uri="{FF2B5EF4-FFF2-40B4-BE49-F238E27FC236}">
                  <a16:creationId xmlns:a16="http://schemas.microsoft.com/office/drawing/2014/main" id="{44B9E98F-37BC-28B0-FF08-315DA8B5030C}"/>
                </a:ext>
              </a:extLst>
            </p:cNvPr>
            <p:cNvSpPr txBox="1"/>
            <p:nvPr/>
          </p:nvSpPr>
          <p:spPr>
            <a:xfrm>
              <a:off x="2395124" y="1647206"/>
              <a:ext cx="2123439" cy="1913368"/>
            </a:xfrm>
            <a:prstGeom prst="rect">
              <a:avLst/>
            </a:prstGeom>
            <a:noFill/>
          </p:spPr>
          <p:txBody>
            <a:bodyPr wrap="square" lIns="0" tIns="0" rIns="0" bIns="0">
              <a:spAutoFit/>
            </a:bodyPr>
            <a:lstStyle/>
            <a:p>
              <a:pPr defTabSz="457200"/>
              <a:r>
                <a:rPr lang="en-US">
                  <a:solidFill>
                    <a:srgbClr val="000000"/>
                  </a:solidFill>
                  <a:latin typeface="+mn-lt"/>
                  <a:cs typeface="Arial"/>
                </a:rPr>
                <a:t>CPSC’s full implementation of </a:t>
              </a:r>
              <a:r>
                <a:rPr lang="en-US" b="1">
                  <a:solidFill>
                    <a:srgbClr val="000000"/>
                  </a:solidFill>
                  <a:latin typeface="+mn-lt"/>
                  <a:cs typeface="Arial"/>
                </a:rPr>
                <a:t>RAM 2.0</a:t>
              </a:r>
              <a:endParaRPr lang="en-US" sz="1100" b="1">
                <a:solidFill>
                  <a:srgbClr val="000000"/>
                </a:solidFill>
                <a:cs typeface="Arial" panose="020B0604020202020204" pitchFamily="34" charset="0"/>
              </a:endParaRPr>
            </a:p>
          </p:txBody>
        </p:sp>
      </p:grpSp>
      <p:grpSp>
        <p:nvGrpSpPr>
          <p:cNvPr id="84" name="Group 83">
            <a:extLst>
              <a:ext uri="{FF2B5EF4-FFF2-40B4-BE49-F238E27FC236}">
                <a16:creationId xmlns:a16="http://schemas.microsoft.com/office/drawing/2014/main" id="{6A4FA310-E876-0990-0CCF-3F6AB1C3084A}"/>
              </a:ext>
            </a:extLst>
          </p:cNvPr>
          <p:cNvGrpSpPr/>
          <p:nvPr/>
        </p:nvGrpSpPr>
        <p:grpSpPr>
          <a:xfrm>
            <a:off x="3583916" y="4174520"/>
            <a:ext cx="1994656" cy="1635153"/>
            <a:chOff x="2364575" y="1092484"/>
            <a:chExt cx="2491553" cy="3764935"/>
          </a:xfrm>
        </p:grpSpPr>
        <p:sp>
          <p:nvSpPr>
            <p:cNvPr id="85" name="TextBox 84">
              <a:extLst>
                <a:ext uri="{FF2B5EF4-FFF2-40B4-BE49-F238E27FC236}">
                  <a16:creationId xmlns:a16="http://schemas.microsoft.com/office/drawing/2014/main" id="{EC23DE6C-A8AA-8174-0F20-254E4968E4F8}"/>
                </a:ext>
              </a:extLst>
            </p:cNvPr>
            <p:cNvSpPr txBox="1"/>
            <p:nvPr/>
          </p:nvSpPr>
          <p:spPr>
            <a:xfrm>
              <a:off x="2364575" y="1092484"/>
              <a:ext cx="1567416" cy="637789"/>
            </a:xfrm>
            <a:prstGeom prst="rect">
              <a:avLst/>
            </a:prstGeom>
            <a:noFill/>
          </p:spPr>
          <p:txBody>
            <a:bodyPr wrap="square" lIns="0" tIns="0" rIns="0" bIns="0" rtlCol="0">
              <a:spAutoFit/>
            </a:bodyPr>
            <a:lstStyle/>
            <a:p>
              <a:pPr defTabSz="457200"/>
              <a:r>
                <a:rPr lang="en-US" b="1">
                  <a:solidFill>
                    <a:prstClr val="black"/>
                  </a:solidFill>
                  <a:cs typeface="Arial" panose="020B0604020202020204" pitchFamily="34" charset="0"/>
                </a:rPr>
                <a:t>2016-2017</a:t>
              </a:r>
            </a:p>
          </p:txBody>
        </p:sp>
        <p:sp>
          <p:nvSpPr>
            <p:cNvPr id="86" name="TextBox 85">
              <a:extLst>
                <a:ext uri="{FF2B5EF4-FFF2-40B4-BE49-F238E27FC236}">
                  <a16:creationId xmlns:a16="http://schemas.microsoft.com/office/drawing/2014/main" id="{C79CB33F-9789-02D8-BD0D-8DC38749FFBA}"/>
                </a:ext>
              </a:extLst>
            </p:cNvPr>
            <p:cNvSpPr txBox="1"/>
            <p:nvPr/>
          </p:nvSpPr>
          <p:spPr>
            <a:xfrm>
              <a:off x="2395123" y="1668472"/>
              <a:ext cx="2461005" cy="3188947"/>
            </a:xfrm>
            <a:prstGeom prst="rect">
              <a:avLst/>
            </a:prstGeom>
            <a:noFill/>
          </p:spPr>
          <p:txBody>
            <a:bodyPr wrap="square" lIns="0" tIns="0" rIns="0" bIns="0">
              <a:spAutoFit/>
            </a:bodyPr>
            <a:lstStyle/>
            <a:p>
              <a:pPr defTabSz="457200"/>
              <a:r>
                <a:rPr lang="en-US">
                  <a:solidFill>
                    <a:srgbClr val="000000"/>
                  </a:solidFill>
                  <a:latin typeface="+mn-lt"/>
                  <a:cs typeface="Arial"/>
                </a:rPr>
                <a:t>CPSC conducted the </a:t>
              </a:r>
              <a:r>
                <a:rPr lang="en-US" b="1">
                  <a:solidFill>
                    <a:srgbClr val="000000"/>
                  </a:solidFill>
                  <a:latin typeface="+mn-lt"/>
                  <a:cs typeface="Arial"/>
                </a:rPr>
                <a:t>eFiling Alpha Pilot </a:t>
              </a:r>
              <a:r>
                <a:rPr lang="en-US">
                  <a:solidFill>
                    <a:srgbClr val="000000"/>
                  </a:solidFill>
                  <a:latin typeface="+mn-lt"/>
                  <a:cs typeface="Arial"/>
                </a:rPr>
                <a:t>with 8 importers and their trade partners</a:t>
              </a:r>
              <a:endParaRPr lang="en-US" sz="1100">
                <a:solidFill>
                  <a:srgbClr val="000000"/>
                </a:solidFill>
                <a:cs typeface="Arial" panose="020B0604020202020204" pitchFamily="34" charset="0"/>
              </a:endParaRPr>
            </a:p>
          </p:txBody>
        </p:sp>
      </p:grpSp>
      <p:grpSp>
        <p:nvGrpSpPr>
          <p:cNvPr id="87" name="Group 86">
            <a:extLst>
              <a:ext uri="{FF2B5EF4-FFF2-40B4-BE49-F238E27FC236}">
                <a16:creationId xmlns:a16="http://schemas.microsoft.com/office/drawing/2014/main" id="{1A2FAC54-5F49-0D1C-1B59-1467C2D93432}"/>
              </a:ext>
            </a:extLst>
          </p:cNvPr>
          <p:cNvGrpSpPr/>
          <p:nvPr/>
        </p:nvGrpSpPr>
        <p:grpSpPr>
          <a:xfrm>
            <a:off x="5203255" y="1534737"/>
            <a:ext cx="2145158" cy="1901015"/>
            <a:chOff x="2395124" y="1181922"/>
            <a:chExt cx="2208224" cy="4377086"/>
          </a:xfrm>
        </p:grpSpPr>
        <p:sp>
          <p:nvSpPr>
            <p:cNvPr id="88" name="TextBox 87">
              <a:extLst>
                <a:ext uri="{FF2B5EF4-FFF2-40B4-BE49-F238E27FC236}">
                  <a16:creationId xmlns:a16="http://schemas.microsoft.com/office/drawing/2014/main" id="{3A4AE2EB-7852-E3DF-98EC-B72B7B6EBD2B}"/>
                </a:ext>
              </a:extLst>
            </p:cNvPr>
            <p:cNvSpPr txBox="1"/>
            <p:nvPr/>
          </p:nvSpPr>
          <p:spPr>
            <a:xfrm>
              <a:off x="2395124" y="1181922"/>
              <a:ext cx="2208224" cy="637790"/>
            </a:xfrm>
            <a:prstGeom prst="rect">
              <a:avLst/>
            </a:prstGeom>
            <a:noFill/>
          </p:spPr>
          <p:txBody>
            <a:bodyPr wrap="square" lIns="0" tIns="0" rIns="0" bIns="0" rtlCol="0">
              <a:spAutoFit/>
            </a:bodyPr>
            <a:lstStyle/>
            <a:p>
              <a:pPr defTabSz="457200"/>
              <a:r>
                <a:rPr lang="en-US" b="1">
                  <a:solidFill>
                    <a:prstClr val="black"/>
                  </a:solidFill>
                  <a:cs typeface="Arial" panose="020B0604020202020204" pitchFamily="34" charset="0"/>
                </a:rPr>
                <a:t>2017-2018</a:t>
              </a:r>
              <a:endParaRPr lang="en-US" sz="1600" b="1">
                <a:solidFill>
                  <a:prstClr val="black"/>
                </a:solidFill>
                <a:cs typeface="Arial" panose="020B0604020202020204" pitchFamily="34" charset="0"/>
              </a:endParaRPr>
            </a:p>
          </p:txBody>
        </p:sp>
        <p:sp>
          <p:nvSpPr>
            <p:cNvPr id="89" name="TextBox 88">
              <a:extLst>
                <a:ext uri="{FF2B5EF4-FFF2-40B4-BE49-F238E27FC236}">
                  <a16:creationId xmlns:a16="http://schemas.microsoft.com/office/drawing/2014/main" id="{1ACE4425-0991-F94F-D0C4-CE13769D282F}"/>
                </a:ext>
              </a:extLst>
            </p:cNvPr>
            <p:cNvSpPr txBox="1"/>
            <p:nvPr/>
          </p:nvSpPr>
          <p:spPr>
            <a:xfrm>
              <a:off x="2395126" y="1732270"/>
              <a:ext cx="2107571" cy="3826738"/>
            </a:xfrm>
            <a:prstGeom prst="rect">
              <a:avLst/>
            </a:prstGeom>
            <a:noFill/>
          </p:spPr>
          <p:txBody>
            <a:bodyPr wrap="square" lIns="0" tIns="0" rIns="0" bIns="0" anchor="t">
              <a:spAutoFit/>
            </a:bodyPr>
            <a:lstStyle/>
            <a:p>
              <a:pPr defTabSz="457200"/>
              <a:r>
                <a:rPr lang="en-US">
                  <a:solidFill>
                    <a:srgbClr val="000000"/>
                  </a:solidFill>
                  <a:cs typeface="Arial"/>
                </a:rPr>
                <a:t>CPSC conducted a </a:t>
              </a:r>
              <a:r>
                <a:rPr lang="en-US" b="1">
                  <a:solidFill>
                    <a:srgbClr val="000000"/>
                  </a:solidFill>
                  <a:cs typeface="Arial"/>
                </a:rPr>
                <a:t>Certificate Study </a:t>
              </a:r>
              <a:r>
                <a:rPr lang="en-US">
                  <a:solidFill>
                    <a:srgbClr val="000000"/>
                  </a:solidFill>
                  <a:cs typeface="Arial"/>
                </a:rPr>
                <a:t>to evaluate correlation between certificates and compliance</a:t>
              </a:r>
              <a:endParaRPr lang="en-US">
                <a:solidFill>
                  <a:srgbClr val="000000"/>
                </a:solidFill>
                <a:cs typeface="Arial" panose="020B0604020202020204" pitchFamily="34" charset="0"/>
              </a:endParaRPr>
            </a:p>
          </p:txBody>
        </p:sp>
      </p:grpSp>
      <p:grpSp>
        <p:nvGrpSpPr>
          <p:cNvPr id="90" name="Group 89">
            <a:extLst>
              <a:ext uri="{FF2B5EF4-FFF2-40B4-BE49-F238E27FC236}">
                <a16:creationId xmlns:a16="http://schemas.microsoft.com/office/drawing/2014/main" id="{271F4B6E-33CF-B4A7-185B-6FCF19B73CC2}"/>
              </a:ext>
            </a:extLst>
          </p:cNvPr>
          <p:cNvGrpSpPr/>
          <p:nvPr/>
        </p:nvGrpSpPr>
        <p:grpSpPr>
          <a:xfrm>
            <a:off x="7336635" y="4511231"/>
            <a:ext cx="2105944" cy="1901300"/>
            <a:chOff x="2395124" y="1181922"/>
            <a:chExt cx="2630564" cy="4377739"/>
          </a:xfrm>
        </p:grpSpPr>
        <p:sp>
          <p:nvSpPr>
            <p:cNvPr id="91" name="TextBox 90">
              <a:extLst>
                <a:ext uri="{FF2B5EF4-FFF2-40B4-BE49-F238E27FC236}">
                  <a16:creationId xmlns:a16="http://schemas.microsoft.com/office/drawing/2014/main" id="{1688717D-A1E8-AC9E-4B42-817D75CF0878}"/>
                </a:ext>
              </a:extLst>
            </p:cNvPr>
            <p:cNvSpPr txBox="1"/>
            <p:nvPr/>
          </p:nvSpPr>
          <p:spPr>
            <a:xfrm>
              <a:off x="2395124" y="1181922"/>
              <a:ext cx="2208224" cy="637789"/>
            </a:xfrm>
            <a:prstGeom prst="rect">
              <a:avLst/>
            </a:prstGeom>
            <a:noFill/>
          </p:spPr>
          <p:txBody>
            <a:bodyPr wrap="square" lIns="0" tIns="0" rIns="0" bIns="0" rtlCol="0">
              <a:spAutoFit/>
            </a:bodyPr>
            <a:lstStyle/>
            <a:p>
              <a:pPr defTabSz="457200"/>
              <a:r>
                <a:rPr lang="en-US" b="1">
                  <a:solidFill>
                    <a:prstClr val="black"/>
                  </a:solidFill>
                  <a:cs typeface="Arial" panose="020B0604020202020204" pitchFamily="34" charset="0"/>
                </a:rPr>
                <a:t>2020</a:t>
              </a:r>
            </a:p>
          </p:txBody>
        </p:sp>
        <p:sp>
          <p:nvSpPr>
            <p:cNvPr id="92" name="TextBox 91">
              <a:extLst>
                <a:ext uri="{FF2B5EF4-FFF2-40B4-BE49-F238E27FC236}">
                  <a16:creationId xmlns:a16="http://schemas.microsoft.com/office/drawing/2014/main" id="{843E52B3-BCF7-D2C3-C175-A9C6707C9FF2}"/>
                </a:ext>
              </a:extLst>
            </p:cNvPr>
            <p:cNvSpPr txBox="1"/>
            <p:nvPr/>
          </p:nvSpPr>
          <p:spPr>
            <a:xfrm>
              <a:off x="2395124" y="1732926"/>
              <a:ext cx="2630564" cy="3826735"/>
            </a:xfrm>
            <a:prstGeom prst="rect">
              <a:avLst/>
            </a:prstGeom>
            <a:noFill/>
          </p:spPr>
          <p:txBody>
            <a:bodyPr wrap="square" lIns="0" tIns="0" rIns="0" bIns="0">
              <a:spAutoFit/>
            </a:bodyPr>
            <a:lstStyle/>
            <a:p>
              <a:pPr defTabSz="457200"/>
              <a:r>
                <a:rPr lang="en-US">
                  <a:solidFill>
                    <a:srgbClr val="000000"/>
                  </a:solidFill>
                  <a:cs typeface="Arial" panose="020B0604020202020204" pitchFamily="34" charset="0"/>
                </a:rPr>
                <a:t>Commission approves staff’s </a:t>
              </a:r>
              <a:r>
                <a:rPr lang="en-US" b="1">
                  <a:solidFill>
                    <a:srgbClr val="000000"/>
                  </a:solidFill>
                  <a:cs typeface="Arial" panose="020B0604020202020204" pitchFamily="34" charset="0"/>
                </a:rPr>
                <a:t>Plan to Create an eFiling Program </a:t>
              </a:r>
              <a:r>
                <a:rPr lang="en-US">
                  <a:solidFill>
                    <a:srgbClr val="000000"/>
                  </a:solidFill>
                  <a:cs typeface="Arial" panose="020B0604020202020204" pitchFamily="34" charset="0"/>
                </a:rPr>
                <a:t>for imported consumer products</a:t>
              </a:r>
            </a:p>
          </p:txBody>
        </p:sp>
      </p:grpSp>
      <p:grpSp>
        <p:nvGrpSpPr>
          <p:cNvPr id="93" name="Group 92">
            <a:extLst>
              <a:ext uri="{FF2B5EF4-FFF2-40B4-BE49-F238E27FC236}">
                <a16:creationId xmlns:a16="http://schemas.microsoft.com/office/drawing/2014/main" id="{F7A4CE99-571C-D98A-6525-DAB7ECAEF6B9}"/>
              </a:ext>
            </a:extLst>
          </p:cNvPr>
          <p:cNvGrpSpPr/>
          <p:nvPr/>
        </p:nvGrpSpPr>
        <p:grpSpPr>
          <a:xfrm>
            <a:off x="10291971" y="3638734"/>
            <a:ext cx="1946878" cy="1632304"/>
            <a:chOff x="2394871" y="1181922"/>
            <a:chExt cx="2208477" cy="3758375"/>
          </a:xfrm>
        </p:grpSpPr>
        <p:sp>
          <p:nvSpPr>
            <p:cNvPr id="94" name="TextBox 93">
              <a:extLst>
                <a:ext uri="{FF2B5EF4-FFF2-40B4-BE49-F238E27FC236}">
                  <a16:creationId xmlns:a16="http://schemas.microsoft.com/office/drawing/2014/main" id="{E2927837-D954-845D-20DF-263721730B29}"/>
                </a:ext>
              </a:extLst>
            </p:cNvPr>
            <p:cNvSpPr txBox="1"/>
            <p:nvPr/>
          </p:nvSpPr>
          <p:spPr>
            <a:xfrm>
              <a:off x="2395124" y="1181922"/>
              <a:ext cx="2208224" cy="637789"/>
            </a:xfrm>
            <a:prstGeom prst="rect">
              <a:avLst/>
            </a:prstGeom>
            <a:noFill/>
          </p:spPr>
          <p:txBody>
            <a:bodyPr wrap="square" lIns="0" tIns="0" rIns="0" bIns="0" rtlCol="0">
              <a:spAutoFit/>
            </a:bodyPr>
            <a:lstStyle/>
            <a:p>
              <a:pPr defTabSz="457200"/>
              <a:r>
                <a:rPr lang="en-US" b="1">
                  <a:solidFill>
                    <a:prstClr val="black"/>
                  </a:solidFill>
                  <a:cs typeface="Arial" panose="020B0604020202020204" pitchFamily="34" charset="0"/>
                </a:rPr>
                <a:t>2024</a:t>
              </a:r>
              <a:endParaRPr lang="en-US" sz="1600" b="1">
                <a:solidFill>
                  <a:prstClr val="black"/>
                </a:solidFill>
                <a:cs typeface="Arial" panose="020B0604020202020204" pitchFamily="34" charset="0"/>
              </a:endParaRPr>
            </a:p>
          </p:txBody>
        </p:sp>
        <p:sp>
          <p:nvSpPr>
            <p:cNvPr id="95" name="TextBox 94">
              <a:extLst>
                <a:ext uri="{FF2B5EF4-FFF2-40B4-BE49-F238E27FC236}">
                  <a16:creationId xmlns:a16="http://schemas.microsoft.com/office/drawing/2014/main" id="{B858636D-E555-5EBF-3A68-771ECC513C04}"/>
                </a:ext>
              </a:extLst>
            </p:cNvPr>
            <p:cNvSpPr txBox="1"/>
            <p:nvPr/>
          </p:nvSpPr>
          <p:spPr>
            <a:xfrm>
              <a:off x="2394871" y="1751350"/>
              <a:ext cx="2070699" cy="3188947"/>
            </a:xfrm>
            <a:prstGeom prst="rect">
              <a:avLst/>
            </a:prstGeom>
            <a:noFill/>
          </p:spPr>
          <p:txBody>
            <a:bodyPr wrap="square" lIns="0" tIns="0" rIns="0" bIns="0">
              <a:spAutoFit/>
            </a:bodyPr>
            <a:lstStyle/>
            <a:p>
              <a:pPr defTabSz="457200"/>
              <a:r>
                <a:rPr lang="en-US">
                  <a:solidFill>
                    <a:srgbClr val="000000"/>
                  </a:solidFill>
                  <a:cs typeface="Arial" panose="020B0604020202020204" pitchFamily="34" charset="0"/>
                </a:rPr>
                <a:t>CPSC </a:t>
              </a:r>
              <a:r>
                <a:rPr lang="en-US" b="1">
                  <a:solidFill>
                    <a:srgbClr val="000000"/>
                  </a:solidFill>
                  <a:cs typeface="Arial" panose="020B0604020202020204" pitchFamily="34" charset="0"/>
                </a:rPr>
                <a:t>expands the eFiling Beta Pilot</a:t>
              </a:r>
              <a:r>
                <a:rPr lang="en-US">
                  <a:solidFill>
                    <a:srgbClr val="000000"/>
                  </a:solidFill>
                  <a:cs typeface="Arial" panose="020B0604020202020204" pitchFamily="34" charset="0"/>
                </a:rPr>
                <a:t>, also known as the eFiling voluntary stage</a:t>
              </a:r>
            </a:p>
          </p:txBody>
        </p:sp>
      </p:grpSp>
      <p:grpSp>
        <p:nvGrpSpPr>
          <p:cNvPr id="96" name="Group 95">
            <a:extLst>
              <a:ext uri="{FF2B5EF4-FFF2-40B4-BE49-F238E27FC236}">
                <a16:creationId xmlns:a16="http://schemas.microsoft.com/office/drawing/2014/main" id="{FF616A52-D155-1480-BE12-B6B1A33AC286}"/>
              </a:ext>
            </a:extLst>
          </p:cNvPr>
          <p:cNvGrpSpPr/>
          <p:nvPr/>
        </p:nvGrpSpPr>
        <p:grpSpPr>
          <a:xfrm>
            <a:off x="8225469" y="1400456"/>
            <a:ext cx="2003695" cy="1624017"/>
            <a:chOff x="2395124" y="1181922"/>
            <a:chExt cx="2975630" cy="3739298"/>
          </a:xfrm>
        </p:grpSpPr>
        <p:sp>
          <p:nvSpPr>
            <p:cNvPr id="97" name="TextBox 96">
              <a:extLst>
                <a:ext uri="{FF2B5EF4-FFF2-40B4-BE49-F238E27FC236}">
                  <a16:creationId xmlns:a16="http://schemas.microsoft.com/office/drawing/2014/main" id="{C2A28B7D-370F-C1E7-B023-50B5D88EDEFA}"/>
                </a:ext>
              </a:extLst>
            </p:cNvPr>
            <p:cNvSpPr txBox="1"/>
            <p:nvPr/>
          </p:nvSpPr>
          <p:spPr>
            <a:xfrm>
              <a:off x="2395124" y="1181922"/>
              <a:ext cx="2208224" cy="637790"/>
            </a:xfrm>
            <a:prstGeom prst="rect">
              <a:avLst/>
            </a:prstGeom>
            <a:noFill/>
          </p:spPr>
          <p:txBody>
            <a:bodyPr wrap="square" lIns="0" tIns="0" rIns="0" bIns="0" rtlCol="0">
              <a:spAutoFit/>
            </a:bodyPr>
            <a:lstStyle/>
            <a:p>
              <a:pPr defTabSz="457200"/>
              <a:r>
                <a:rPr lang="en-US" b="1">
                  <a:solidFill>
                    <a:prstClr val="black"/>
                  </a:solidFill>
                  <a:cs typeface="Arial" panose="020B0604020202020204" pitchFamily="34" charset="0"/>
                </a:rPr>
                <a:t>2023-2024</a:t>
              </a:r>
            </a:p>
          </p:txBody>
        </p:sp>
        <p:sp>
          <p:nvSpPr>
            <p:cNvPr id="98" name="TextBox 97">
              <a:extLst>
                <a:ext uri="{FF2B5EF4-FFF2-40B4-BE49-F238E27FC236}">
                  <a16:creationId xmlns:a16="http://schemas.microsoft.com/office/drawing/2014/main" id="{913AD19A-30C1-C048-DCED-D811894BDD30}"/>
                </a:ext>
              </a:extLst>
            </p:cNvPr>
            <p:cNvSpPr txBox="1"/>
            <p:nvPr/>
          </p:nvSpPr>
          <p:spPr>
            <a:xfrm>
              <a:off x="2395125" y="1732270"/>
              <a:ext cx="2975629" cy="3188950"/>
            </a:xfrm>
            <a:prstGeom prst="rect">
              <a:avLst/>
            </a:prstGeom>
            <a:noFill/>
          </p:spPr>
          <p:txBody>
            <a:bodyPr wrap="square" lIns="0" tIns="0" rIns="0" bIns="0">
              <a:spAutoFit/>
            </a:bodyPr>
            <a:lstStyle/>
            <a:p>
              <a:pPr defTabSz="457200"/>
              <a:r>
                <a:rPr lang="en-US">
                  <a:solidFill>
                    <a:srgbClr val="000000"/>
                  </a:solidFill>
                  <a:cs typeface="Arial" panose="020B0604020202020204" pitchFamily="34" charset="0"/>
                </a:rPr>
                <a:t>CPSC conducted the </a:t>
              </a:r>
              <a:r>
                <a:rPr lang="en-US" b="1">
                  <a:solidFill>
                    <a:srgbClr val="000000"/>
                  </a:solidFill>
                  <a:cs typeface="Arial" panose="020B0604020202020204" pitchFamily="34" charset="0"/>
                </a:rPr>
                <a:t>eFiling Beta Pilot </a:t>
              </a:r>
              <a:r>
                <a:rPr lang="en-US">
                  <a:solidFill>
                    <a:srgbClr val="000000"/>
                  </a:solidFill>
                  <a:cs typeface="Arial" panose="020B0604020202020204" pitchFamily="34" charset="0"/>
                </a:rPr>
                <a:t>with 37 importers and their trade partners</a:t>
              </a:r>
            </a:p>
          </p:txBody>
        </p:sp>
      </p:grpSp>
      <p:cxnSp>
        <p:nvCxnSpPr>
          <p:cNvPr id="104" name="Straight Connector 103">
            <a:extLst>
              <a:ext uri="{FF2B5EF4-FFF2-40B4-BE49-F238E27FC236}">
                <a16:creationId xmlns:a16="http://schemas.microsoft.com/office/drawing/2014/main" id="{DD3378C7-3F17-19E2-484E-2B1EC7EE3371}"/>
              </a:ext>
            </a:extLst>
          </p:cNvPr>
          <p:cNvCxnSpPr/>
          <p:nvPr/>
        </p:nvCxnSpPr>
        <p:spPr>
          <a:xfrm flipV="1">
            <a:off x="2303028" y="3150051"/>
            <a:ext cx="0" cy="203088"/>
          </a:xfrm>
          <a:prstGeom prst="line">
            <a:avLst/>
          </a:prstGeom>
          <a:ln w="19050">
            <a:solidFill>
              <a:srgbClr val="1D2757"/>
            </a:solidFill>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A60C368D-EDE9-AA55-A89E-DEA8DE1217F7}"/>
              </a:ext>
            </a:extLst>
          </p:cNvPr>
          <p:cNvCxnSpPr>
            <a:cxnSpLocks/>
          </p:cNvCxnSpPr>
          <p:nvPr/>
        </p:nvCxnSpPr>
        <p:spPr>
          <a:xfrm flipV="1">
            <a:off x="702828" y="4444702"/>
            <a:ext cx="0" cy="122224"/>
          </a:xfrm>
          <a:prstGeom prst="line">
            <a:avLst/>
          </a:prstGeom>
          <a:ln w="19050">
            <a:solidFill>
              <a:srgbClr val="1D2757"/>
            </a:solidFill>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2B6935FB-8CA4-DAD3-D348-B78AF31C68C0}"/>
              </a:ext>
            </a:extLst>
          </p:cNvPr>
          <p:cNvCxnSpPr>
            <a:cxnSpLocks/>
          </p:cNvCxnSpPr>
          <p:nvPr/>
        </p:nvCxnSpPr>
        <p:spPr>
          <a:xfrm flipV="1">
            <a:off x="4046103" y="3724879"/>
            <a:ext cx="0" cy="411480"/>
          </a:xfrm>
          <a:prstGeom prst="line">
            <a:avLst/>
          </a:prstGeom>
          <a:ln w="19050">
            <a:solidFill>
              <a:srgbClr val="1D2757"/>
            </a:solidFill>
            <a:prstDash val="dash"/>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73386C5D-0237-0367-94D1-978B43EFC0FE}"/>
              </a:ext>
            </a:extLst>
          </p:cNvPr>
          <p:cNvCxnSpPr>
            <a:cxnSpLocks/>
          </p:cNvCxnSpPr>
          <p:nvPr/>
        </p:nvCxnSpPr>
        <p:spPr>
          <a:xfrm flipV="1">
            <a:off x="5770128" y="3429000"/>
            <a:ext cx="0" cy="320382"/>
          </a:xfrm>
          <a:prstGeom prst="line">
            <a:avLst/>
          </a:prstGeom>
          <a:ln w="19050">
            <a:solidFill>
              <a:srgbClr val="1D2757"/>
            </a:solidFill>
            <a:prstDash val="dash"/>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9F714BC3-B1BA-F3A8-8354-D616BCFD6EF9}"/>
              </a:ext>
            </a:extLst>
          </p:cNvPr>
          <p:cNvCxnSpPr>
            <a:cxnSpLocks/>
          </p:cNvCxnSpPr>
          <p:nvPr/>
        </p:nvCxnSpPr>
        <p:spPr>
          <a:xfrm flipV="1">
            <a:off x="7532253" y="4023220"/>
            <a:ext cx="0" cy="469187"/>
          </a:xfrm>
          <a:prstGeom prst="line">
            <a:avLst/>
          </a:prstGeom>
          <a:ln w="19050">
            <a:solidFill>
              <a:srgbClr val="1D2757"/>
            </a:solidFill>
            <a:prstDash val="dash"/>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1A1D2058-567B-6C84-4FAE-B130B65E1FB5}"/>
              </a:ext>
            </a:extLst>
          </p:cNvPr>
          <p:cNvCxnSpPr>
            <a:cxnSpLocks/>
          </p:cNvCxnSpPr>
          <p:nvPr/>
        </p:nvCxnSpPr>
        <p:spPr>
          <a:xfrm flipV="1">
            <a:off x="9054820" y="3029375"/>
            <a:ext cx="0" cy="365760"/>
          </a:xfrm>
          <a:prstGeom prst="line">
            <a:avLst/>
          </a:prstGeom>
          <a:ln w="19050">
            <a:solidFill>
              <a:srgbClr val="1D2757"/>
            </a:solidFill>
            <a:prstDash val="dash"/>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EBB03DCC-E95D-56A2-26FD-23DD39428E1C}"/>
              </a:ext>
            </a:extLst>
          </p:cNvPr>
          <p:cNvCxnSpPr>
            <a:cxnSpLocks/>
          </p:cNvCxnSpPr>
          <p:nvPr/>
        </p:nvCxnSpPr>
        <p:spPr>
          <a:xfrm flipV="1">
            <a:off x="10761228" y="3166714"/>
            <a:ext cx="0" cy="457200"/>
          </a:xfrm>
          <a:prstGeom prst="line">
            <a:avLst/>
          </a:prstGeom>
          <a:ln w="19050">
            <a:solidFill>
              <a:srgbClr val="1D275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3262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56039B2-EB22-42E5-A779-78152B579D85}"/>
              </a:ext>
            </a:extLst>
          </p:cNvPr>
          <p:cNvSpPr>
            <a:spLocks noGrp="1"/>
          </p:cNvSpPr>
          <p:nvPr>
            <p:ph type="body" sz="quarter" idx="13"/>
          </p:nvPr>
        </p:nvSpPr>
        <p:spPr>
          <a:xfrm>
            <a:off x="622998" y="2247089"/>
            <a:ext cx="10600526" cy="3912550"/>
          </a:xfrm>
        </p:spPr>
        <p:txBody>
          <a:bodyPr lIns="91440" tIns="45720" rIns="91440" bIns="45720" anchor="t"/>
          <a:lstStyle/>
          <a:p>
            <a:pPr>
              <a:spcAft>
                <a:spcPts val="600"/>
              </a:spcAft>
            </a:pPr>
            <a:r>
              <a:rPr lang="en-US" sz="2400">
                <a:latin typeface="Arial"/>
                <a:cs typeface="Arial"/>
              </a:rPr>
              <a:t>Extended the effective date and created two timelines based on method of importation</a:t>
            </a:r>
          </a:p>
          <a:p>
            <a:pPr>
              <a:spcAft>
                <a:spcPts val="600"/>
              </a:spcAft>
            </a:pPr>
            <a:r>
              <a:rPr lang="en-US" sz="2400">
                <a:latin typeface="Arial"/>
                <a:cs typeface="Arial"/>
              </a:rPr>
              <a:t>Modified definitions and added terms to clarify and address confusion </a:t>
            </a:r>
          </a:p>
          <a:p>
            <a:pPr>
              <a:spcAft>
                <a:spcPts val="600"/>
              </a:spcAft>
            </a:pPr>
            <a:r>
              <a:rPr lang="en-US" sz="2400">
                <a:latin typeface="Arial"/>
                <a:cs typeface="Arial"/>
              </a:rPr>
              <a:t>Clarified certificate requirements to include attestations, content, legal responsibility, and recordkeeping requirements</a:t>
            </a:r>
          </a:p>
          <a:p>
            <a:pPr>
              <a:spcAft>
                <a:spcPts val="600"/>
              </a:spcAft>
            </a:pPr>
            <a:r>
              <a:rPr lang="en-US" sz="2400">
                <a:latin typeface="Arial"/>
                <a:cs typeface="Arial"/>
              </a:rPr>
              <a:t>Specified Disclaimer Message Set as optional</a:t>
            </a:r>
          </a:p>
          <a:p>
            <a:endParaRPr lang="en-US" sz="2400"/>
          </a:p>
          <a:p>
            <a:endParaRPr lang="en-US" sz="2400"/>
          </a:p>
        </p:txBody>
      </p:sp>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616129" y="559103"/>
            <a:ext cx="9446573" cy="1115876"/>
          </a:xfrm>
        </p:spPr>
        <p:txBody>
          <a:bodyPr>
            <a:normAutofit lnSpcReduction="10000"/>
          </a:bodyPr>
          <a:lstStyle/>
          <a:p>
            <a:r>
              <a:rPr lang="en-US"/>
              <a:t>Primary Changes in Draft Final Rule in Response to Public Comments</a:t>
            </a:r>
          </a:p>
        </p:txBody>
      </p:sp>
    </p:spTree>
    <p:extLst>
      <p:ext uri="{BB962C8B-B14F-4D97-AF65-F5344CB8AC3E}">
        <p14:creationId xmlns:p14="http://schemas.microsoft.com/office/powerpoint/2010/main" val="3204613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7A235CD-76E6-956E-6A8B-F49DE5218AB6}"/>
              </a:ext>
            </a:extLst>
          </p:cNvPr>
          <p:cNvSpPr>
            <a:spLocks noGrp="1"/>
          </p:cNvSpPr>
          <p:nvPr>
            <p:ph type="body" sz="quarter" idx="13"/>
          </p:nvPr>
        </p:nvSpPr>
        <p:spPr>
          <a:xfrm>
            <a:off x="184393" y="1473173"/>
            <a:ext cx="11521832" cy="5005278"/>
          </a:xfrm>
        </p:spPr>
        <p:txBody>
          <a:bodyPr lIns="91440" tIns="45720" rIns="91440" bIns="45720" anchor="t"/>
          <a:lstStyle/>
          <a:p>
            <a:pPr>
              <a:spcAft>
                <a:spcPts val="600"/>
              </a:spcAft>
            </a:pPr>
            <a:r>
              <a:rPr lang="en-US" sz="2400" dirty="0">
                <a:latin typeface="Arial"/>
                <a:cs typeface="Arial"/>
              </a:rPr>
              <a:t>12-Month Effective Date – Domestic and Imported Products</a:t>
            </a:r>
            <a:endParaRPr lang="en-US" sz="2400" dirty="0"/>
          </a:p>
          <a:p>
            <a:pPr lvl="1">
              <a:spcAft>
                <a:spcPts val="600"/>
              </a:spcAft>
              <a:buFont typeface="Courier New" panose="020B0604020202020204" pitchFamily="34" charset="0"/>
              <a:buChar char="o"/>
            </a:pPr>
            <a:r>
              <a:rPr lang="en-US" sz="1800" b="1" dirty="0">
                <a:latin typeface="Arial"/>
                <a:cs typeface="Arial"/>
              </a:rPr>
              <a:t>Domestic Products </a:t>
            </a:r>
            <a:r>
              <a:rPr lang="en-US" sz="1800" dirty="0">
                <a:latin typeface="Arial"/>
                <a:cs typeface="Arial"/>
              </a:rPr>
              <a:t>– Certificate changes address privately labeled products, inclusion of an attestation, and listing of applicable testing exclusion.</a:t>
            </a:r>
            <a:endParaRPr lang="en-US" sz="1800" dirty="0"/>
          </a:p>
          <a:p>
            <a:pPr lvl="1" algn="l" rtl="0" fontAlgn="base">
              <a:spcAft>
                <a:spcPts val="600"/>
              </a:spcAft>
              <a:buFont typeface="Courier New" panose="02070309020205020404" pitchFamily="49" charset="0"/>
              <a:buChar char="o"/>
            </a:pPr>
            <a:r>
              <a:rPr lang="en-US" sz="1800" b="1" dirty="0">
                <a:latin typeface="Arial"/>
                <a:cs typeface="Arial"/>
              </a:rPr>
              <a:t>Imported Products</a:t>
            </a:r>
            <a:r>
              <a:rPr lang="en-US" sz="1800" dirty="0">
                <a:latin typeface="Arial"/>
                <a:cs typeface="Arial"/>
              </a:rPr>
              <a:t> – Same as domestic products plus </a:t>
            </a:r>
            <a:r>
              <a:rPr lang="en-US" sz="1800" dirty="0" err="1">
                <a:latin typeface="Arial"/>
                <a:cs typeface="Arial"/>
              </a:rPr>
              <a:t>eFiling</a:t>
            </a:r>
            <a:r>
              <a:rPr lang="en-US" sz="1800" dirty="0">
                <a:latin typeface="Arial"/>
                <a:cs typeface="Arial"/>
              </a:rPr>
              <a:t> requirement.</a:t>
            </a:r>
          </a:p>
          <a:p>
            <a:pPr lvl="2" algn="l">
              <a:spcAft>
                <a:spcPts val="600"/>
              </a:spcAft>
              <a:buFont typeface="Courier New" panose="02070309020205020404" pitchFamily="49" charset="0"/>
              <a:buChar char="o"/>
            </a:pPr>
            <a:r>
              <a:rPr lang="en-US" dirty="0">
                <a:latin typeface="Arial"/>
                <a:cs typeface="Arial"/>
              </a:rPr>
              <a:t>Staff</a:t>
            </a:r>
            <a:r>
              <a:rPr lang="en-US" b="0" i="0" u="none" strike="noStrike" dirty="0">
                <a:solidFill>
                  <a:srgbClr val="1A2857"/>
                </a:solidFill>
                <a:effectLst/>
                <a:latin typeface="Arial"/>
                <a:cs typeface="Arial"/>
              </a:rPr>
              <a:t> surveyed Beta Pilot importers and brokers to gauge their preparation time</a:t>
            </a:r>
            <a:r>
              <a:rPr lang="en-US" dirty="0">
                <a:latin typeface="Arial"/>
                <a:cs typeface="Arial"/>
              </a:rPr>
              <a:t> and software development needs.</a:t>
            </a:r>
            <a:endParaRPr lang="en-US" dirty="0">
              <a:solidFill>
                <a:srgbClr val="1D2757"/>
              </a:solidFill>
            </a:endParaRPr>
          </a:p>
          <a:p>
            <a:pPr lvl="2" algn="l" rtl="0" fontAlgn="base">
              <a:spcAft>
                <a:spcPts val="600"/>
              </a:spcAft>
              <a:buFont typeface="Courier New" panose="02070309020205020404" pitchFamily="49" charset="0"/>
              <a:buChar char="o"/>
            </a:pPr>
            <a:r>
              <a:rPr lang="en-US" b="0" i="0" u="none" strike="noStrike" dirty="0">
                <a:solidFill>
                  <a:srgbClr val="1A2857"/>
                </a:solidFill>
                <a:effectLst/>
                <a:latin typeface="Arial"/>
                <a:cs typeface="Arial"/>
              </a:rPr>
              <a:t>The 12-month timeline aligns with comments received in response to the SNPR.</a:t>
            </a:r>
            <a:endParaRPr lang="en-US" dirty="0">
              <a:latin typeface="Arial"/>
              <a:cs typeface="Arial"/>
            </a:endParaRPr>
          </a:p>
          <a:p>
            <a:pPr>
              <a:spcAft>
                <a:spcPts val="600"/>
              </a:spcAft>
            </a:pPr>
            <a:r>
              <a:rPr lang="en-US" sz="2400" dirty="0">
                <a:latin typeface="Arial"/>
                <a:cs typeface="Arial"/>
              </a:rPr>
              <a:t>24-Month Effective Date – Products Entered from an FTZ</a:t>
            </a:r>
          </a:p>
          <a:p>
            <a:pPr lvl="1" algn="l" rtl="0" fontAlgn="base">
              <a:spcAft>
                <a:spcPts val="600"/>
              </a:spcAft>
              <a:buFont typeface="Courier New,monospace" panose="02070309020205020404" pitchFamily="49" charset="0"/>
              <a:buChar char="o"/>
            </a:pPr>
            <a:r>
              <a:rPr lang="en-US" sz="1800" dirty="0">
                <a:latin typeface="+mn-lt"/>
              </a:rPr>
              <a:t>Currently, FTZ importers can only attach </a:t>
            </a:r>
            <a:r>
              <a:rPr lang="en-US" sz="1800" dirty="0">
                <a:effectLst/>
                <a:latin typeface="+mn-lt"/>
              </a:rPr>
              <a:t>the latest certificate associated with an article/supplier combination, rather than specific certificates at the inventory level.</a:t>
            </a:r>
            <a:endParaRPr lang="en-US" sz="1800" dirty="0">
              <a:latin typeface="+mn-lt"/>
              <a:cs typeface="Arial"/>
            </a:endParaRPr>
          </a:p>
          <a:p>
            <a:pPr lvl="1" algn="l">
              <a:spcAft>
                <a:spcPts val="600"/>
              </a:spcAft>
              <a:buFont typeface="Courier New" panose="02070309020205020404" pitchFamily="49" charset="0"/>
              <a:buChar char="o"/>
            </a:pPr>
            <a:r>
              <a:rPr lang="en-US" sz="1800" dirty="0">
                <a:latin typeface="Arial"/>
                <a:cs typeface="Arial"/>
              </a:rPr>
              <a:t>Commenters state that </a:t>
            </a:r>
            <a:r>
              <a:rPr lang="en-US" sz="1800" dirty="0" err="1">
                <a:latin typeface="Arial"/>
                <a:cs typeface="Arial"/>
              </a:rPr>
              <a:t>eFiling</a:t>
            </a:r>
            <a:r>
              <a:rPr lang="en-US" sz="1800" dirty="0">
                <a:latin typeface="Arial"/>
                <a:cs typeface="Arial"/>
              </a:rPr>
              <a:t> will require FTZ importers to make significant changes to current software.</a:t>
            </a:r>
          </a:p>
          <a:p>
            <a:pPr lvl="1" algn="l">
              <a:spcAft>
                <a:spcPts val="600"/>
              </a:spcAft>
              <a:buFont typeface="Courier New" panose="02070309020205020404" pitchFamily="49" charset="0"/>
              <a:buChar char="o"/>
            </a:pPr>
            <a:r>
              <a:rPr lang="en-US" sz="1800" dirty="0">
                <a:latin typeface="Arial"/>
                <a:cs typeface="Arial"/>
              </a:rPr>
              <a:t>CPSC staff intends to work with trade and CBP in the coming months to discuss software solution(s) and a single window concept inclusive of FTZs that best allows for CPSC Message Set compliance.</a:t>
            </a:r>
            <a:endParaRPr lang="en-US" sz="1800" b="0" i="0" dirty="0">
              <a:effectLst/>
              <a:latin typeface="Arial"/>
              <a:cs typeface="Arial"/>
            </a:endParaRPr>
          </a:p>
          <a:p>
            <a:pPr lvl="1" algn="l" rtl="0" fontAlgn="base">
              <a:spcAft>
                <a:spcPts val="600"/>
              </a:spcAft>
              <a:buFont typeface="Courier New" panose="02070309020205020404" pitchFamily="49" charset="0"/>
              <a:buChar char="o"/>
            </a:pPr>
            <a:endParaRPr lang="en-US" dirty="0"/>
          </a:p>
          <a:p>
            <a:pPr lvl="1"/>
            <a:endParaRPr lang="en-US" dirty="0"/>
          </a:p>
        </p:txBody>
      </p:sp>
      <p:sp>
        <p:nvSpPr>
          <p:cNvPr id="7" name="Text Placeholder 4">
            <a:extLst>
              <a:ext uri="{FF2B5EF4-FFF2-40B4-BE49-F238E27FC236}">
                <a16:creationId xmlns:a16="http://schemas.microsoft.com/office/drawing/2014/main" id="{2E7B8CEA-82B9-DAC2-3F62-7B747E62EA6F}"/>
              </a:ext>
            </a:extLst>
          </p:cNvPr>
          <p:cNvSpPr txBox="1">
            <a:spLocks/>
          </p:cNvSpPr>
          <p:nvPr/>
        </p:nvSpPr>
        <p:spPr>
          <a:xfrm>
            <a:off x="184393" y="371929"/>
            <a:ext cx="9446573" cy="1115876"/>
          </a:xfrm>
          <a:prstGeom prst="rect">
            <a:avLst/>
          </a:prstGeom>
        </p:spPr>
        <p:txBody>
          <a:bodyPr>
            <a:normAutofit lnSpcReduction="10000"/>
          </a:bodyPr>
          <a:lstStyle>
            <a:lvl1pPr marL="0" indent="0" eaLnBrk="1" hangingPunct="1">
              <a:buClr>
                <a:schemeClr val="tx2"/>
              </a:buClr>
              <a:buFont typeface="Wingdings" pitchFamily="2" charset="2"/>
              <a:buNone/>
              <a:defRPr sz="3600" b="1" i="0" baseline="0">
                <a:solidFill>
                  <a:schemeClr val="tx1"/>
                </a:solidFill>
                <a:latin typeface="Arial" panose="020B0604020202020204" pitchFamily="34" charset="0"/>
                <a:ea typeface="+mn-ea"/>
                <a:cs typeface="Arial" panose="020B0604020202020204" pitchFamily="34" charset="0"/>
              </a:defRPr>
            </a:lvl1pPr>
            <a:lvl2pPr marL="457200" indent="0" eaLnBrk="1" hangingPunct="1">
              <a:buClr>
                <a:schemeClr val="tx2"/>
              </a:buClr>
              <a:buFont typeface="Wingdings" pitchFamily="2" charset="2"/>
              <a:buNone/>
              <a:defRPr sz="2400" b="0" i="0">
                <a:solidFill>
                  <a:srgbClr val="4C4C4C">
                    <a:alpha val="65000"/>
                  </a:srgbClr>
                </a:solidFill>
                <a:latin typeface="Arial" panose="020B0604020202020204" pitchFamily="34" charset="0"/>
                <a:ea typeface="+mn-ea"/>
                <a:cs typeface="Arial" panose="020B0604020202020204" pitchFamily="34" charset="0"/>
              </a:defRPr>
            </a:lvl2pPr>
            <a:lvl3pPr marL="914400" indent="0" eaLnBrk="1" hangingPunct="1">
              <a:buClr>
                <a:schemeClr val="tx2"/>
              </a:buClr>
              <a:buFont typeface="Wingdings" pitchFamily="2" charset="2"/>
              <a:buNone/>
              <a:defRPr sz="2000" b="0" i="0">
                <a:solidFill>
                  <a:srgbClr val="4C4C4C">
                    <a:alpha val="65000"/>
                  </a:srgbClr>
                </a:solidFill>
                <a:latin typeface="Arial" panose="020B0604020202020204" pitchFamily="34" charset="0"/>
                <a:ea typeface="+mn-ea"/>
                <a:cs typeface="Arial" panose="020B0604020202020204" pitchFamily="34" charset="0"/>
              </a:defRPr>
            </a:lvl3pPr>
            <a:lvl4pPr marL="1371600" indent="0" eaLnBrk="1" hangingPunct="1">
              <a:buClr>
                <a:schemeClr val="tx2"/>
              </a:buClr>
              <a:buFont typeface="Wingdings" pitchFamily="2" charset="2"/>
              <a:buNone/>
              <a:defRPr sz="1600" b="0" i="0">
                <a:solidFill>
                  <a:srgbClr val="4C4C4C">
                    <a:alpha val="65000"/>
                  </a:srgbClr>
                </a:solidFill>
                <a:latin typeface="Arial" panose="020B0604020202020204" pitchFamily="34" charset="0"/>
                <a:ea typeface="+mn-ea"/>
                <a:cs typeface="Arial" panose="020B0604020202020204" pitchFamily="34" charset="0"/>
              </a:defRPr>
            </a:lvl4pPr>
            <a:lvl5pPr marL="1828800" indent="0" eaLnBrk="1" hangingPunct="1">
              <a:buClr>
                <a:schemeClr val="tx2"/>
              </a:buClr>
              <a:buFont typeface="Wingdings" pitchFamily="2" charset="2"/>
              <a:buNone/>
              <a:defRPr sz="1200" b="0" i="0">
                <a:solidFill>
                  <a:srgbClr val="4C4C4C">
                    <a:alpha val="65000"/>
                  </a:srgbClr>
                </a:solidFill>
                <a:latin typeface="Arial" panose="020B0604020202020204" pitchFamily="34" charset="0"/>
                <a:ea typeface="+mn-ea"/>
                <a:cs typeface="Arial" panose="020B0604020202020204" pitchFamily="34" charset="0"/>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lnSpc>
                <a:spcPct val="103000"/>
              </a:lnSpc>
              <a:spcAft>
                <a:spcPts val="600"/>
              </a:spcAft>
            </a:pPr>
            <a:r>
              <a:rPr lang="en-US" kern="0" dirty="0"/>
              <a:t>Staff Recommended Draft Final Rule</a:t>
            </a:r>
          </a:p>
          <a:p>
            <a:pPr>
              <a:lnSpc>
                <a:spcPct val="103000"/>
              </a:lnSpc>
              <a:spcBef>
                <a:spcPts val="425"/>
              </a:spcBef>
              <a:spcAft>
                <a:spcPts val="600"/>
              </a:spcAft>
            </a:pPr>
            <a:r>
              <a:rPr lang="en-US" sz="2400" kern="0" dirty="0"/>
              <a:t>Effective Dates</a:t>
            </a:r>
            <a:endParaRPr lang="en-US" sz="2400" b="0" kern="0" dirty="0"/>
          </a:p>
        </p:txBody>
      </p:sp>
    </p:spTree>
    <p:extLst>
      <p:ext uri="{BB962C8B-B14F-4D97-AF65-F5344CB8AC3E}">
        <p14:creationId xmlns:p14="http://schemas.microsoft.com/office/powerpoint/2010/main" val="3856127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278452" y="545277"/>
            <a:ext cx="9446573" cy="1115876"/>
          </a:xfrm>
        </p:spPr>
        <p:txBody>
          <a:bodyPr>
            <a:normAutofit lnSpcReduction="10000"/>
          </a:bodyPr>
          <a:lstStyle/>
          <a:p>
            <a:pPr>
              <a:lnSpc>
                <a:spcPct val="103000"/>
              </a:lnSpc>
              <a:spcAft>
                <a:spcPts val="600"/>
              </a:spcAft>
            </a:pPr>
            <a:r>
              <a:rPr lang="en-US" kern="0" dirty="0"/>
              <a:t>Staff Recommended Draft Final Rule</a:t>
            </a:r>
          </a:p>
          <a:p>
            <a:pPr>
              <a:lnSpc>
                <a:spcPct val="103000"/>
              </a:lnSpc>
              <a:spcBef>
                <a:spcPts val="425"/>
              </a:spcBef>
              <a:spcAft>
                <a:spcPts val="600"/>
              </a:spcAft>
            </a:pPr>
            <a:r>
              <a:rPr lang="en-US" sz="2400" dirty="0"/>
              <a:t>Definitions</a:t>
            </a:r>
            <a:endParaRPr lang="en-US" sz="2400" b="0" dirty="0"/>
          </a:p>
        </p:txBody>
      </p:sp>
      <p:sp>
        <p:nvSpPr>
          <p:cNvPr id="3" name="Text Placeholder 2">
            <a:extLst>
              <a:ext uri="{FF2B5EF4-FFF2-40B4-BE49-F238E27FC236}">
                <a16:creationId xmlns:a16="http://schemas.microsoft.com/office/drawing/2014/main" id="{F858442D-69FD-CCDF-7169-6966DC07EC69}"/>
              </a:ext>
            </a:extLst>
          </p:cNvPr>
          <p:cNvSpPr>
            <a:spLocks noGrp="1"/>
          </p:cNvSpPr>
          <p:nvPr>
            <p:ph type="body" sz="quarter" idx="13"/>
          </p:nvPr>
        </p:nvSpPr>
        <p:spPr>
          <a:xfrm>
            <a:off x="278452" y="1859729"/>
            <a:ext cx="11105403" cy="4107341"/>
          </a:xfrm>
        </p:spPr>
        <p:txBody>
          <a:bodyPr lIns="91440" tIns="45720" rIns="91440" bIns="45720" anchor="t"/>
          <a:lstStyle/>
          <a:p>
            <a:pPr>
              <a:spcAft>
                <a:spcPts val="600"/>
              </a:spcAft>
            </a:pPr>
            <a:r>
              <a:rPr lang="en-US" sz="2400" dirty="0">
                <a:latin typeface="Arial"/>
                <a:cs typeface="Arial"/>
              </a:rPr>
              <a:t>Revised the definition of “importer”</a:t>
            </a:r>
          </a:p>
          <a:p>
            <a:pPr lvl="1">
              <a:spcAft>
                <a:spcPts val="600"/>
              </a:spcAft>
              <a:buFont typeface="Courier New" panose="02070309020205020404" pitchFamily="49" charset="0"/>
              <a:buChar char="o"/>
            </a:pPr>
            <a:r>
              <a:rPr lang="en-US" sz="2000" dirty="0">
                <a:latin typeface="+mj-lt"/>
                <a:cs typeface="Arial"/>
              </a:rPr>
              <a:t>Clarified the importer for purposes of this rule is </a:t>
            </a:r>
            <a:r>
              <a:rPr lang="en-US" sz="2000" b="0" i="0" u="none" strike="noStrike" dirty="0">
                <a:solidFill>
                  <a:srgbClr val="1A2857"/>
                </a:solidFill>
                <a:effectLst/>
                <a:latin typeface="+mj-lt"/>
                <a:cs typeface="Arial"/>
              </a:rPr>
              <a:t>the </a:t>
            </a:r>
            <a:r>
              <a:rPr lang="en-US" sz="2000" b="0" i="0" dirty="0">
                <a:solidFill>
                  <a:srgbClr val="1D2757"/>
                </a:solidFill>
                <a:effectLst/>
                <a:latin typeface="+mj-lt"/>
                <a:cs typeface="Arial"/>
              </a:rPr>
              <a:t>Importer of Record (IOR) as defined </a:t>
            </a:r>
            <a:r>
              <a:rPr lang="en-US" sz="2000" dirty="0">
                <a:solidFill>
                  <a:srgbClr val="1D2757"/>
                </a:solidFill>
                <a:latin typeface="+mj-lt"/>
                <a:cs typeface="Arial"/>
              </a:rPr>
              <a:t>in CBP's statute (19 U.S.C. 1484(a)(2)(B))</a:t>
            </a:r>
            <a:r>
              <a:rPr lang="en-US" sz="2000" dirty="0">
                <a:latin typeface="+mj-lt"/>
                <a:cs typeface="Arial"/>
              </a:rPr>
              <a:t>, who may be an owner, purchaser, or authorized customs broker.</a:t>
            </a:r>
            <a:endParaRPr lang="en-US" sz="2000" b="0" i="0" dirty="0">
              <a:effectLst/>
              <a:latin typeface="+mj-lt"/>
              <a:cs typeface="Arial"/>
            </a:endParaRPr>
          </a:p>
          <a:p>
            <a:pPr lvl="1">
              <a:spcAft>
                <a:spcPts val="600"/>
              </a:spcAft>
              <a:buFont typeface="Courier New" panose="02070309020205020404" pitchFamily="49" charset="0"/>
              <a:buChar char="o"/>
            </a:pPr>
            <a:r>
              <a:rPr lang="en-US" sz="2000" dirty="0">
                <a:effectLst/>
                <a:latin typeface="+mj-lt"/>
                <a:ea typeface="Times New Roman" panose="02020603050405020304" pitchFamily="18" charset="0"/>
                <a:cs typeface="Arial"/>
              </a:rPr>
              <a:t>(1) </a:t>
            </a:r>
            <a:r>
              <a:rPr lang="en-US" sz="2000" dirty="0">
                <a:latin typeface="+mj-lt"/>
                <a:ea typeface="Times New Roman" panose="02020603050405020304" pitchFamily="18" charset="0"/>
                <a:cs typeface="Arial"/>
              </a:rPr>
              <a:t>When an IOR</a:t>
            </a:r>
            <a:r>
              <a:rPr lang="en-US" sz="2000" dirty="0">
                <a:effectLst/>
                <a:latin typeface="+mj-lt"/>
                <a:ea typeface="Times New Roman" panose="02020603050405020304" pitchFamily="18" charset="0"/>
                <a:cs typeface="Arial"/>
              </a:rPr>
              <a:t> is </a:t>
            </a:r>
            <a:r>
              <a:rPr lang="en-US" sz="2000" dirty="0">
                <a:latin typeface="+mj-lt"/>
                <a:ea typeface="Times New Roman" panose="02020603050405020304" pitchFamily="18" charset="0"/>
                <a:cs typeface="Arial"/>
              </a:rPr>
              <a:t>a customs broker, the</a:t>
            </a:r>
            <a:r>
              <a:rPr lang="en-US" sz="2000" dirty="0">
                <a:effectLst/>
                <a:latin typeface="+mj-lt"/>
                <a:ea typeface="Times New Roman" panose="02020603050405020304" pitchFamily="18" charset="0"/>
                <a:cs typeface="Arial"/>
              </a:rPr>
              <a:t> </a:t>
            </a:r>
            <a:r>
              <a:rPr lang="en-US" sz="2000" dirty="0">
                <a:latin typeface="+mj-lt"/>
                <a:ea typeface="Times New Roman" panose="02020603050405020304" pitchFamily="18" charset="0"/>
                <a:cs typeface="Arial"/>
              </a:rPr>
              <a:t>broker may identify the owner, purchaser, or consignee</a:t>
            </a:r>
            <a:r>
              <a:rPr lang="en-US" sz="2000" dirty="0">
                <a:effectLst/>
                <a:latin typeface="+mj-lt"/>
                <a:ea typeface="Times New Roman" panose="02020603050405020304" pitchFamily="18" charset="0"/>
                <a:cs typeface="Arial"/>
              </a:rPr>
              <a:t> </a:t>
            </a:r>
            <a:r>
              <a:rPr lang="en-US" sz="2000" dirty="0">
                <a:latin typeface="+mj-lt"/>
                <a:ea typeface="Times New Roman" panose="02020603050405020304" pitchFamily="18" charset="0"/>
                <a:cs typeface="Arial"/>
              </a:rPr>
              <a:t>that authorized the broker to file an entry as part of the certificate data filed in the PGA Message Set.</a:t>
            </a:r>
            <a:endParaRPr lang="en-US" sz="2000" dirty="0">
              <a:solidFill>
                <a:srgbClr val="1D2757"/>
              </a:solidFill>
              <a:latin typeface="+mj-lt"/>
              <a:ea typeface="Times New Roman" panose="02020603050405020304" pitchFamily="18" charset="0"/>
            </a:endParaRPr>
          </a:p>
          <a:p>
            <a:pPr lvl="1">
              <a:spcAft>
                <a:spcPts val="600"/>
              </a:spcAft>
              <a:buFont typeface="Courier New" panose="02070309020205020404" pitchFamily="49" charset="0"/>
              <a:buChar char="o"/>
            </a:pPr>
            <a:r>
              <a:rPr lang="en-US" sz="2000" dirty="0">
                <a:effectLst/>
                <a:latin typeface="+mj-lt"/>
                <a:ea typeface="Times New Roman" panose="02020603050405020304" pitchFamily="18" charset="0"/>
                <a:cs typeface="Arial"/>
              </a:rPr>
              <a:t>(2) </a:t>
            </a:r>
            <a:r>
              <a:rPr lang="en-US" sz="2000" dirty="0">
                <a:latin typeface="+mj-lt"/>
                <a:ea typeface="Times New Roman" panose="02020603050405020304" pitchFamily="18" charset="0"/>
                <a:cs typeface="Arial"/>
              </a:rPr>
              <a:t>For</a:t>
            </a:r>
            <a:r>
              <a:rPr lang="en-US" sz="2000" dirty="0">
                <a:effectLst/>
                <a:latin typeface="+mj-lt"/>
                <a:ea typeface="Times New Roman" panose="02020603050405020304" pitchFamily="18" charset="0"/>
                <a:cs typeface="Arial"/>
              </a:rPr>
              <a:t> mail </a:t>
            </a:r>
            <a:r>
              <a:rPr lang="en-US" sz="2000" dirty="0">
                <a:latin typeface="+mj-lt"/>
                <a:ea typeface="Times New Roman" panose="02020603050405020304" pitchFamily="18" charset="0"/>
                <a:cs typeface="Arial"/>
              </a:rPr>
              <a:t>and </a:t>
            </a:r>
            <a:r>
              <a:rPr lang="en-US" sz="2000" i="1" dirty="0">
                <a:latin typeface="+mj-lt"/>
                <a:ea typeface="Times New Roman" panose="02020603050405020304" pitchFamily="18" charset="0"/>
                <a:cs typeface="Arial"/>
              </a:rPr>
              <a:t>de minimis</a:t>
            </a:r>
            <a:r>
              <a:rPr lang="en-US" sz="2000" dirty="0">
                <a:latin typeface="+mj-lt"/>
                <a:ea typeface="Times New Roman" panose="02020603050405020304" pitchFamily="18" charset="0"/>
                <a:cs typeface="Arial"/>
              </a:rPr>
              <a:t> shipments</a:t>
            </a:r>
            <a:r>
              <a:rPr lang="en-US" sz="2000" dirty="0">
                <a:effectLst/>
                <a:latin typeface="+mj-lt"/>
                <a:ea typeface="Times New Roman" panose="02020603050405020304" pitchFamily="18" charset="0"/>
                <a:cs typeface="Arial"/>
              </a:rPr>
              <a:t> without an IOR, the importer is </a:t>
            </a:r>
            <a:r>
              <a:rPr lang="en-US" sz="2000" dirty="0">
                <a:latin typeface="+mj-lt"/>
                <a:ea typeface="Times New Roman" panose="02020603050405020304" pitchFamily="18" charset="0"/>
                <a:cs typeface="Arial"/>
              </a:rPr>
              <a:t>a </a:t>
            </a:r>
            <a:r>
              <a:rPr lang="en-US" sz="2000" dirty="0">
                <a:solidFill>
                  <a:srgbClr val="1D2757"/>
                </a:solidFill>
                <a:latin typeface="+mj-lt"/>
                <a:ea typeface="Times New Roman" panose="02020603050405020304" pitchFamily="18" charset="0"/>
                <a:cs typeface="Times New Roman"/>
              </a:rPr>
              <a:t>party eligible to make entry for the consumer products pursuant to CBP statutes and regulations, who may be the owner, purchaser, consignee, or authorized customs broker.</a:t>
            </a:r>
            <a:endParaRPr lang="en-US" sz="2000" dirty="0">
              <a:solidFill>
                <a:srgbClr val="1D2757"/>
              </a:solidFill>
              <a:latin typeface="+mj-lt"/>
            </a:endParaRPr>
          </a:p>
        </p:txBody>
      </p:sp>
    </p:spTree>
    <p:extLst>
      <p:ext uri="{BB962C8B-B14F-4D97-AF65-F5344CB8AC3E}">
        <p14:creationId xmlns:p14="http://schemas.microsoft.com/office/powerpoint/2010/main" val="4201102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56039B2-EB22-42E5-A779-78152B579D85}"/>
              </a:ext>
            </a:extLst>
          </p:cNvPr>
          <p:cNvSpPr>
            <a:spLocks noGrp="1"/>
          </p:cNvSpPr>
          <p:nvPr>
            <p:ph type="body" sz="quarter" idx="13"/>
          </p:nvPr>
        </p:nvSpPr>
        <p:spPr>
          <a:xfrm>
            <a:off x="274320" y="1619374"/>
            <a:ext cx="10950656" cy="4486459"/>
          </a:xfrm>
        </p:spPr>
        <p:txBody>
          <a:bodyPr lIns="91440" tIns="45720" rIns="91440" bIns="45720" anchor="t"/>
          <a:lstStyle/>
          <a:p>
            <a:pPr>
              <a:spcAft>
                <a:spcPts val="600"/>
              </a:spcAft>
            </a:pPr>
            <a:r>
              <a:rPr lang="en-US" sz="2400">
                <a:latin typeface="Arial"/>
                <a:cs typeface="Arial"/>
              </a:rPr>
              <a:t>Overview of the Final Rule and </a:t>
            </a:r>
            <a:r>
              <a:rPr lang="en-US" sz="2400" err="1">
                <a:latin typeface="Arial"/>
                <a:cs typeface="Arial"/>
              </a:rPr>
              <a:t>eFiling</a:t>
            </a:r>
            <a:endParaRPr lang="en-US" sz="2400" err="1"/>
          </a:p>
          <a:p>
            <a:pPr>
              <a:spcAft>
                <a:spcPts val="600"/>
              </a:spcAft>
            </a:pPr>
            <a:r>
              <a:rPr lang="en-US" sz="2400">
                <a:latin typeface="Arial"/>
                <a:cs typeface="Arial"/>
              </a:rPr>
              <a:t>Statutory Requirements for Certificates</a:t>
            </a:r>
            <a:endParaRPr lang="en-US" sz="2400"/>
          </a:p>
          <a:p>
            <a:pPr>
              <a:spcAft>
                <a:spcPts val="600"/>
              </a:spcAft>
            </a:pPr>
            <a:r>
              <a:rPr lang="en-US" sz="2400">
                <a:latin typeface="Arial"/>
                <a:cs typeface="Arial"/>
              </a:rPr>
              <a:t>Rulemaking Background</a:t>
            </a:r>
          </a:p>
          <a:p>
            <a:pPr>
              <a:spcAft>
                <a:spcPts val="600"/>
              </a:spcAft>
            </a:pPr>
            <a:r>
              <a:rPr lang="en-US" sz="2400" err="1">
                <a:latin typeface="Arial"/>
                <a:cs typeface="Arial"/>
              </a:rPr>
              <a:t>eFiling</a:t>
            </a:r>
            <a:r>
              <a:rPr lang="en-US" sz="2400">
                <a:latin typeface="Arial"/>
                <a:cs typeface="Arial"/>
              </a:rPr>
              <a:t> Related Projects</a:t>
            </a:r>
          </a:p>
          <a:p>
            <a:pPr>
              <a:spcAft>
                <a:spcPts val="600"/>
              </a:spcAft>
            </a:pPr>
            <a:r>
              <a:rPr lang="en-US" sz="2400">
                <a:latin typeface="Arial"/>
                <a:cs typeface="Arial"/>
              </a:rPr>
              <a:t>Final Rule Changes</a:t>
            </a:r>
          </a:p>
          <a:p>
            <a:pPr marL="457200" indent="-457200">
              <a:spcAft>
                <a:spcPts val="600"/>
              </a:spcAft>
              <a:buFont typeface="Arial" panose="020B0604020202020204" pitchFamily="34" charset="0"/>
              <a:buChar char="•"/>
            </a:pPr>
            <a:r>
              <a:rPr lang="en-US" sz="2400">
                <a:latin typeface="Arial"/>
                <a:cs typeface="Arial"/>
              </a:rPr>
              <a:t>Staff’s Recommended Draft Final Rule</a:t>
            </a:r>
          </a:p>
          <a:p>
            <a:pPr>
              <a:spcAft>
                <a:spcPts val="600"/>
              </a:spcAft>
            </a:pPr>
            <a:r>
              <a:rPr lang="en-US" sz="2400">
                <a:latin typeface="Arial"/>
                <a:cs typeface="Arial"/>
              </a:rPr>
              <a:t>Final Regulatory Flexibility Analysis (FRFA)</a:t>
            </a:r>
          </a:p>
          <a:p>
            <a:pPr>
              <a:spcAft>
                <a:spcPts val="600"/>
              </a:spcAft>
            </a:pPr>
            <a:r>
              <a:rPr lang="en-US" sz="2400">
                <a:latin typeface="Arial"/>
                <a:cs typeface="Arial"/>
              </a:rPr>
              <a:t>Paperwork Reduction Act (PRA) Burden Estimate</a:t>
            </a:r>
          </a:p>
          <a:p>
            <a:pPr marL="457200" indent="-457200">
              <a:spcAft>
                <a:spcPts val="600"/>
              </a:spcAft>
              <a:buFont typeface="Arial" panose="020B0604020202020204" pitchFamily="34" charset="0"/>
              <a:buChar char="•"/>
            </a:pPr>
            <a:r>
              <a:rPr lang="en-US" sz="2400">
                <a:latin typeface="Arial"/>
                <a:cs typeface="Arial"/>
              </a:rPr>
              <a:t>Staff Recommendation</a:t>
            </a:r>
          </a:p>
        </p:txBody>
      </p:sp>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274320" y="457200"/>
            <a:ext cx="9446573" cy="689673"/>
          </a:xfrm>
        </p:spPr>
        <p:txBody>
          <a:bodyPr/>
          <a:lstStyle/>
          <a:p>
            <a:r>
              <a:rPr lang="en-US"/>
              <a:t>Agenda</a:t>
            </a:r>
          </a:p>
        </p:txBody>
      </p:sp>
    </p:spTree>
    <p:extLst>
      <p:ext uri="{BB962C8B-B14F-4D97-AF65-F5344CB8AC3E}">
        <p14:creationId xmlns:p14="http://schemas.microsoft.com/office/powerpoint/2010/main" val="31543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858442D-69FD-CCDF-7169-6966DC07EC69}"/>
              </a:ext>
            </a:extLst>
          </p:cNvPr>
          <p:cNvSpPr>
            <a:spLocks noGrp="1"/>
          </p:cNvSpPr>
          <p:nvPr>
            <p:ph type="body" sz="quarter" idx="13"/>
          </p:nvPr>
        </p:nvSpPr>
        <p:spPr>
          <a:xfrm>
            <a:off x="617962" y="1721163"/>
            <a:ext cx="10502322" cy="4753102"/>
          </a:xfrm>
        </p:spPr>
        <p:txBody>
          <a:bodyPr lIns="91440" tIns="45720" rIns="91440" bIns="45720" anchor="t"/>
          <a:lstStyle/>
          <a:p>
            <a:pPr>
              <a:spcAft>
                <a:spcPts val="600"/>
              </a:spcAft>
            </a:pPr>
            <a:r>
              <a:rPr lang="en-US" sz="2400">
                <a:latin typeface="Arial"/>
                <a:cs typeface="Arial"/>
              </a:rPr>
              <a:t>Modified key definitions based on public comments</a:t>
            </a:r>
          </a:p>
          <a:p>
            <a:pPr lvl="1">
              <a:spcAft>
                <a:spcPts val="600"/>
              </a:spcAft>
              <a:buFont typeface="Courier New" panose="020B0604020202020204" pitchFamily="34" charset="0"/>
              <a:buChar char="o"/>
            </a:pPr>
            <a:r>
              <a:rPr lang="en-US" sz="2000" b="1">
                <a:latin typeface="Arial"/>
                <a:cs typeface="Arial"/>
              </a:rPr>
              <a:t>Owner or purchaser</a:t>
            </a:r>
            <a:r>
              <a:rPr lang="en-US" sz="2000">
                <a:latin typeface="Arial"/>
                <a:cs typeface="Arial"/>
              </a:rPr>
              <a:t> – clarified the definition for purposes of this rule to mean a party who has a financial interest in imported finished products, including the actual owner of the merchandise.</a:t>
            </a:r>
          </a:p>
          <a:p>
            <a:pPr lvl="1">
              <a:spcAft>
                <a:spcPts val="600"/>
              </a:spcAft>
              <a:buFont typeface="Courier New" panose="020B0604020202020204" pitchFamily="34" charset="0"/>
              <a:buChar char="o"/>
            </a:pPr>
            <a:r>
              <a:rPr lang="en-US" sz="2000" b="1">
                <a:latin typeface="Arial"/>
                <a:cs typeface="Arial"/>
              </a:rPr>
              <a:t>Consignee</a:t>
            </a:r>
            <a:r>
              <a:rPr lang="en-US" sz="2000">
                <a:latin typeface="Arial"/>
                <a:cs typeface="Arial"/>
              </a:rPr>
              <a:t> – clarified the definition for purposes of this rule to mean a party who takes custody or delivery of imported finished products for which CPSC certificate data are required.</a:t>
            </a:r>
          </a:p>
          <a:p>
            <a:pPr lvl="1">
              <a:spcAft>
                <a:spcPts val="600"/>
              </a:spcAft>
              <a:buFont typeface="Courier New" panose="020B0604020202020204" pitchFamily="34" charset="0"/>
              <a:buChar char="o"/>
            </a:pPr>
            <a:r>
              <a:rPr lang="en-US" sz="2000" b="1">
                <a:latin typeface="Arial"/>
                <a:cs typeface="Arial"/>
              </a:rPr>
              <a:t>Component part certificate </a:t>
            </a:r>
            <a:r>
              <a:rPr lang="en-US" sz="2000">
                <a:latin typeface="Arial"/>
                <a:cs typeface="Arial"/>
              </a:rPr>
              <a:t>– clarified that component part certificates are voluntary and should not be </a:t>
            </a:r>
            <a:r>
              <a:rPr lang="en-US" sz="2000" err="1">
                <a:latin typeface="Arial"/>
                <a:cs typeface="Arial"/>
              </a:rPr>
              <a:t>eFiled</a:t>
            </a:r>
            <a:r>
              <a:rPr lang="en-US" sz="2000">
                <a:latin typeface="Arial"/>
                <a:cs typeface="Arial"/>
              </a:rPr>
              <a:t>.</a:t>
            </a:r>
            <a:endParaRPr lang="en-US" sz="1400" b="1">
              <a:solidFill>
                <a:srgbClr val="FF0000"/>
              </a:solidFill>
            </a:endParaRPr>
          </a:p>
          <a:p>
            <a:pPr lvl="1">
              <a:spcAft>
                <a:spcPts val="600"/>
              </a:spcAft>
              <a:buFont typeface="Courier New" panose="020B0604020202020204" pitchFamily="34" charset="0"/>
              <a:buChar char="o"/>
            </a:pPr>
            <a:r>
              <a:rPr lang="en-US" sz="2000" b="1">
                <a:latin typeface="Arial"/>
                <a:cs typeface="Arial"/>
              </a:rPr>
              <a:t>Finished product</a:t>
            </a:r>
            <a:r>
              <a:rPr lang="en-US" sz="1400" b="1">
                <a:latin typeface="Arial"/>
                <a:cs typeface="Arial"/>
              </a:rPr>
              <a:t> –</a:t>
            </a:r>
            <a:r>
              <a:rPr lang="en-US" sz="2000">
                <a:latin typeface="Arial"/>
                <a:cs typeface="Arial"/>
              </a:rPr>
              <a:t> removed the phrase “replacement part” and described the three criteria for a product to be a finished product: (1) subject to a CPSC regulation, </a:t>
            </a:r>
            <a:br>
              <a:rPr lang="en-US" sz="2000">
                <a:latin typeface="Arial"/>
                <a:cs typeface="Arial"/>
              </a:rPr>
            </a:br>
            <a:r>
              <a:rPr lang="en-US" sz="2000">
                <a:latin typeface="Arial"/>
                <a:cs typeface="Arial"/>
              </a:rPr>
              <a:t>(2) imported for consumption or warehousing, or distributed in commerce, and </a:t>
            </a:r>
            <a:br>
              <a:rPr lang="en-US" sz="2000">
                <a:latin typeface="Arial"/>
                <a:cs typeface="Arial"/>
              </a:rPr>
            </a:br>
            <a:r>
              <a:rPr lang="en-US" sz="2000">
                <a:latin typeface="Arial"/>
                <a:cs typeface="Arial"/>
              </a:rPr>
              <a:t>(3) packaged, sold, or held for sale to, or for use by, consumers.</a:t>
            </a:r>
            <a:endParaRPr lang="en-US" sz="2000">
              <a:solidFill>
                <a:srgbClr val="FF0000"/>
              </a:solidFill>
            </a:endParaRPr>
          </a:p>
          <a:p>
            <a:pPr lvl="1">
              <a:spcAft>
                <a:spcPts val="600"/>
              </a:spcAft>
              <a:buFont typeface="Courier New" panose="02070309020205020404" pitchFamily="49" charset="0"/>
              <a:buChar char="o"/>
            </a:pPr>
            <a:endParaRPr lang="en-US" sz="2000"/>
          </a:p>
          <a:p>
            <a:endParaRPr lang="en-US"/>
          </a:p>
        </p:txBody>
      </p:sp>
      <p:sp>
        <p:nvSpPr>
          <p:cNvPr id="6" name="Text Placeholder 4">
            <a:extLst>
              <a:ext uri="{FF2B5EF4-FFF2-40B4-BE49-F238E27FC236}">
                <a16:creationId xmlns:a16="http://schemas.microsoft.com/office/drawing/2014/main" id="{2A1B82DD-92DC-5B69-C9A8-73BF77D5D668}"/>
              </a:ext>
            </a:extLst>
          </p:cNvPr>
          <p:cNvSpPr>
            <a:spLocks noGrp="1"/>
          </p:cNvSpPr>
          <p:nvPr>
            <p:ph type="body" sz="quarter" idx="12"/>
          </p:nvPr>
        </p:nvSpPr>
        <p:spPr>
          <a:xfrm>
            <a:off x="616129" y="573852"/>
            <a:ext cx="9446573" cy="1115876"/>
          </a:xfrm>
        </p:spPr>
        <p:txBody>
          <a:bodyPr lIns="91440" tIns="45720" rIns="91440" bIns="45720" anchor="t">
            <a:normAutofit lnSpcReduction="10000"/>
          </a:bodyPr>
          <a:lstStyle/>
          <a:p>
            <a:pPr>
              <a:lnSpc>
                <a:spcPct val="103000"/>
              </a:lnSpc>
              <a:spcAft>
                <a:spcPts val="600"/>
              </a:spcAft>
            </a:pPr>
            <a:r>
              <a:rPr lang="en-US" kern="0" dirty="0"/>
              <a:t>Staff Recommended Draft Final Rule</a:t>
            </a:r>
          </a:p>
          <a:p>
            <a:pPr>
              <a:lnSpc>
                <a:spcPct val="103000"/>
              </a:lnSpc>
              <a:spcBef>
                <a:spcPts val="425"/>
              </a:spcBef>
              <a:spcAft>
                <a:spcPts val="600"/>
              </a:spcAft>
            </a:pPr>
            <a:r>
              <a:rPr lang="en-US" sz="2400" dirty="0">
                <a:latin typeface="Arial"/>
                <a:cs typeface="Arial"/>
              </a:rPr>
              <a:t>Definitions </a:t>
            </a:r>
            <a:endParaRPr lang="en-US" sz="2400" b="0" dirty="0">
              <a:latin typeface="Arial"/>
              <a:cs typeface="Arial"/>
            </a:endParaRPr>
          </a:p>
        </p:txBody>
      </p:sp>
    </p:spTree>
    <p:extLst>
      <p:ext uri="{BB962C8B-B14F-4D97-AF65-F5344CB8AC3E}">
        <p14:creationId xmlns:p14="http://schemas.microsoft.com/office/powerpoint/2010/main" val="2099959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33CE62A-27CD-3EB7-F314-47532042B955}"/>
              </a:ext>
            </a:extLst>
          </p:cNvPr>
          <p:cNvSpPr>
            <a:spLocks noGrp="1"/>
          </p:cNvSpPr>
          <p:nvPr>
            <p:ph type="body" sz="quarter" idx="13"/>
          </p:nvPr>
        </p:nvSpPr>
        <p:spPr>
          <a:xfrm>
            <a:off x="616766" y="1699845"/>
            <a:ext cx="10311789" cy="4623216"/>
          </a:xfrm>
        </p:spPr>
        <p:txBody>
          <a:bodyPr lIns="91440" tIns="45720" rIns="91440" bIns="45720" anchor="t"/>
          <a:lstStyle/>
          <a:p>
            <a:pPr>
              <a:spcAft>
                <a:spcPts val="600"/>
              </a:spcAft>
            </a:pPr>
            <a:r>
              <a:rPr lang="en-US" sz="2000" dirty="0">
                <a:latin typeface="Arial"/>
                <a:cs typeface="Arial"/>
              </a:rPr>
              <a:t>Products Required to be Certified</a:t>
            </a:r>
          </a:p>
          <a:p>
            <a:pPr lvl="1" algn="l">
              <a:spcAft>
                <a:spcPts val="600"/>
              </a:spcAft>
              <a:buFont typeface="Courier New" panose="02070309020205020404" pitchFamily="49" charset="0"/>
              <a:buChar char="o"/>
            </a:pPr>
            <a:r>
              <a:rPr lang="en-US" sz="1800" dirty="0">
                <a:latin typeface="Arial"/>
                <a:cs typeface="Arial"/>
              </a:rPr>
              <a:t>A certificate is required when the product is: (1) is a finished product; (2) is subject to a consumer product safety rule under the CPSA, or similar rule, ban, standard, or regulation under any other law enforced by the Commission; and (3), is imported for consumption or warehousing, or are distributed in commerce.</a:t>
            </a:r>
            <a:endParaRPr lang="en-US" dirty="0"/>
          </a:p>
          <a:p>
            <a:pPr lvl="1" algn="l">
              <a:spcAft>
                <a:spcPts val="600"/>
              </a:spcAft>
              <a:buFont typeface="Courier New" panose="02070309020205020404" pitchFamily="49" charset="0"/>
              <a:buChar char="o"/>
            </a:pPr>
            <a:r>
              <a:rPr lang="en-US" sz="1800" dirty="0">
                <a:latin typeface="Arial"/>
                <a:cs typeface="Arial"/>
              </a:rPr>
              <a:t>Clarifies the requirement to certify attaches to finished products and not to component parts.</a:t>
            </a:r>
          </a:p>
          <a:p>
            <a:pPr algn="l">
              <a:spcAft>
                <a:spcPts val="600"/>
              </a:spcAft>
            </a:pPr>
            <a:r>
              <a:rPr lang="en-US" sz="2000" dirty="0">
                <a:latin typeface="Arial"/>
                <a:cs typeface="Arial"/>
              </a:rPr>
              <a:t>Who Must Certify Finished Products</a:t>
            </a:r>
            <a:endParaRPr lang="en-US" sz="2000" dirty="0"/>
          </a:p>
          <a:p>
            <a:pPr lvl="1">
              <a:spcAft>
                <a:spcPts val="600"/>
              </a:spcAft>
              <a:buFont typeface="Courier New" panose="02070309020205020404" pitchFamily="49" charset="0"/>
              <a:buChar char="o"/>
            </a:pPr>
            <a:r>
              <a:rPr lang="en-US" sz="1800" dirty="0">
                <a:latin typeface="Arial"/>
                <a:cs typeface="Arial"/>
              </a:rPr>
              <a:t>CPSA requires the manufacturer (defined as any person who manufactures or imports a consumer product) or private labeler must test and certify products.</a:t>
            </a:r>
          </a:p>
          <a:p>
            <a:pPr lvl="1">
              <a:spcAft>
                <a:spcPts val="600"/>
              </a:spcAft>
              <a:buFont typeface="Courier New" panose="02070309020205020404" pitchFamily="49" charset="0"/>
              <a:buChar char="o"/>
            </a:pPr>
            <a:r>
              <a:rPr lang="en-US" sz="1800" b="1" dirty="0">
                <a:latin typeface="Arial"/>
                <a:cs typeface="Arial"/>
              </a:rPr>
              <a:t>Domestic Products</a:t>
            </a:r>
            <a:r>
              <a:rPr lang="en-US" sz="1800" dirty="0">
                <a:latin typeface="Arial"/>
                <a:cs typeface="Arial"/>
              </a:rPr>
              <a:t> – Manufacturer must certify, except that for products that are privately labeled, the private labeler must certify or ensure that a manufacturer certifies the product.</a:t>
            </a:r>
          </a:p>
          <a:p>
            <a:pPr lvl="1">
              <a:spcAft>
                <a:spcPts val="600"/>
              </a:spcAft>
              <a:buFont typeface="Courier New" panose="02070309020205020404" pitchFamily="49" charset="0"/>
              <a:buChar char="o"/>
            </a:pPr>
            <a:r>
              <a:rPr lang="en-US" sz="1800" b="1" dirty="0">
                <a:latin typeface="Arial"/>
                <a:cs typeface="Arial"/>
              </a:rPr>
              <a:t>Imported Products</a:t>
            </a:r>
            <a:r>
              <a:rPr lang="en-US" sz="1800" dirty="0">
                <a:latin typeface="Arial"/>
                <a:cs typeface="Arial"/>
              </a:rPr>
              <a:t> - "importer" as defined in the rule must certify.</a:t>
            </a:r>
            <a:endParaRPr lang="en-US" sz="1800" dirty="0"/>
          </a:p>
          <a:p>
            <a:pPr lvl="1">
              <a:spcAft>
                <a:spcPts val="600"/>
              </a:spcAft>
              <a:buFont typeface="Courier New" panose="02070309020205020404" pitchFamily="49" charset="0"/>
              <a:buChar char="o"/>
            </a:pPr>
            <a:endParaRPr lang="en-US" sz="2000" dirty="0"/>
          </a:p>
          <a:p>
            <a:pPr lvl="1">
              <a:spcAft>
                <a:spcPts val="600"/>
              </a:spcAft>
              <a:buFont typeface="Courier New" panose="02070309020205020404" pitchFamily="49" charset="0"/>
              <a:buChar char="o"/>
            </a:pPr>
            <a:endParaRPr lang="en-US" sz="2000" dirty="0"/>
          </a:p>
          <a:p>
            <a:pPr lvl="1"/>
            <a:endParaRPr lang="en-US" dirty="0"/>
          </a:p>
        </p:txBody>
      </p:sp>
      <p:sp>
        <p:nvSpPr>
          <p:cNvPr id="6" name="Text Placeholder 4">
            <a:extLst>
              <a:ext uri="{FF2B5EF4-FFF2-40B4-BE49-F238E27FC236}">
                <a16:creationId xmlns:a16="http://schemas.microsoft.com/office/drawing/2014/main" id="{3575FCB6-141E-8985-8843-F68C36CCDEA0}"/>
              </a:ext>
            </a:extLst>
          </p:cNvPr>
          <p:cNvSpPr txBox="1">
            <a:spLocks/>
          </p:cNvSpPr>
          <p:nvPr/>
        </p:nvSpPr>
        <p:spPr>
          <a:xfrm>
            <a:off x="616129" y="573852"/>
            <a:ext cx="9446573" cy="1115876"/>
          </a:xfrm>
          <a:prstGeom prst="rect">
            <a:avLst/>
          </a:prstGeom>
        </p:spPr>
        <p:txBody>
          <a:bodyPr>
            <a:normAutofit lnSpcReduction="10000"/>
          </a:bodyPr>
          <a:lstStyle>
            <a:lvl1pPr marL="0" indent="0" eaLnBrk="1" hangingPunct="1">
              <a:buClr>
                <a:schemeClr val="tx2"/>
              </a:buClr>
              <a:buFont typeface="Wingdings" pitchFamily="2" charset="2"/>
              <a:buNone/>
              <a:defRPr sz="3600" b="1" i="0" baseline="0">
                <a:solidFill>
                  <a:schemeClr val="tx1"/>
                </a:solidFill>
                <a:latin typeface="Arial" panose="020B0604020202020204" pitchFamily="34" charset="0"/>
                <a:ea typeface="+mn-ea"/>
                <a:cs typeface="Arial" panose="020B0604020202020204" pitchFamily="34" charset="0"/>
              </a:defRPr>
            </a:lvl1pPr>
            <a:lvl2pPr marL="457200" indent="0" eaLnBrk="1" hangingPunct="1">
              <a:buClr>
                <a:schemeClr val="tx2"/>
              </a:buClr>
              <a:buFont typeface="Wingdings" pitchFamily="2" charset="2"/>
              <a:buNone/>
              <a:defRPr sz="2400" b="0" i="0">
                <a:solidFill>
                  <a:srgbClr val="4C4C4C">
                    <a:alpha val="65000"/>
                  </a:srgbClr>
                </a:solidFill>
                <a:latin typeface="Arial" panose="020B0604020202020204" pitchFamily="34" charset="0"/>
                <a:ea typeface="+mn-ea"/>
                <a:cs typeface="Arial" panose="020B0604020202020204" pitchFamily="34" charset="0"/>
              </a:defRPr>
            </a:lvl2pPr>
            <a:lvl3pPr marL="914400" indent="0" eaLnBrk="1" hangingPunct="1">
              <a:buClr>
                <a:schemeClr val="tx2"/>
              </a:buClr>
              <a:buFont typeface="Wingdings" pitchFamily="2" charset="2"/>
              <a:buNone/>
              <a:defRPr sz="2000" b="0" i="0">
                <a:solidFill>
                  <a:srgbClr val="4C4C4C">
                    <a:alpha val="65000"/>
                  </a:srgbClr>
                </a:solidFill>
                <a:latin typeface="Arial" panose="020B0604020202020204" pitchFamily="34" charset="0"/>
                <a:ea typeface="+mn-ea"/>
                <a:cs typeface="Arial" panose="020B0604020202020204" pitchFamily="34" charset="0"/>
              </a:defRPr>
            </a:lvl3pPr>
            <a:lvl4pPr marL="1371600" indent="0" eaLnBrk="1" hangingPunct="1">
              <a:buClr>
                <a:schemeClr val="tx2"/>
              </a:buClr>
              <a:buFont typeface="Wingdings" pitchFamily="2" charset="2"/>
              <a:buNone/>
              <a:defRPr sz="1600" b="0" i="0">
                <a:solidFill>
                  <a:srgbClr val="4C4C4C">
                    <a:alpha val="65000"/>
                  </a:srgbClr>
                </a:solidFill>
                <a:latin typeface="Arial" panose="020B0604020202020204" pitchFamily="34" charset="0"/>
                <a:ea typeface="+mn-ea"/>
                <a:cs typeface="Arial" panose="020B0604020202020204" pitchFamily="34" charset="0"/>
              </a:defRPr>
            </a:lvl4pPr>
            <a:lvl5pPr marL="1828800" indent="0" eaLnBrk="1" hangingPunct="1">
              <a:buClr>
                <a:schemeClr val="tx2"/>
              </a:buClr>
              <a:buFont typeface="Wingdings" pitchFamily="2" charset="2"/>
              <a:buNone/>
              <a:defRPr sz="1200" b="0" i="0">
                <a:solidFill>
                  <a:srgbClr val="4C4C4C">
                    <a:alpha val="65000"/>
                  </a:srgbClr>
                </a:solidFill>
                <a:latin typeface="Arial" panose="020B0604020202020204" pitchFamily="34" charset="0"/>
                <a:ea typeface="+mn-ea"/>
                <a:cs typeface="Arial" panose="020B0604020202020204" pitchFamily="34" charset="0"/>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lnSpc>
                <a:spcPct val="103000"/>
              </a:lnSpc>
              <a:spcAft>
                <a:spcPts val="600"/>
              </a:spcAft>
            </a:pPr>
            <a:r>
              <a:rPr lang="en-US" kern="0" dirty="0"/>
              <a:t>Staff Recommended Draft Final Rule</a:t>
            </a:r>
          </a:p>
          <a:p>
            <a:pPr>
              <a:lnSpc>
                <a:spcPct val="103000"/>
              </a:lnSpc>
              <a:spcBef>
                <a:spcPts val="425"/>
              </a:spcBef>
              <a:spcAft>
                <a:spcPts val="600"/>
              </a:spcAft>
            </a:pPr>
            <a:r>
              <a:rPr lang="en-US" sz="2400" kern="0" dirty="0"/>
              <a:t>Certificate Requirements</a:t>
            </a:r>
            <a:endParaRPr lang="en-US" sz="2400" b="0" kern="0" dirty="0"/>
          </a:p>
        </p:txBody>
      </p:sp>
    </p:spTree>
    <p:extLst>
      <p:ext uri="{BB962C8B-B14F-4D97-AF65-F5344CB8AC3E}">
        <p14:creationId xmlns:p14="http://schemas.microsoft.com/office/powerpoint/2010/main" val="2855314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6290B2-2841-7EDA-8D1A-8D52538CCA42}"/>
              </a:ext>
            </a:extLst>
          </p:cNvPr>
          <p:cNvSpPr>
            <a:spLocks noGrp="1"/>
          </p:cNvSpPr>
          <p:nvPr>
            <p:ph type="body" sz="quarter" idx="13"/>
          </p:nvPr>
        </p:nvSpPr>
        <p:spPr>
          <a:xfrm>
            <a:off x="637108" y="2021311"/>
            <a:ext cx="10948640" cy="4138328"/>
          </a:xfrm>
        </p:spPr>
        <p:txBody>
          <a:bodyPr lIns="91440" tIns="45720" rIns="91440" bIns="45720" anchor="t"/>
          <a:lstStyle/>
          <a:p>
            <a:pPr>
              <a:spcAft>
                <a:spcPts val="600"/>
              </a:spcAft>
              <a:buFont typeface="Arial,Sans-Serif" panose="020B0604020202020204" pitchFamily="34" charset="0"/>
            </a:pPr>
            <a:r>
              <a:rPr lang="en-US" sz="2000">
                <a:latin typeface="Arial"/>
                <a:cs typeface="Arial"/>
              </a:rPr>
              <a:t>Certificate Content</a:t>
            </a:r>
            <a:endParaRPr lang="en-US" sz="2000">
              <a:solidFill>
                <a:srgbClr val="1D2757"/>
              </a:solidFill>
              <a:latin typeface="Arial"/>
              <a:cs typeface="Arial"/>
            </a:endParaRPr>
          </a:p>
          <a:p>
            <a:pPr lvl="1">
              <a:spcAft>
                <a:spcPts val="600"/>
              </a:spcAft>
              <a:buFont typeface="Arial,Sans-Serif" panose="020B0604020202020204" pitchFamily="34" charset="0"/>
            </a:pPr>
            <a:r>
              <a:rPr lang="en-US" sz="1800">
                <a:latin typeface="Arial"/>
                <a:cs typeface="Arial"/>
              </a:rPr>
              <a:t>The importer/finished product certifier remains responsible for the information provided to CPSC, for both full and reference message sets</a:t>
            </a:r>
          </a:p>
          <a:p>
            <a:pPr lvl="1" algn="l">
              <a:spcAft>
                <a:spcPts val="600"/>
              </a:spcAft>
            </a:pPr>
            <a:r>
              <a:rPr lang="en-US" sz="1800">
                <a:latin typeface="Arial"/>
                <a:cs typeface="Arial"/>
              </a:rPr>
              <a:t>Addition of the terms “finished product certificate” and “finished product certifier” in place of “certificate” and “certifier”</a:t>
            </a:r>
            <a:endParaRPr lang="en-US" sz="1800"/>
          </a:p>
          <a:p>
            <a:pPr lvl="1" algn="l">
              <a:spcAft>
                <a:spcPts val="600"/>
              </a:spcAft>
            </a:pPr>
            <a:r>
              <a:rPr lang="en-US" sz="1800">
                <a:latin typeface="Arial"/>
                <a:cs typeface="Arial"/>
              </a:rPr>
              <a:t>Addition of attestation to the certificate</a:t>
            </a:r>
          </a:p>
          <a:p>
            <a:pPr>
              <a:spcAft>
                <a:spcPts val="600"/>
              </a:spcAft>
              <a:buFont typeface="Arial,Sans-Serif" panose="020B0604020202020204" pitchFamily="34" charset="0"/>
            </a:pPr>
            <a:r>
              <a:rPr lang="en-US" sz="2000">
                <a:latin typeface="Arial"/>
                <a:cs typeface="Arial"/>
              </a:rPr>
              <a:t>Testing Exclusions</a:t>
            </a:r>
            <a:endParaRPr lang="en-US" sz="2000">
              <a:solidFill>
                <a:srgbClr val="1D2757"/>
              </a:solidFill>
              <a:latin typeface="Arial"/>
              <a:cs typeface="Arial"/>
            </a:endParaRPr>
          </a:p>
          <a:p>
            <a:pPr lvl="1">
              <a:spcAft>
                <a:spcPts val="600"/>
              </a:spcAft>
              <a:buFont typeface="Arial,Sans-Serif" panose="020B0604020202020204" pitchFamily="34" charset="0"/>
            </a:pPr>
            <a:r>
              <a:rPr lang="en-US" sz="1800">
                <a:latin typeface="Arial"/>
                <a:cs typeface="Arial"/>
              </a:rPr>
              <a:t>Requires certifiers to list all claimed testing exclusions</a:t>
            </a:r>
          </a:p>
          <a:p>
            <a:pPr lvl="1">
              <a:spcAft>
                <a:spcPts val="600"/>
              </a:spcAft>
              <a:buFont typeface="Arial,Sans-Serif" panose="020B0604020202020204" pitchFamily="34" charset="0"/>
            </a:pPr>
            <a:r>
              <a:rPr lang="en-US" sz="1800">
                <a:latin typeface="Arial"/>
                <a:cs typeface="Arial"/>
              </a:rPr>
              <a:t>Products subject to a rule must either identify the test lab, or if not tested, list the testing exclusion relied upon</a:t>
            </a:r>
          </a:p>
          <a:p>
            <a:pPr lvl="1">
              <a:spcAft>
                <a:spcPts val="600"/>
              </a:spcAft>
              <a:buFont typeface="Arial,Sans-Serif" panose="020B0604020202020204" pitchFamily="34" charset="0"/>
            </a:pPr>
            <a:r>
              <a:rPr lang="en-US" sz="1800">
                <a:latin typeface="Arial"/>
                <a:cs typeface="Arial"/>
              </a:rPr>
              <a:t>The Product Registry lists all available exclusions for each rule</a:t>
            </a:r>
          </a:p>
        </p:txBody>
      </p:sp>
      <p:sp>
        <p:nvSpPr>
          <p:cNvPr id="3" name="Text Placeholder 2">
            <a:extLst>
              <a:ext uri="{FF2B5EF4-FFF2-40B4-BE49-F238E27FC236}">
                <a16:creationId xmlns:a16="http://schemas.microsoft.com/office/drawing/2014/main" id="{D2A2A5F3-8A25-0DDC-2092-9E22D4057736}"/>
              </a:ext>
            </a:extLst>
          </p:cNvPr>
          <p:cNvSpPr>
            <a:spLocks noGrp="1"/>
          </p:cNvSpPr>
          <p:nvPr>
            <p:ph type="body" sz="quarter" idx="12"/>
          </p:nvPr>
        </p:nvSpPr>
        <p:spPr/>
        <p:txBody>
          <a:bodyPr lIns="91440" tIns="45720" rIns="91440" bIns="45720" anchor="t">
            <a:normAutofit lnSpcReduction="10000"/>
          </a:bodyPr>
          <a:lstStyle/>
          <a:p>
            <a:pPr>
              <a:lnSpc>
                <a:spcPct val="103000"/>
              </a:lnSpc>
              <a:spcAft>
                <a:spcPts val="600"/>
              </a:spcAft>
            </a:pPr>
            <a:r>
              <a:rPr lang="en-US" kern="0" dirty="0"/>
              <a:t>Staff Recommended Draft Final Rule</a:t>
            </a:r>
          </a:p>
          <a:p>
            <a:pPr algn="l">
              <a:lnSpc>
                <a:spcPct val="103000"/>
              </a:lnSpc>
              <a:spcBef>
                <a:spcPts val="425"/>
              </a:spcBef>
              <a:spcAft>
                <a:spcPts val="600"/>
              </a:spcAft>
            </a:pPr>
            <a:r>
              <a:rPr lang="en-US" sz="2400" dirty="0">
                <a:latin typeface="Arial"/>
                <a:cs typeface="Arial"/>
              </a:rPr>
              <a:t>Certificate Requirements (cont.)</a:t>
            </a:r>
          </a:p>
        </p:txBody>
      </p:sp>
    </p:spTree>
    <p:extLst>
      <p:ext uri="{BB962C8B-B14F-4D97-AF65-F5344CB8AC3E}">
        <p14:creationId xmlns:p14="http://schemas.microsoft.com/office/powerpoint/2010/main" val="2203996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33CE62A-27CD-3EB7-F314-47532042B955}"/>
              </a:ext>
            </a:extLst>
          </p:cNvPr>
          <p:cNvSpPr>
            <a:spLocks noGrp="1"/>
          </p:cNvSpPr>
          <p:nvPr>
            <p:ph type="body" sz="quarter" idx="13"/>
          </p:nvPr>
        </p:nvSpPr>
        <p:spPr>
          <a:xfrm>
            <a:off x="365761" y="1719659"/>
            <a:ext cx="11169894" cy="4638228"/>
          </a:xfrm>
        </p:spPr>
        <p:txBody>
          <a:bodyPr lIns="91440" tIns="45720" rIns="91440" bIns="45720" anchor="t"/>
          <a:lstStyle/>
          <a:p>
            <a:pPr>
              <a:spcAft>
                <a:spcPts val="300"/>
              </a:spcAft>
            </a:pPr>
            <a:r>
              <a:rPr lang="en-US" sz="2400" dirty="0">
                <a:latin typeface="Arial"/>
                <a:cs typeface="Arial"/>
              </a:rPr>
              <a:t>Certificate Availability</a:t>
            </a:r>
            <a:endParaRPr lang="en-US" dirty="0"/>
          </a:p>
          <a:p>
            <a:pPr lvl="1">
              <a:spcAft>
                <a:spcPts val="300"/>
              </a:spcAft>
              <a:buFont typeface="Courier New" panose="02070309020205020404" pitchFamily="49" charset="0"/>
              <a:buChar char="o"/>
            </a:pPr>
            <a:r>
              <a:rPr lang="en-US" sz="2000" b="1" dirty="0">
                <a:latin typeface="Arial"/>
                <a:cs typeface="Arial"/>
              </a:rPr>
              <a:t>Imported Products</a:t>
            </a:r>
            <a:r>
              <a:rPr lang="en-US" sz="2000" dirty="0">
                <a:latin typeface="Arial"/>
                <a:cs typeface="Arial"/>
              </a:rPr>
              <a:t> - Certificate must be </a:t>
            </a:r>
            <a:r>
              <a:rPr lang="en-US" sz="2000" dirty="0" err="1">
                <a:latin typeface="Arial"/>
                <a:cs typeface="Arial"/>
              </a:rPr>
              <a:t>eFilied</a:t>
            </a:r>
            <a:r>
              <a:rPr lang="en-US" sz="2000" dirty="0">
                <a:latin typeface="Arial"/>
                <a:cs typeface="Arial"/>
              </a:rPr>
              <a:t> in ACE at the time of entry, except for products imported by mail, which must be placed into the Product Registry</a:t>
            </a:r>
            <a:endParaRPr lang="en-US" sz="2000" dirty="0"/>
          </a:p>
          <a:p>
            <a:pPr lvl="1">
              <a:spcAft>
                <a:spcPts val="300"/>
              </a:spcAft>
              <a:buFont typeface="Courier New" panose="02070309020205020404" pitchFamily="49" charset="0"/>
              <a:buChar char="o"/>
            </a:pPr>
            <a:r>
              <a:rPr lang="en-US" sz="2000" b="1" dirty="0">
                <a:latin typeface="Arial"/>
                <a:cs typeface="Arial"/>
              </a:rPr>
              <a:t>Domestic Products</a:t>
            </a:r>
            <a:r>
              <a:rPr lang="en-US" sz="2000" dirty="0">
                <a:latin typeface="Arial"/>
                <a:cs typeface="Arial"/>
              </a:rPr>
              <a:t> - The certificate must be issued on or before the product is distributed in commerce and made available immediately upon request by CBP or CPSC</a:t>
            </a:r>
            <a:endParaRPr lang="en-US" sz="2000" dirty="0"/>
          </a:p>
          <a:p>
            <a:pPr>
              <a:spcAft>
                <a:spcPts val="300"/>
              </a:spcAft>
            </a:pPr>
            <a:r>
              <a:rPr lang="en-US" sz="2400" dirty="0">
                <a:latin typeface="Arial"/>
                <a:cs typeface="Arial"/>
              </a:rPr>
              <a:t>Legal Responsibility for Finished Product Certifiers</a:t>
            </a:r>
          </a:p>
          <a:p>
            <a:pPr lvl="1">
              <a:spcAft>
                <a:spcPts val="300"/>
              </a:spcAft>
              <a:buFont typeface="Courier New" panose="02070309020205020404" pitchFamily="49" charset="0"/>
              <a:buChar char="o"/>
            </a:pPr>
            <a:r>
              <a:rPr lang="en-US" sz="2000" dirty="0">
                <a:latin typeface="Arial"/>
                <a:cs typeface="Arial"/>
              </a:rPr>
              <a:t>Trade partners may enter data in the Product Registry or certify on the importer’s behalf but the importer is required to certify the product, pursuant to part 1109, and maintains legal responsibility for the certificate, including its validity, accuracy, completeness, and availability</a:t>
            </a:r>
          </a:p>
          <a:p>
            <a:pPr>
              <a:spcAft>
                <a:spcPts val="300"/>
              </a:spcAft>
            </a:pPr>
            <a:r>
              <a:rPr lang="en-US" sz="2400" dirty="0">
                <a:latin typeface="Arial"/>
                <a:cs typeface="Arial"/>
              </a:rPr>
              <a:t>Recordkeeping Requirements</a:t>
            </a:r>
          </a:p>
          <a:p>
            <a:pPr lvl="1">
              <a:spcAft>
                <a:spcPts val="300"/>
              </a:spcAft>
              <a:buFont typeface="Courier New" panose="02070309020205020404" pitchFamily="49" charset="0"/>
              <a:buChar char="o"/>
            </a:pPr>
            <a:r>
              <a:rPr lang="en-US" sz="2000" dirty="0">
                <a:latin typeface="Arial"/>
                <a:cs typeface="Arial"/>
              </a:rPr>
              <a:t>Maintains existing testing and certification recordkeeping requirements; 5-year record retention period for GCCs</a:t>
            </a:r>
          </a:p>
        </p:txBody>
      </p:sp>
      <p:sp>
        <p:nvSpPr>
          <p:cNvPr id="6" name="Text Placeholder 4">
            <a:extLst>
              <a:ext uri="{FF2B5EF4-FFF2-40B4-BE49-F238E27FC236}">
                <a16:creationId xmlns:a16="http://schemas.microsoft.com/office/drawing/2014/main" id="{E8F39BDC-6ECF-FFA4-3EB1-5760A86866A8}"/>
              </a:ext>
            </a:extLst>
          </p:cNvPr>
          <p:cNvSpPr txBox="1">
            <a:spLocks/>
          </p:cNvSpPr>
          <p:nvPr/>
        </p:nvSpPr>
        <p:spPr>
          <a:xfrm>
            <a:off x="616129" y="573852"/>
            <a:ext cx="9446573" cy="1115876"/>
          </a:xfrm>
          <a:prstGeom prst="rect">
            <a:avLst/>
          </a:prstGeom>
        </p:spPr>
        <p:txBody>
          <a:bodyPr>
            <a:normAutofit lnSpcReduction="10000"/>
          </a:bodyPr>
          <a:lstStyle>
            <a:lvl1pPr marL="0" indent="0" eaLnBrk="1" hangingPunct="1">
              <a:buClr>
                <a:schemeClr val="tx2"/>
              </a:buClr>
              <a:buFont typeface="Wingdings" pitchFamily="2" charset="2"/>
              <a:buNone/>
              <a:defRPr sz="3600" b="1" i="0" baseline="0">
                <a:solidFill>
                  <a:schemeClr val="tx1"/>
                </a:solidFill>
                <a:latin typeface="Arial" panose="020B0604020202020204" pitchFamily="34" charset="0"/>
                <a:ea typeface="+mn-ea"/>
                <a:cs typeface="Arial" panose="020B0604020202020204" pitchFamily="34" charset="0"/>
              </a:defRPr>
            </a:lvl1pPr>
            <a:lvl2pPr marL="457200" indent="0" eaLnBrk="1" hangingPunct="1">
              <a:buClr>
                <a:schemeClr val="tx2"/>
              </a:buClr>
              <a:buFont typeface="Wingdings" pitchFamily="2" charset="2"/>
              <a:buNone/>
              <a:defRPr sz="2400" b="0" i="0">
                <a:solidFill>
                  <a:srgbClr val="4C4C4C">
                    <a:alpha val="65000"/>
                  </a:srgbClr>
                </a:solidFill>
                <a:latin typeface="Arial" panose="020B0604020202020204" pitchFamily="34" charset="0"/>
                <a:ea typeface="+mn-ea"/>
                <a:cs typeface="Arial" panose="020B0604020202020204" pitchFamily="34" charset="0"/>
              </a:defRPr>
            </a:lvl2pPr>
            <a:lvl3pPr marL="914400" indent="0" eaLnBrk="1" hangingPunct="1">
              <a:buClr>
                <a:schemeClr val="tx2"/>
              </a:buClr>
              <a:buFont typeface="Wingdings" pitchFamily="2" charset="2"/>
              <a:buNone/>
              <a:defRPr sz="2000" b="0" i="0">
                <a:solidFill>
                  <a:srgbClr val="4C4C4C">
                    <a:alpha val="65000"/>
                  </a:srgbClr>
                </a:solidFill>
                <a:latin typeface="Arial" panose="020B0604020202020204" pitchFamily="34" charset="0"/>
                <a:ea typeface="+mn-ea"/>
                <a:cs typeface="Arial" panose="020B0604020202020204" pitchFamily="34" charset="0"/>
              </a:defRPr>
            </a:lvl3pPr>
            <a:lvl4pPr marL="1371600" indent="0" eaLnBrk="1" hangingPunct="1">
              <a:buClr>
                <a:schemeClr val="tx2"/>
              </a:buClr>
              <a:buFont typeface="Wingdings" pitchFamily="2" charset="2"/>
              <a:buNone/>
              <a:defRPr sz="1600" b="0" i="0">
                <a:solidFill>
                  <a:srgbClr val="4C4C4C">
                    <a:alpha val="65000"/>
                  </a:srgbClr>
                </a:solidFill>
                <a:latin typeface="Arial" panose="020B0604020202020204" pitchFamily="34" charset="0"/>
                <a:ea typeface="+mn-ea"/>
                <a:cs typeface="Arial" panose="020B0604020202020204" pitchFamily="34" charset="0"/>
              </a:defRPr>
            </a:lvl4pPr>
            <a:lvl5pPr marL="1828800" indent="0" eaLnBrk="1" hangingPunct="1">
              <a:buClr>
                <a:schemeClr val="tx2"/>
              </a:buClr>
              <a:buFont typeface="Wingdings" pitchFamily="2" charset="2"/>
              <a:buNone/>
              <a:defRPr sz="1200" b="0" i="0">
                <a:solidFill>
                  <a:srgbClr val="4C4C4C">
                    <a:alpha val="65000"/>
                  </a:srgbClr>
                </a:solidFill>
                <a:latin typeface="Arial" panose="020B0604020202020204" pitchFamily="34" charset="0"/>
                <a:ea typeface="+mn-ea"/>
                <a:cs typeface="Arial" panose="020B0604020202020204" pitchFamily="34" charset="0"/>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lnSpc>
                <a:spcPct val="103000"/>
              </a:lnSpc>
              <a:spcAft>
                <a:spcPts val="600"/>
              </a:spcAft>
            </a:pPr>
            <a:r>
              <a:rPr lang="en-US" kern="0" dirty="0"/>
              <a:t>Staff Recommended Draft Final Rule</a:t>
            </a:r>
          </a:p>
          <a:p>
            <a:pPr>
              <a:lnSpc>
                <a:spcPct val="103000"/>
              </a:lnSpc>
              <a:spcBef>
                <a:spcPts val="425"/>
              </a:spcBef>
              <a:spcAft>
                <a:spcPts val="600"/>
              </a:spcAft>
            </a:pPr>
            <a:r>
              <a:rPr lang="en-US" sz="2400" kern="0" dirty="0"/>
              <a:t>Certificate Requirements (cont.)</a:t>
            </a:r>
            <a:endParaRPr lang="en-US" sz="2400" b="0" kern="0" dirty="0"/>
          </a:p>
        </p:txBody>
      </p:sp>
    </p:spTree>
    <p:extLst>
      <p:ext uri="{BB962C8B-B14F-4D97-AF65-F5344CB8AC3E}">
        <p14:creationId xmlns:p14="http://schemas.microsoft.com/office/powerpoint/2010/main" val="147387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7A235CD-76E6-956E-6A8B-F49DE5218AB6}"/>
              </a:ext>
            </a:extLst>
          </p:cNvPr>
          <p:cNvSpPr>
            <a:spLocks noGrp="1"/>
          </p:cNvSpPr>
          <p:nvPr>
            <p:ph type="body" sz="quarter" idx="13"/>
          </p:nvPr>
        </p:nvSpPr>
        <p:spPr>
          <a:xfrm>
            <a:off x="274320" y="1831171"/>
            <a:ext cx="11322948" cy="4456470"/>
          </a:xfrm>
        </p:spPr>
        <p:txBody>
          <a:bodyPr lIns="91440" tIns="45720" rIns="91440" bIns="45720" anchor="t"/>
          <a:lstStyle/>
          <a:p>
            <a:pPr>
              <a:spcAft>
                <a:spcPts val="300"/>
              </a:spcAft>
            </a:pPr>
            <a:r>
              <a:rPr lang="en-US" sz="2400" dirty="0">
                <a:latin typeface="Arial"/>
                <a:cs typeface="Arial"/>
              </a:rPr>
              <a:t>Conclusion – </a:t>
            </a:r>
            <a:r>
              <a:rPr lang="en-US" sz="2400" dirty="0" err="1">
                <a:latin typeface="Arial"/>
                <a:cs typeface="Arial"/>
              </a:rPr>
              <a:t>eFiling</a:t>
            </a:r>
            <a:r>
              <a:rPr lang="en-US" sz="2400" dirty="0">
                <a:latin typeface="Arial"/>
                <a:cs typeface="Arial"/>
              </a:rPr>
              <a:t> does not impose significant costs to a substantial number of small firms</a:t>
            </a:r>
          </a:p>
          <a:p>
            <a:pPr marL="914400" lvl="1">
              <a:spcAft>
                <a:spcPts val="300"/>
              </a:spcAft>
              <a:buFont typeface="Courier New" panose="02070309020205020404" pitchFamily="49" charset="0"/>
              <a:buChar char="o"/>
            </a:pPr>
            <a:r>
              <a:rPr lang="en-US" sz="2000" dirty="0">
                <a:latin typeface="Arial"/>
                <a:cs typeface="Arial"/>
              </a:rPr>
              <a:t>Total cost is likely less than 1% of the revenue for a small firm</a:t>
            </a:r>
          </a:p>
          <a:p>
            <a:pPr>
              <a:spcAft>
                <a:spcPts val="300"/>
              </a:spcAft>
            </a:pPr>
            <a:r>
              <a:rPr lang="en-US" sz="2400" dirty="0">
                <a:latin typeface="Arial"/>
                <a:cs typeface="Arial"/>
              </a:rPr>
              <a:t>More than 270,000 small businesses are likely to be impacted by </a:t>
            </a:r>
            <a:r>
              <a:rPr lang="en-US" sz="2400" dirty="0" err="1">
                <a:latin typeface="Arial"/>
                <a:cs typeface="Arial"/>
              </a:rPr>
              <a:t>eFiling</a:t>
            </a:r>
            <a:r>
              <a:rPr lang="en-US" sz="2400" dirty="0">
                <a:latin typeface="Arial"/>
                <a:cs typeface="Arial"/>
              </a:rPr>
              <a:t> final rule</a:t>
            </a:r>
          </a:p>
          <a:p>
            <a:pPr marL="914400" lvl="1">
              <a:spcAft>
                <a:spcPts val="300"/>
              </a:spcAft>
              <a:buFont typeface="Courier New" panose="02070309020205020404" pitchFamily="49" charset="0"/>
              <a:buChar char="o"/>
            </a:pPr>
            <a:r>
              <a:rPr lang="en-US" sz="2000" dirty="0">
                <a:latin typeface="Arial"/>
                <a:cs typeface="Arial"/>
              </a:rPr>
              <a:t>Approximately 260,000 certificates are projected to be produced by small firms</a:t>
            </a:r>
          </a:p>
          <a:p>
            <a:pPr>
              <a:spcAft>
                <a:spcPts val="300"/>
              </a:spcAft>
            </a:pPr>
            <a:r>
              <a:rPr lang="en-US" sz="2400" dirty="0">
                <a:latin typeface="Arial"/>
                <a:cs typeface="Arial"/>
              </a:rPr>
              <a:t>Small firms are likely to be impacted by:</a:t>
            </a:r>
          </a:p>
          <a:p>
            <a:pPr marL="914400" lvl="1">
              <a:spcAft>
                <a:spcPts val="300"/>
              </a:spcAft>
              <a:buFont typeface="Courier New" panose="02070309020205020404" pitchFamily="49" charset="0"/>
              <a:buChar char="o"/>
            </a:pPr>
            <a:r>
              <a:rPr lang="en-US" sz="2000" dirty="0">
                <a:latin typeface="Arial"/>
                <a:cs typeface="Arial"/>
              </a:rPr>
              <a:t>Extended recordkeeping of GCCs, the hourly burden, and out-of-pocket costs from </a:t>
            </a:r>
            <a:r>
              <a:rPr lang="en-US" sz="2000" dirty="0" err="1">
                <a:latin typeface="Arial"/>
                <a:cs typeface="Arial"/>
              </a:rPr>
              <a:t>eFiling</a:t>
            </a:r>
            <a:endParaRPr lang="en-US" sz="2000" dirty="0">
              <a:latin typeface="Arial"/>
              <a:cs typeface="Arial"/>
            </a:endParaRPr>
          </a:p>
          <a:p>
            <a:pPr>
              <a:spcAft>
                <a:spcPts val="300"/>
              </a:spcAft>
            </a:pPr>
            <a:r>
              <a:rPr lang="en-US" sz="2400" dirty="0">
                <a:latin typeface="Arial"/>
                <a:cs typeface="Arial"/>
              </a:rPr>
              <a:t>First year cost of the Rule to Small Importers: $272.18M ($1,104 per firm)</a:t>
            </a:r>
          </a:p>
          <a:p>
            <a:pPr>
              <a:spcAft>
                <a:spcPts val="300"/>
              </a:spcAft>
            </a:pPr>
            <a:r>
              <a:rPr lang="en-US" sz="2400" dirty="0">
                <a:latin typeface="Arial"/>
                <a:cs typeface="Arial"/>
              </a:rPr>
              <a:t>Annualized cost of the Rule to Small Importers: $16.54M ($67 per firm)</a:t>
            </a:r>
          </a:p>
          <a:p>
            <a:pPr>
              <a:spcAft>
                <a:spcPts val="300"/>
              </a:spcAft>
            </a:pPr>
            <a:r>
              <a:rPr lang="en-US" sz="2400" dirty="0">
                <a:latin typeface="Arial"/>
                <a:cs typeface="Arial"/>
              </a:rPr>
              <a:t>OIRA designated this rule to be “major” based on the first-year cost estimate.</a:t>
            </a:r>
          </a:p>
        </p:txBody>
      </p:sp>
      <p:sp>
        <p:nvSpPr>
          <p:cNvPr id="6" name="Text Placeholder 4">
            <a:extLst>
              <a:ext uri="{FF2B5EF4-FFF2-40B4-BE49-F238E27FC236}">
                <a16:creationId xmlns:a16="http://schemas.microsoft.com/office/drawing/2014/main" id="{29975E43-1B81-80CE-821D-8F20DB38EACF}"/>
              </a:ext>
            </a:extLst>
          </p:cNvPr>
          <p:cNvSpPr txBox="1">
            <a:spLocks/>
          </p:cNvSpPr>
          <p:nvPr/>
        </p:nvSpPr>
        <p:spPr>
          <a:xfrm>
            <a:off x="616129" y="573852"/>
            <a:ext cx="9446573" cy="1115876"/>
          </a:xfrm>
          <a:prstGeom prst="rect">
            <a:avLst/>
          </a:prstGeom>
        </p:spPr>
        <p:txBody>
          <a:bodyPr lIns="91440" tIns="45720" rIns="91440" bIns="45720" anchor="t">
            <a:normAutofit lnSpcReduction="10000"/>
          </a:bodyPr>
          <a:lstStyle>
            <a:lvl1pPr marL="0" indent="0" eaLnBrk="1" hangingPunct="1">
              <a:buClr>
                <a:schemeClr val="tx2"/>
              </a:buClr>
              <a:buFont typeface="Wingdings" pitchFamily="2" charset="2"/>
              <a:buNone/>
              <a:defRPr sz="3600" b="1" i="0" baseline="0">
                <a:solidFill>
                  <a:schemeClr val="tx1"/>
                </a:solidFill>
                <a:latin typeface="Arial" panose="020B0604020202020204" pitchFamily="34" charset="0"/>
                <a:ea typeface="+mn-ea"/>
                <a:cs typeface="Arial" panose="020B0604020202020204" pitchFamily="34" charset="0"/>
              </a:defRPr>
            </a:lvl1pPr>
            <a:lvl2pPr marL="457200" indent="0" eaLnBrk="1" hangingPunct="1">
              <a:buClr>
                <a:schemeClr val="tx2"/>
              </a:buClr>
              <a:buFont typeface="Wingdings" pitchFamily="2" charset="2"/>
              <a:buNone/>
              <a:defRPr sz="2400" b="0" i="0">
                <a:solidFill>
                  <a:srgbClr val="4C4C4C">
                    <a:alpha val="65000"/>
                  </a:srgbClr>
                </a:solidFill>
                <a:latin typeface="Arial" panose="020B0604020202020204" pitchFamily="34" charset="0"/>
                <a:ea typeface="+mn-ea"/>
                <a:cs typeface="Arial" panose="020B0604020202020204" pitchFamily="34" charset="0"/>
              </a:defRPr>
            </a:lvl2pPr>
            <a:lvl3pPr marL="914400" indent="0" eaLnBrk="1" hangingPunct="1">
              <a:buClr>
                <a:schemeClr val="tx2"/>
              </a:buClr>
              <a:buFont typeface="Wingdings" pitchFamily="2" charset="2"/>
              <a:buNone/>
              <a:defRPr sz="2000" b="0" i="0">
                <a:solidFill>
                  <a:srgbClr val="4C4C4C">
                    <a:alpha val="65000"/>
                  </a:srgbClr>
                </a:solidFill>
                <a:latin typeface="Arial" panose="020B0604020202020204" pitchFamily="34" charset="0"/>
                <a:ea typeface="+mn-ea"/>
                <a:cs typeface="Arial" panose="020B0604020202020204" pitchFamily="34" charset="0"/>
              </a:defRPr>
            </a:lvl3pPr>
            <a:lvl4pPr marL="1371600" indent="0" eaLnBrk="1" hangingPunct="1">
              <a:buClr>
                <a:schemeClr val="tx2"/>
              </a:buClr>
              <a:buFont typeface="Wingdings" pitchFamily="2" charset="2"/>
              <a:buNone/>
              <a:defRPr sz="1600" b="0" i="0">
                <a:solidFill>
                  <a:srgbClr val="4C4C4C">
                    <a:alpha val="65000"/>
                  </a:srgbClr>
                </a:solidFill>
                <a:latin typeface="Arial" panose="020B0604020202020204" pitchFamily="34" charset="0"/>
                <a:ea typeface="+mn-ea"/>
                <a:cs typeface="Arial" panose="020B0604020202020204" pitchFamily="34" charset="0"/>
              </a:defRPr>
            </a:lvl4pPr>
            <a:lvl5pPr marL="1828800" indent="0" eaLnBrk="1" hangingPunct="1">
              <a:buClr>
                <a:schemeClr val="tx2"/>
              </a:buClr>
              <a:buFont typeface="Wingdings" pitchFamily="2" charset="2"/>
              <a:buNone/>
              <a:defRPr sz="1200" b="0" i="0">
                <a:solidFill>
                  <a:srgbClr val="4C4C4C">
                    <a:alpha val="65000"/>
                  </a:srgbClr>
                </a:solidFill>
                <a:latin typeface="Arial" panose="020B0604020202020204" pitchFamily="34" charset="0"/>
                <a:ea typeface="+mn-ea"/>
                <a:cs typeface="Arial" panose="020B0604020202020204" pitchFamily="34" charset="0"/>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lnSpc>
                <a:spcPct val="103000"/>
              </a:lnSpc>
              <a:spcAft>
                <a:spcPts val="600"/>
              </a:spcAft>
            </a:pPr>
            <a:r>
              <a:rPr lang="en-US" kern="0" dirty="0"/>
              <a:t>Staff Recommended Draft Final Rule</a:t>
            </a:r>
          </a:p>
          <a:p>
            <a:pPr>
              <a:lnSpc>
                <a:spcPct val="103000"/>
              </a:lnSpc>
              <a:spcBef>
                <a:spcPts val="425"/>
              </a:spcBef>
            </a:pPr>
            <a:r>
              <a:rPr lang="en-US" sz="2400" kern="0" dirty="0">
                <a:latin typeface="Arial"/>
                <a:cs typeface="Arial"/>
              </a:rPr>
              <a:t>Final Regulatory Flexibility Analysis</a:t>
            </a:r>
            <a:endParaRPr lang="en-US" sz="2400" b="0" kern="0" dirty="0">
              <a:latin typeface="Arial"/>
              <a:cs typeface="Arial"/>
            </a:endParaRPr>
          </a:p>
        </p:txBody>
      </p:sp>
    </p:spTree>
    <p:extLst>
      <p:ext uri="{BB962C8B-B14F-4D97-AF65-F5344CB8AC3E}">
        <p14:creationId xmlns:p14="http://schemas.microsoft.com/office/powerpoint/2010/main" val="86950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7A235CD-76E6-956E-6A8B-F49DE5218AB6}"/>
              </a:ext>
            </a:extLst>
          </p:cNvPr>
          <p:cNvSpPr>
            <a:spLocks noGrp="1"/>
          </p:cNvSpPr>
          <p:nvPr>
            <p:ph type="body" sz="quarter" idx="13"/>
          </p:nvPr>
        </p:nvSpPr>
        <p:spPr>
          <a:xfrm>
            <a:off x="274320" y="1749157"/>
            <a:ext cx="10962751" cy="4424385"/>
          </a:xfrm>
        </p:spPr>
        <p:txBody>
          <a:bodyPr lIns="91440" tIns="45720" rIns="91440" bIns="45720" anchor="t"/>
          <a:lstStyle/>
          <a:p>
            <a:pPr>
              <a:spcAft>
                <a:spcPts val="600"/>
              </a:spcAft>
            </a:pPr>
            <a:r>
              <a:rPr lang="en-US" sz="2400">
                <a:latin typeface="Arial"/>
                <a:cs typeface="Arial"/>
              </a:rPr>
              <a:t>Establishes new collection of information for non-children’s product certificates</a:t>
            </a:r>
          </a:p>
          <a:p>
            <a:pPr>
              <a:spcAft>
                <a:spcPts val="600"/>
              </a:spcAft>
            </a:pPr>
            <a:r>
              <a:rPr lang="en-US" sz="2400">
                <a:latin typeface="Arial"/>
                <a:cs typeface="Arial"/>
              </a:rPr>
              <a:t>Expands existing collection of information for Third Party Testing of Children’s Products (OMB Control No. 3041-0159)</a:t>
            </a:r>
          </a:p>
          <a:p>
            <a:pPr>
              <a:spcAft>
                <a:spcPts val="600"/>
              </a:spcAft>
            </a:pPr>
            <a:r>
              <a:rPr lang="en-US" sz="2400">
                <a:latin typeface="Arial"/>
                <a:cs typeface="Arial"/>
              </a:rPr>
              <a:t>Net annual burden from the Final Rule (excluding statutory burden):</a:t>
            </a:r>
          </a:p>
          <a:p>
            <a:pPr lvl="1">
              <a:spcAft>
                <a:spcPts val="600"/>
              </a:spcAft>
              <a:buFont typeface="Courier New" panose="02070309020205020404" pitchFamily="49" charset="0"/>
              <a:buChar char="o"/>
            </a:pPr>
            <a:r>
              <a:rPr lang="en-US" sz="2000">
                <a:latin typeface="Arial"/>
                <a:cs typeface="Arial"/>
              </a:rPr>
              <a:t>Suppliers of non-children’s products: 147,638 hours and total cost of $5.25M.</a:t>
            </a:r>
          </a:p>
          <a:p>
            <a:pPr lvl="1">
              <a:spcAft>
                <a:spcPts val="600"/>
              </a:spcAft>
              <a:buFont typeface="Courier New" panose="02070309020205020404" pitchFamily="49" charset="0"/>
              <a:buChar char="o"/>
            </a:pPr>
            <a:r>
              <a:rPr lang="en-US" sz="2000">
                <a:latin typeface="Arial"/>
                <a:cs typeface="Arial"/>
              </a:rPr>
              <a:t>Suppliers of children’s products: 209,759 hours and total cost of $7.46M.</a:t>
            </a:r>
          </a:p>
        </p:txBody>
      </p:sp>
      <p:sp>
        <p:nvSpPr>
          <p:cNvPr id="6" name="Text Placeholder 4">
            <a:extLst>
              <a:ext uri="{FF2B5EF4-FFF2-40B4-BE49-F238E27FC236}">
                <a16:creationId xmlns:a16="http://schemas.microsoft.com/office/drawing/2014/main" id="{CC3E17A5-111E-8C8D-4228-41442F5D83EC}"/>
              </a:ext>
            </a:extLst>
          </p:cNvPr>
          <p:cNvSpPr txBox="1">
            <a:spLocks/>
          </p:cNvSpPr>
          <p:nvPr/>
        </p:nvSpPr>
        <p:spPr>
          <a:xfrm>
            <a:off x="616129" y="573852"/>
            <a:ext cx="9446573" cy="1115876"/>
          </a:xfrm>
          <a:prstGeom prst="rect">
            <a:avLst/>
          </a:prstGeom>
        </p:spPr>
        <p:txBody>
          <a:bodyPr lIns="91440" tIns="45720" rIns="91440" bIns="45720" anchor="t">
            <a:normAutofit lnSpcReduction="10000"/>
          </a:bodyPr>
          <a:lstStyle>
            <a:lvl1pPr marL="0" indent="0" eaLnBrk="1" hangingPunct="1">
              <a:buClr>
                <a:schemeClr val="tx2"/>
              </a:buClr>
              <a:buFont typeface="Wingdings" pitchFamily="2" charset="2"/>
              <a:buNone/>
              <a:defRPr sz="3600" b="1" i="0" baseline="0">
                <a:solidFill>
                  <a:schemeClr val="tx1"/>
                </a:solidFill>
                <a:latin typeface="Arial" panose="020B0604020202020204" pitchFamily="34" charset="0"/>
                <a:ea typeface="+mn-ea"/>
                <a:cs typeface="Arial" panose="020B0604020202020204" pitchFamily="34" charset="0"/>
              </a:defRPr>
            </a:lvl1pPr>
            <a:lvl2pPr marL="457200" indent="0" eaLnBrk="1" hangingPunct="1">
              <a:buClr>
                <a:schemeClr val="tx2"/>
              </a:buClr>
              <a:buFont typeface="Wingdings" pitchFamily="2" charset="2"/>
              <a:buNone/>
              <a:defRPr sz="2400" b="0" i="0">
                <a:solidFill>
                  <a:srgbClr val="4C4C4C">
                    <a:alpha val="65000"/>
                  </a:srgbClr>
                </a:solidFill>
                <a:latin typeface="Arial" panose="020B0604020202020204" pitchFamily="34" charset="0"/>
                <a:ea typeface="+mn-ea"/>
                <a:cs typeface="Arial" panose="020B0604020202020204" pitchFamily="34" charset="0"/>
              </a:defRPr>
            </a:lvl2pPr>
            <a:lvl3pPr marL="914400" indent="0" eaLnBrk="1" hangingPunct="1">
              <a:buClr>
                <a:schemeClr val="tx2"/>
              </a:buClr>
              <a:buFont typeface="Wingdings" pitchFamily="2" charset="2"/>
              <a:buNone/>
              <a:defRPr sz="2000" b="0" i="0">
                <a:solidFill>
                  <a:srgbClr val="4C4C4C">
                    <a:alpha val="65000"/>
                  </a:srgbClr>
                </a:solidFill>
                <a:latin typeface="Arial" panose="020B0604020202020204" pitchFamily="34" charset="0"/>
                <a:ea typeface="+mn-ea"/>
                <a:cs typeface="Arial" panose="020B0604020202020204" pitchFamily="34" charset="0"/>
              </a:defRPr>
            </a:lvl3pPr>
            <a:lvl4pPr marL="1371600" indent="0" eaLnBrk="1" hangingPunct="1">
              <a:buClr>
                <a:schemeClr val="tx2"/>
              </a:buClr>
              <a:buFont typeface="Wingdings" pitchFamily="2" charset="2"/>
              <a:buNone/>
              <a:defRPr sz="1600" b="0" i="0">
                <a:solidFill>
                  <a:srgbClr val="4C4C4C">
                    <a:alpha val="65000"/>
                  </a:srgbClr>
                </a:solidFill>
                <a:latin typeface="Arial" panose="020B0604020202020204" pitchFamily="34" charset="0"/>
                <a:ea typeface="+mn-ea"/>
                <a:cs typeface="Arial" panose="020B0604020202020204" pitchFamily="34" charset="0"/>
              </a:defRPr>
            </a:lvl4pPr>
            <a:lvl5pPr marL="1828800" indent="0" eaLnBrk="1" hangingPunct="1">
              <a:buClr>
                <a:schemeClr val="tx2"/>
              </a:buClr>
              <a:buFont typeface="Wingdings" pitchFamily="2" charset="2"/>
              <a:buNone/>
              <a:defRPr sz="1200" b="0" i="0">
                <a:solidFill>
                  <a:srgbClr val="4C4C4C">
                    <a:alpha val="65000"/>
                  </a:srgbClr>
                </a:solidFill>
                <a:latin typeface="Arial" panose="020B0604020202020204" pitchFamily="34" charset="0"/>
                <a:ea typeface="+mn-ea"/>
                <a:cs typeface="Arial" panose="020B0604020202020204" pitchFamily="34" charset="0"/>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lnSpc>
                <a:spcPct val="103000"/>
              </a:lnSpc>
              <a:spcAft>
                <a:spcPts val="600"/>
              </a:spcAft>
            </a:pPr>
            <a:r>
              <a:rPr lang="en-US" kern="0" dirty="0"/>
              <a:t>Staff Recommended Draft Final Rule</a:t>
            </a:r>
          </a:p>
          <a:p>
            <a:pPr>
              <a:lnSpc>
                <a:spcPct val="103000"/>
              </a:lnSpc>
              <a:spcBef>
                <a:spcPts val="425"/>
              </a:spcBef>
              <a:spcAft>
                <a:spcPts val="600"/>
              </a:spcAft>
            </a:pPr>
            <a:r>
              <a:rPr lang="en-US" sz="2400" kern="0" dirty="0">
                <a:latin typeface="Arial"/>
                <a:cs typeface="Arial"/>
              </a:rPr>
              <a:t>Paperwork Reduction Act </a:t>
            </a:r>
            <a:endParaRPr lang="en-US" sz="2400" b="0" kern="0" dirty="0">
              <a:latin typeface="Arial"/>
              <a:cs typeface="Arial"/>
            </a:endParaRPr>
          </a:p>
        </p:txBody>
      </p:sp>
    </p:spTree>
    <p:extLst>
      <p:ext uri="{BB962C8B-B14F-4D97-AF65-F5344CB8AC3E}">
        <p14:creationId xmlns:p14="http://schemas.microsoft.com/office/powerpoint/2010/main" val="398970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630877" y="588599"/>
            <a:ext cx="9446573" cy="1115876"/>
          </a:xfrm>
        </p:spPr>
        <p:txBody>
          <a:bodyPr>
            <a:normAutofit/>
          </a:bodyPr>
          <a:lstStyle/>
          <a:p>
            <a:r>
              <a:rPr lang="en-US"/>
              <a:t>Staff Recommendations</a:t>
            </a:r>
          </a:p>
        </p:txBody>
      </p:sp>
      <p:sp>
        <p:nvSpPr>
          <p:cNvPr id="8" name="Text Placeholder 5">
            <a:extLst>
              <a:ext uri="{FF2B5EF4-FFF2-40B4-BE49-F238E27FC236}">
                <a16:creationId xmlns:a16="http://schemas.microsoft.com/office/drawing/2014/main" id="{E8503B2B-0610-4BE0-910D-A26345DA0551}"/>
              </a:ext>
            </a:extLst>
          </p:cNvPr>
          <p:cNvSpPr txBox="1">
            <a:spLocks/>
          </p:cNvSpPr>
          <p:nvPr/>
        </p:nvSpPr>
        <p:spPr>
          <a:xfrm>
            <a:off x="622997" y="2247089"/>
            <a:ext cx="10962751" cy="3912550"/>
          </a:xfrm>
          <a:prstGeom prst="rect">
            <a:avLst/>
          </a:prstGeom>
        </p:spPr>
        <p:txBody>
          <a:bodyPr/>
          <a:lstStyle>
            <a:lvl1pPr marL="457200" indent="-457200" eaLnBrk="1" hangingPunct="1">
              <a:buClr>
                <a:schemeClr val="tx2"/>
              </a:buClr>
              <a:buFont typeface="Arial" panose="020B0604020202020204" pitchFamily="34" charset="0"/>
              <a:buChar char="•"/>
              <a:defRPr sz="3000" b="0" i="0">
                <a:solidFill>
                  <a:srgbClr val="1A2857"/>
                </a:solidFill>
                <a:latin typeface="Arial" panose="020B0604020202020204" pitchFamily="34" charset="0"/>
                <a:ea typeface="+mn-ea"/>
                <a:cs typeface="Arial" panose="020B0604020202020204" pitchFamily="34" charset="0"/>
              </a:defRPr>
            </a:lvl1pPr>
            <a:lvl2pPr marL="800100" indent="-342900" eaLnBrk="1" hangingPunct="1">
              <a:buClr>
                <a:schemeClr val="tx2"/>
              </a:buClr>
              <a:buFont typeface="Arial" panose="020B0604020202020204" pitchFamily="34" charset="0"/>
              <a:buChar char="•"/>
              <a:defRPr sz="2400" b="0" i="0">
                <a:solidFill>
                  <a:srgbClr val="1A2857"/>
                </a:solidFill>
                <a:latin typeface="Arial" panose="020B0604020202020204" pitchFamily="34" charset="0"/>
                <a:ea typeface="+mn-ea"/>
                <a:cs typeface="Arial" panose="020B0604020202020204" pitchFamily="34" charset="0"/>
              </a:defRPr>
            </a:lvl2pPr>
            <a:lvl3pPr marL="1257300" indent="-342900" eaLnBrk="1" hangingPunct="1">
              <a:buClr>
                <a:schemeClr val="tx2"/>
              </a:buClr>
              <a:buFont typeface="Arial" panose="020B0604020202020204" pitchFamily="34" charset="0"/>
              <a:buChar char="•"/>
              <a:defRPr sz="1800" b="0" i="0">
                <a:solidFill>
                  <a:srgbClr val="1A2857"/>
                </a:solidFill>
                <a:latin typeface="Arial" panose="020B0604020202020204" pitchFamily="34" charset="0"/>
                <a:ea typeface="+mn-ea"/>
                <a:cs typeface="Arial" panose="020B0604020202020204" pitchFamily="34" charset="0"/>
              </a:defRPr>
            </a:lvl3pPr>
            <a:lvl4pPr marL="1657350" indent="-285750" eaLnBrk="1" hangingPunct="1">
              <a:buClr>
                <a:schemeClr val="tx2"/>
              </a:buClr>
              <a:buFont typeface="Arial" panose="020B0604020202020204" pitchFamily="34" charset="0"/>
              <a:buChar char="•"/>
              <a:defRPr sz="1800" b="0" i="0">
                <a:solidFill>
                  <a:srgbClr val="1A2857"/>
                </a:solidFill>
                <a:latin typeface="Arial" panose="020B0604020202020204" pitchFamily="34" charset="0"/>
                <a:ea typeface="+mn-ea"/>
                <a:cs typeface="Arial" panose="020B0604020202020204" pitchFamily="34" charset="0"/>
              </a:defRPr>
            </a:lvl4pPr>
            <a:lvl5pPr marL="2000250" indent="-171450" eaLnBrk="1" hangingPunct="1">
              <a:buClr>
                <a:schemeClr val="tx2"/>
              </a:buClr>
              <a:buFont typeface="Arial" panose="020B0604020202020204" pitchFamily="34" charset="0"/>
              <a:buChar char="•"/>
              <a:defRPr sz="1800" b="0" i="0">
                <a:solidFill>
                  <a:srgbClr val="1A2857"/>
                </a:solidFill>
                <a:latin typeface="Arial" panose="020B0604020202020204" pitchFamily="34" charset="0"/>
                <a:ea typeface="+mn-ea"/>
                <a:cs typeface="Arial" panose="020B0604020202020204" pitchFamily="34" charset="0"/>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endParaRPr lang="en-US" kern="0"/>
          </a:p>
        </p:txBody>
      </p:sp>
      <p:sp>
        <p:nvSpPr>
          <p:cNvPr id="3" name="Text Placeholder 2">
            <a:extLst>
              <a:ext uri="{FF2B5EF4-FFF2-40B4-BE49-F238E27FC236}">
                <a16:creationId xmlns:a16="http://schemas.microsoft.com/office/drawing/2014/main" id="{8E7A453F-BC89-42D5-8989-B3DC334E7E9C}"/>
              </a:ext>
            </a:extLst>
          </p:cNvPr>
          <p:cNvSpPr>
            <a:spLocks noGrp="1"/>
          </p:cNvSpPr>
          <p:nvPr>
            <p:ph type="body" sz="quarter" idx="13"/>
          </p:nvPr>
        </p:nvSpPr>
        <p:spPr>
          <a:xfrm>
            <a:off x="591098" y="1409921"/>
            <a:ext cx="10101483" cy="4405388"/>
          </a:xfrm>
        </p:spPr>
        <p:txBody>
          <a:bodyPr lIns="91440" tIns="45720" rIns="91440" bIns="45720" anchor="t"/>
          <a:lstStyle/>
          <a:p>
            <a:pPr>
              <a:spcAft>
                <a:spcPts val="1200"/>
              </a:spcAft>
            </a:pPr>
            <a:r>
              <a:rPr lang="en-US" sz="2400">
                <a:latin typeface="Arial"/>
                <a:cs typeface="Arial"/>
              </a:rPr>
              <a:t>Publish a Final Rule revising certificate requirements in </a:t>
            </a:r>
            <a:br>
              <a:rPr lang="en-US" sz="2400">
                <a:latin typeface="Arial"/>
                <a:cs typeface="Arial"/>
              </a:rPr>
            </a:br>
            <a:r>
              <a:rPr lang="en-US" sz="2400">
                <a:latin typeface="Arial"/>
                <a:cs typeface="Arial"/>
              </a:rPr>
              <a:t>16 CFR part 1110, including the requirement to </a:t>
            </a:r>
            <a:r>
              <a:rPr lang="en-US" sz="2400" err="1">
                <a:latin typeface="Arial"/>
                <a:cs typeface="Arial"/>
              </a:rPr>
              <a:t>eFile</a:t>
            </a:r>
            <a:r>
              <a:rPr lang="en-US" sz="2400">
                <a:latin typeface="Arial"/>
                <a:cs typeface="Arial"/>
              </a:rPr>
              <a:t> certificates for regulated, imported consumer products and substances.</a:t>
            </a:r>
          </a:p>
          <a:p>
            <a:pPr>
              <a:spcAft>
                <a:spcPts val="1200"/>
              </a:spcAft>
            </a:pPr>
            <a:r>
              <a:rPr lang="en-US" sz="2400">
                <a:latin typeface="Arial"/>
                <a:cs typeface="Arial"/>
              </a:rPr>
              <a:t>Provide a Final Rule effective date of 12 months after publication of the Final Rule for all regulated products, except for products entered for consumption or warehousing from an FTZ.</a:t>
            </a:r>
          </a:p>
          <a:p>
            <a:pPr>
              <a:spcAft>
                <a:spcPts val="1200"/>
              </a:spcAft>
            </a:pPr>
            <a:r>
              <a:rPr lang="en-US" sz="2400">
                <a:latin typeface="Arial"/>
                <a:cs typeface="Arial"/>
              </a:rPr>
              <a:t>For products entered for consumption or warehousing from an FTZ, provide an effective date of 24 months after publication of the Final Rule.</a:t>
            </a:r>
            <a:endParaRPr lang="en-US" altLang="en-US" sz="2400">
              <a:latin typeface="Arial"/>
              <a:cs typeface="Arial"/>
            </a:endParaRPr>
          </a:p>
        </p:txBody>
      </p:sp>
    </p:spTree>
    <p:extLst>
      <p:ext uri="{BB962C8B-B14F-4D97-AF65-F5344CB8AC3E}">
        <p14:creationId xmlns:p14="http://schemas.microsoft.com/office/powerpoint/2010/main" val="3713209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3519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3A9728-B72B-1CD9-1EB2-50FF0764DA9F}"/>
              </a:ext>
            </a:extLst>
          </p:cNvPr>
          <p:cNvSpPr>
            <a:spLocks noGrp="1"/>
          </p:cNvSpPr>
          <p:nvPr>
            <p:ph type="body" sz="quarter" idx="13"/>
          </p:nvPr>
        </p:nvSpPr>
        <p:spPr>
          <a:xfrm>
            <a:off x="274320" y="1215584"/>
            <a:ext cx="11062916" cy="5027912"/>
          </a:xfrm>
        </p:spPr>
        <p:txBody>
          <a:bodyPr lIns="91440" tIns="45720" rIns="91440" bIns="45720" anchor="t"/>
          <a:lstStyle/>
          <a:p>
            <a:pPr marL="0" indent="0">
              <a:spcAft>
                <a:spcPts val="600"/>
              </a:spcAft>
              <a:buNone/>
            </a:pPr>
            <a:r>
              <a:rPr lang="en-US" sz="2400" b="1">
                <a:latin typeface="Arial"/>
                <a:cs typeface="Arial"/>
              </a:rPr>
              <a:t>The purpose of the Final Rule is to:</a:t>
            </a:r>
          </a:p>
          <a:p>
            <a:pPr>
              <a:spcAft>
                <a:spcPts val="600"/>
              </a:spcAft>
            </a:pPr>
            <a:r>
              <a:rPr lang="en-US" sz="2400">
                <a:latin typeface="Arial"/>
                <a:cs typeface="Arial"/>
              </a:rPr>
              <a:t>Revise the agency’s regulation for Certificates of Compliance</a:t>
            </a:r>
          </a:p>
          <a:p>
            <a:pPr lvl="1">
              <a:spcAft>
                <a:spcPts val="600"/>
              </a:spcAft>
              <a:buFont typeface="Courier New" panose="020B0604020202020204" pitchFamily="34" charset="0"/>
              <a:buChar char="o"/>
            </a:pPr>
            <a:r>
              <a:rPr lang="en-US" sz="2000">
                <a:latin typeface="+mn-lt"/>
                <a:ea typeface="Times New Roman" panose="02020603050405020304" pitchFamily="18" charset="0"/>
                <a:cs typeface="Arial"/>
              </a:rPr>
              <a:t>Revises part 1110 for all regulated products, imported and domestically manufactured</a:t>
            </a:r>
            <a:endParaRPr lang="en-US" sz="1800">
              <a:latin typeface="+mn-lt"/>
              <a:ea typeface="Times New Roman" panose="02020603050405020304" pitchFamily="18" charset="0"/>
              <a:cs typeface="Arial"/>
            </a:endParaRPr>
          </a:p>
          <a:p>
            <a:pPr lvl="1">
              <a:spcAft>
                <a:spcPts val="600"/>
              </a:spcAft>
              <a:buFont typeface="Courier New" panose="02070309020205020404" pitchFamily="49" charset="0"/>
              <a:buChar char="o"/>
            </a:pPr>
            <a:r>
              <a:rPr lang="en-US" sz="2000">
                <a:latin typeface="+mn-lt"/>
                <a:ea typeface="Times New Roman" panose="02020603050405020304" pitchFamily="18" charset="0"/>
                <a:cs typeface="Arial"/>
              </a:rPr>
              <a:t>A</a:t>
            </a:r>
            <a:r>
              <a:rPr lang="en-US" sz="2000">
                <a:effectLst/>
                <a:latin typeface="+mn-lt"/>
                <a:ea typeface="Times New Roman" panose="02020603050405020304" pitchFamily="18" charset="0"/>
                <a:cs typeface="Arial"/>
              </a:rPr>
              <a:t>ligns CPSC’s current </a:t>
            </a:r>
            <a:r>
              <a:rPr lang="en-US" sz="2000">
                <a:latin typeface="+mn-lt"/>
                <a:ea typeface="Times New Roman" panose="02020603050405020304" pitchFamily="18" charset="0"/>
                <a:cs typeface="Arial"/>
              </a:rPr>
              <a:t>certificate</a:t>
            </a:r>
            <a:r>
              <a:rPr lang="en-US" sz="2000">
                <a:effectLst/>
                <a:latin typeface="+mn-lt"/>
                <a:ea typeface="Times New Roman" panose="02020603050405020304" pitchFamily="18" charset="0"/>
                <a:cs typeface="Arial"/>
              </a:rPr>
              <a:t> rule with other CPSC rules on testing and </a:t>
            </a:r>
            <a:r>
              <a:rPr lang="en-US" sz="2000">
                <a:latin typeface="+mn-lt"/>
                <a:ea typeface="Times New Roman" panose="02020603050405020304" pitchFamily="18" charset="0"/>
                <a:cs typeface="Arial"/>
              </a:rPr>
              <a:t>certification</a:t>
            </a:r>
          </a:p>
          <a:p>
            <a:pPr lvl="1">
              <a:spcAft>
                <a:spcPts val="600"/>
              </a:spcAft>
              <a:buFont typeface="Courier New" panose="02070309020205020404" pitchFamily="49" charset="0"/>
              <a:buChar char="o"/>
            </a:pPr>
            <a:r>
              <a:rPr lang="en-US" sz="2000">
                <a:latin typeface="Arial"/>
                <a:ea typeface="Times New Roman" panose="02020603050405020304" pitchFamily="18" charset="0"/>
                <a:cs typeface="Arial"/>
              </a:rPr>
              <a:t>Requires private labelers to certify privately labeled domestic products, unless the manufacturer certifies the product</a:t>
            </a:r>
          </a:p>
          <a:p>
            <a:pPr lvl="1">
              <a:spcAft>
                <a:spcPts val="600"/>
              </a:spcAft>
              <a:buFont typeface="Courier New" panose="02070309020205020404" pitchFamily="49" charset="0"/>
              <a:buChar char="o"/>
            </a:pPr>
            <a:r>
              <a:rPr lang="en-US" sz="2000">
                <a:latin typeface="Arial"/>
                <a:ea typeface="Times New Roman" panose="02020603050405020304" pitchFamily="18" charset="0"/>
                <a:cs typeface="Arial"/>
              </a:rPr>
              <a:t>Adds attestation requirement for all certificates; adds testing exclusions where applicable </a:t>
            </a:r>
          </a:p>
          <a:p>
            <a:pPr>
              <a:spcAft>
                <a:spcPts val="600"/>
              </a:spcAft>
            </a:pPr>
            <a:r>
              <a:rPr lang="en-US" sz="2400">
                <a:latin typeface="+mn-lt"/>
                <a:ea typeface="Times New Roman" panose="02020603050405020304" pitchFamily="18" charset="0"/>
                <a:cs typeface="Arial"/>
              </a:rPr>
              <a:t>Implements</a:t>
            </a:r>
            <a:r>
              <a:rPr lang="en-US" sz="2400">
                <a:effectLst/>
                <a:latin typeface="+mn-lt"/>
                <a:ea typeface="Times New Roman" panose="02020603050405020304" pitchFamily="18" charset="0"/>
                <a:cs typeface="Arial"/>
              </a:rPr>
              <a:t>, for </a:t>
            </a:r>
            <a:r>
              <a:rPr lang="en-US" sz="2400">
                <a:latin typeface="+mn-lt"/>
                <a:ea typeface="Times New Roman" panose="02020603050405020304" pitchFamily="18" charset="0"/>
                <a:cs typeface="Arial"/>
              </a:rPr>
              <a:t>imported </a:t>
            </a:r>
            <a:r>
              <a:rPr lang="en-US" sz="2400">
                <a:effectLst/>
                <a:latin typeface="+mn-lt"/>
                <a:ea typeface="Times New Roman" panose="02020603050405020304" pitchFamily="18" charset="0"/>
                <a:cs typeface="Arial"/>
              </a:rPr>
              <a:t>CPSC-regulated products and substances, electronic filing of certificates (</a:t>
            </a:r>
            <a:r>
              <a:rPr lang="en-US" sz="2400" err="1">
                <a:effectLst/>
                <a:latin typeface="+mn-lt"/>
                <a:ea typeface="Times New Roman" panose="02020603050405020304" pitchFamily="18" charset="0"/>
                <a:cs typeface="Arial"/>
              </a:rPr>
              <a:t>eFiling</a:t>
            </a:r>
            <a:r>
              <a:rPr lang="en-US" sz="2400">
                <a:effectLst/>
                <a:latin typeface="+mn-lt"/>
                <a:ea typeface="Times New Roman" panose="02020603050405020304" pitchFamily="18" charset="0"/>
                <a:cs typeface="Arial"/>
              </a:rPr>
              <a:t>) with </a:t>
            </a:r>
            <a:r>
              <a:rPr lang="en-US" sz="2400">
                <a:latin typeface="Arial"/>
                <a:cs typeface="Arial"/>
              </a:rPr>
              <a:t>U.S Customs and Border Protection (</a:t>
            </a:r>
            <a:r>
              <a:rPr lang="en-US" sz="2400">
                <a:effectLst/>
                <a:latin typeface="+mn-lt"/>
                <a:ea typeface="Times New Roman" panose="02020603050405020304" pitchFamily="18" charset="0"/>
                <a:cs typeface="Arial"/>
              </a:rPr>
              <a:t>CBP)</a:t>
            </a:r>
            <a:endParaRPr lang="en-US" sz="2400">
              <a:latin typeface="+mn-lt"/>
              <a:cs typeface="Arial"/>
            </a:endParaRPr>
          </a:p>
          <a:p>
            <a:pPr lvl="1">
              <a:spcAft>
                <a:spcPts val="600"/>
              </a:spcAft>
              <a:buFont typeface="Courier New" panose="02070309020205020404" pitchFamily="49" charset="0"/>
              <a:buChar char="o"/>
            </a:pPr>
            <a:r>
              <a:rPr lang="en-US" sz="2000">
                <a:latin typeface="Arial"/>
                <a:cs typeface="Arial"/>
              </a:rPr>
              <a:t>Allows CPSC to use certificate data to assess health and safety risks upon importation into the United States</a:t>
            </a:r>
          </a:p>
          <a:p>
            <a:pPr lvl="1">
              <a:spcAft>
                <a:spcPts val="600"/>
              </a:spcAft>
              <a:buFont typeface="Courier New" panose="020B0604020202020204" pitchFamily="34" charset="0"/>
              <a:buChar char="o"/>
            </a:pPr>
            <a:r>
              <a:rPr lang="en-US" sz="2000">
                <a:latin typeface="Arial"/>
                <a:cs typeface="Arial"/>
              </a:rPr>
              <a:t>Improve agency’s targeting and examination efforts</a:t>
            </a:r>
            <a:endParaRPr lang="en-US" sz="2000"/>
          </a:p>
        </p:txBody>
      </p:sp>
      <p:sp>
        <p:nvSpPr>
          <p:cNvPr id="3" name="Text Placeholder 2">
            <a:extLst>
              <a:ext uri="{FF2B5EF4-FFF2-40B4-BE49-F238E27FC236}">
                <a16:creationId xmlns:a16="http://schemas.microsoft.com/office/drawing/2014/main" id="{F2AAD831-2B58-4AE2-D184-0B3D974E99D1}"/>
              </a:ext>
            </a:extLst>
          </p:cNvPr>
          <p:cNvSpPr>
            <a:spLocks noGrp="1"/>
          </p:cNvSpPr>
          <p:nvPr>
            <p:ph type="body" sz="quarter" idx="12"/>
          </p:nvPr>
        </p:nvSpPr>
        <p:spPr>
          <a:xfrm>
            <a:off x="274320" y="457200"/>
            <a:ext cx="9446573" cy="715097"/>
          </a:xfrm>
        </p:spPr>
        <p:txBody>
          <a:bodyPr lIns="91440" tIns="45720" rIns="91440" bIns="45720" anchor="t">
            <a:normAutofit/>
          </a:bodyPr>
          <a:lstStyle/>
          <a:p>
            <a:r>
              <a:rPr lang="en-US">
                <a:latin typeface="Arial"/>
                <a:cs typeface="Arial"/>
              </a:rPr>
              <a:t>Overview of the Final Rule</a:t>
            </a:r>
            <a:endParaRPr lang="en-US"/>
          </a:p>
        </p:txBody>
      </p:sp>
    </p:spTree>
    <p:extLst>
      <p:ext uri="{BB962C8B-B14F-4D97-AF65-F5344CB8AC3E}">
        <p14:creationId xmlns:p14="http://schemas.microsoft.com/office/powerpoint/2010/main" val="4178995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274320" y="457200"/>
            <a:ext cx="9446573" cy="1115876"/>
          </a:xfrm>
        </p:spPr>
        <p:txBody>
          <a:bodyPr/>
          <a:lstStyle/>
          <a:p>
            <a:r>
              <a:rPr lang="en-US"/>
              <a:t>eFiling Background Information</a:t>
            </a:r>
          </a:p>
        </p:txBody>
      </p:sp>
      <p:sp>
        <p:nvSpPr>
          <p:cNvPr id="17" name="Rectangle: Rounded Corners 16">
            <a:extLst>
              <a:ext uri="{FF2B5EF4-FFF2-40B4-BE49-F238E27FC236}">
                <a16:creationId xmlns:a16="http://schemas.microsoft.com/office/drawing/2014/main" id="{B464A0D6-2CDF-7B1B-B470-AA3722C4FB4E}"/>
              </a:ext>
            </a:extLst>
          </p:cNvPr>
          <p:cNvSpPr/>
          <p:nvPr/>
        </p:nvSpPr>
        <p:spPr>
          <a:xfrm>
            <a:off x="3672977" y="4863190"/>
            <a:ext cx="7772400" cy="640080"/>
          </a:xfrm>
          <a:prstGeom prst="roundRect">
            <a:avLst/>
          </a:prstGeom>
          <a:gradFill>
            <a:gsLst>
              <a:gs pos="0">
                <a:srgbClr val="1D2757"/>
              </a:gs>
              <a:gs pos="23000">
                <a:srgbClr val="1D2757"/>
              </a:gs>
              <a:gs pos="51000">
                <a:srgbClr val="1D2757"/>
              </a:gs>
              <a:gs pos="100000">
                <a:srgbClr val="1D2757"/>
              </a:gs>
            </a:gsLst>
            <a:lin ang="0" scaled="1"/>
          </a:gradFill>
          <a:ln w="25400" cap="flat" cmpd="sng" algn="ctr">
            <a:solidFill>
              <a:srgbClr val="1D2757">
                <a:shade val="80000"/>
                <a:hueOff val="0"/>
                <a:satOff val="0"/>
                <a:lumOff val="0"/>
                <a:alphaOff val="0"/>
              </a:srgbClr>
            </a:solidFill>
            <a:prstDash val="solid"/>
          </a:ln>
          <a:effectLst>
            <a:outerShdw blurRad="76200" dist="63500" dir="8100000" algn="tr" rotWithShape="0">
              <a:prstClr val="black">
                <a:alpha val="42000"/>
              </a:prstClr>
            </a:outerShdw>
          </a:effectLst>
        </p:spPr>
        <p:txBody>
          <a:bodyPr spcFirstLastPara="0" vert="horz" wrap="square" lIns="224829" tIns="0" rIns="224829" bIns="0" numCol="1" spcCol="1270" anchor="ctr" anchorCtr="0">
            <a:noAutofit/>
          </a:bodyPr>
          <a:lstStyle/>
          <a:p>
            <a:pPr lvl="0"/>
            <a:r>
              <a:rPr lang="en-US" sz="2000">
                <a:solidFill>
                  <a:schemeClr val="bg2"/>
                </a:solidFill>
              </a:rPr>
              <a:t>Streamlined and more efficient processes for trade</a:t>
            </a:r>
          </a:p>
        </p:txBody>
      </p:sp>
      <p:sp>
        <p:nvSpPr>
          <p:cNvPr id="19" name="Flowchart: Connector 18">
            <a:extLst>
              <a:ext uri="{FF2B5EF4-FFF2-40B4-BE49-F238E27FC236}">
                <a16:creationId xmlns:a16="http://schemas.microsoft.com/office/drawing/2014/main" id="{CB4C59E7-63B4-2EFF-1A5E-99B414C119D9}"/>
              </a:ext>
            </a:extLst>
          </p:cNvPr>
          <p:cNvSpPr/>
          <p:nvPr/>
        </p:nvSpPr>
        <p:spPr>
          <a:xfrm>
            <a:off x="314654" y="3315552"/>
            <a:ext cx="2934682" cy="2811932"/>
          </a:xfrm>
          <a:prstGeom prst="flowChartConnector">
            <a:avLst/>
          </a:prstGeom>
          <a:solidFill>
            <a:schemeClr val="bg2">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2">
            <a:extLst>
              <a:ext uri="{FF2B5EF4-FFF2-40B4-BE49-F238E27FC236}">
                <a16:creationId xmlns:a16="http://schemas.microsoft.com/office/drawing/2014/main" id="{7A8C2AD2-4235-5368-B622-7512443F7EC6}"/>
              </a:ext>
            </a:extLst>
          </p:cNvPr>
          <p:cNvSpPr txBox="1">
            <a:spLocks/>
          </p:cNvSpPr>
          <p:nvPr/>
        </p:nvSpPr>
        <p:spPr>
          <a:xfrm>
            <a:off x="351760" y="3701965"/>
            <a:ext cx="2860469" cy="1923964"/>
          </a:xfrm>
          <a:prstGeom prst="rect">
            <a:avLst/>
          </a:prstGeom>
          <a:noFill/>
        </p:spPr>
        <p:txBody>
          <a:bodyPr anchor="ctr"/>
          <a:lstStyle>
            <a:lvl1pPr marL="457200" indent="-457200" eaLnBrk="1" hangingPunct="1">
              <a:buClr>
                <a:schemeClr val="tx2"/>
              </a:buClr>
              <a:buFont typeface="Arial" panose="020B0604020202020204" pitchFamily="34" charset="0"/>
              <a:buChar char="•"/>
              <a:defRPr sz="3000" b="0" i="0">
                <a:solidFill>
                  <a:srgbClr val="1A2857"/>
                </a:solidFill>
                <a:latin typeface="Arial" panose="020B0604020202020204" pitchFamily="34" charset="0"/>
                <a:ea typeface="+mn-ea"/>
                <a:cs typeface="Arial" panose="020B0604020202020204" pitchFamily="34" charset="0"/>
              </a:defRPr>
            </a:lvl1pPr>
            <a:lvl2pPr marL="800100" indent="-342900" eaLnBrk="1" hangingPunct="1">
              <a:buClr>
                <a:schemeClr val="tx2"/>
              </a:buClr>
              <a:buFont typeface="Arial" panose="020B0604020202020204" pitchFamily="34" charset="0"/>
              <a:buChar char="•"/>
              <a:defRPr sz="2400" b="0" i="0">
                <a:solidFill>
                  <a:srgbClr val="1A2857"/>
                </a:solidFill>
                <a:latin typeface="Arial" panose="020B0604020202020204" pitchFamily="34" charset="0"/>
                <a:ea typeface="+mn-ea"/>
                <a:cs typeface="Arial" panose="020B0604020202020204" pitchFamily="34" charset="0"/>
              </a:defRPr>
            </a:lvl2pPr>
            <a:lvl3pPr marL="1257300" indent="-342900" eaLnBrk="1" hangingPunct="1">
              <a:buClr>
                <a:schemeClr val="tx2"/>
              </a:buClr>
              <a:buFont typeface="Arial" panose="020B0604020202020204" pitchFamily="34" charset="0"/>
              <a:buChar char="•"/>
              <a:defRPr sz="1800" b="0" i="0">
                <a:solidFill>
                  <a:srgbClr val="1A2857"/>
                </a:solidFill>
                <a:latin typeface="Arial" panose="020B0604020202020204" pitchFamily="34" charset="0"/>
                <a:ea typeface="+mn-ea"/>
                <a:cs typeface="Arial" panose="020B0604020202020204" pitchFamily="34" charset="0"/>
              </a:defRPr>
            </a:lvl3pPr>
            <a:lvl4pPr marL="1657350" indent="-285750" eaLnBrk="1" hangingPunct="1">
              <a:buClr>
                <a:schemeClr val="tx2"/>
              </a:buClr>
              <a:buFont typeface="Arial" panose="020B0604020202020204" pitchFamily="34" charset="0"/>
              <a:buChar char="•"/>
              <a:defRPr sz="1800" b="0" i="0">
                <a:solidFill>
                  <a:srgbClr val="1A2857"/>
                </a:solidFill>
                <a:latin typeface="Arial" panose="020B0604020202020204" pitchFamily="34" charset="0"/>
                <a:ea typeface="+mn-ea"/>
                <a:cs typeface="Arial" panose="020B0604020202020204" pitchFamily="34" charset="0"/>
              </a:defRPr>
            </a:lvl4pPr>
            <a:lvl5pPr marL="2000250" indent="-171450" eaLnBrk="1" hangingPunct="1">
              <a:buClr>
                <a:schemeClr val="tx2"/>
              </a:buClr>
              <a:buFont typeface="Arial" panose="020B0604020202020204" pitchFamily="34" charset="0"/>
              <a:buChar char="•"/>
              <a:defRPr sz="1800" b="0" i="0">
                <a:solidFill>
                  <a:srgbClr val="1A2857"/>
                </a:solidFill>
                <a:latin typeface="Arial" panose="020B0604020202020204" pitchFamily="34" charset="0"/>
                <a:ea typeface="+mn-ea"/>
                <a:cs typeface="Arial" panose="020B0604020202020204" pitchFamily="34" charset="0"/>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0" indent="0" algn="ctr">
              <a:buFont typeface="Arial" panose="020B0604020202020204" pitchFamily="34" charset="0"/>
              <a:buNone/>
            </a:pPr>
            <a:r>
              <a:rPr lang="en-US" sz="2400" b="1" kern="0"/>
              <a:t>eFiling – </a:t>
            </a:r>
          </a:p>
          <a:p>
            <a:pPr marL="0" indent="0" algn="ctr">
              <a:buFont typeface="Arial" panose="020B0604020202020204" pitchFamily="34" charset="0"/>
              <a:buNone/>
            </a:pPr>
            <a:r>
              <a:rPr lang="en-US" sz="2400" b="1" kern="0"/>
              <a:t>CPSC’s Modern Approach </a:t>
            </a:r>
            <a:br>
              <a:rPr lang="en-US" sz="2400" b="1" kern="0"/>
            </a:br>
            <a:r>
              <a:rPr lang="en-US" sz="2400" b="1" kern="0"/>
              <a:t>for </a:t>
            </a:r>
            <a:r>
              <a:rPr lang="en-US" sz="2400" b="1" kern="0">
                <a:solidFill>
                  <a:srgbClr val="1D2757"/>
                </a:solidFill>
              </a:rPr>
              <a:t>Filing</a:t>
            </a:r>
            <a:r>
              <a:rPr lang="en-US" sz="2400" b="1" kern="0"/>
              <a:t> Certificate Data</a:t>
            </a:r>
          </a:p>
        </p:txBody>
      </p:sp>
      <p:sp>
        <p:nvSpPr>
          <p:cNvPr id="25" name="Rectangle: Rounded Corners 24">
            <a:extLst>
              <a:ext uri="{FF2B5EF4-FFF2-40B4-BE49-F238E27FC236}">
                <a16:creationId xmlns:a16="http://schemas.microsoft.com/office/drawing/2014/main" id="{9D480F69-E113-3476-9B81-4CDF4A5D66B5}"/>
              </a:ext>
            </a:extLst>
          </p:cNvPr>
          <p:cNvSpPr/>
          <p:nvPr/>
        </p:nvSpPr>
        <p:spPr>
          <a:xfrm>
            <a:off x="3164251" y="5718116"/>
            <a:ext cx="7772400" cy="640080"/>
          </a:xfrm>
          <a:prstGeom prst="roundRect">
            <a:avLst/>
          </a:prstGeom>
          <a:solidFill>
            <a:srgbClr val="1D2757"/>
          </a:solidFill>
          <a:ln w="25400" cap="flat" cmpd="sng" algn="ctr">
            <a:solidFill>
              <a:srgbClr val="1D2757">
                <a:shade val="80000"/>
                <a:hueOff val="0"/>
                <a:satOff val="0"/>
                <a:lumOff val="0"/>
                <a:alphaOff val="0"/>
              </a:srgbClr>
            </a:solidFill>
            <a:prstDash val="solid"/>
          </a:ln>
          <a:effectLst>
            <a:outerShdw blurRad="76200" dist="63500" dir="8100000" algn="tr" rotWithShape="0">
              <a:prstClr val="black">
                <a:alpha val="42000"/>
              </a:prstClr>
            </a:outerShdw>
          </a:effectLst>
        </p:spPr>
        <p:txBody>
          <a:bodyPr rot="0" spcFirstLastPara="0" vertOverflow="overflow" horzOverflow="overflow" vert="horz" wrap="square" lIns="224829" tIns="0" rIns="224829" bIns="0" numCol="1" spcCol="1270" rtlCol="0" fromWordArt="0" anchor="ctr" anchorCtr="0" forceAA="0" compatLnSpc="1">
            <a:prstTxWarp prst="textNoShape">
              <a:avLst/>
            </a:prstTxWarp>
            <a:noAutofit/>
          </a:bodyPr>
          <a:lstStyle/>
          <a:p>
            <a:r>
              <a:rPr lang="en-US" sz="2000">
                <a:solidFill>
                  <a:schemeClr val="bg2"/>
                </a:solidFill>
              </a:rPr>
              <a:t>Easier compliance with CPSC’s certification requirements</a:t>
            </a:r>
          </a:p>
        </p:txBody>
      </p:sp>
      <p:sp>
        <p:nvSpPr>
          <p:cNvPr id="26" name="Rectangle: Rounded Corners 25">
            <a:extLst>
              <a:ext uri="{FF2B5EF4-FFF2-40B4-BE49-F238E27FC236}">
                <a16:creationId xmlns:a16="http://schemas.microsoft.com/office/drawing/2014/main" id="{E47F3409-588D-C7BB-1670-CBF63ECC3A2D}"/>
              </a:ext>
            </a:extLst>
          </p:cNvPr>
          <p:cNvSpPr/>
          <p:nvPr/>
        </p:nvSpPr>
        <p:spPr>
          <a:xfrm>
            <a:off x="3672977" y="3981781"/>
            <a:ext cx="7772400" cy="640080"/>
          </a:xfrm>
          <a:prstGeom prst="roundRect">
            <a:avLst/>
          </a:prstGeom>
          <a:solidFill>
            <a:srgbClr val="1D2757"/>
          </a:solidFill>
          <a:ln w="25400" cap="flat" cmpd="sng" algn="ctr">
            <a:solidFill>
              <a:srgbClr val="1D2757">
                <a:shade val="80000"/>
                <a:hueOff val="0"/>
                <a:satOff val="0"/>
                <a:lumOff val="0"/>
                <a:alphaOff val="0"/>
              </a:srgbClr>
            </a:solidFill>
            <a:prstDash val="solid"/>
          </a:ln>
          <a:effectLst>
            <a:outerShdw blurRad="76200" dist="63500" dir="8100000" algn="tr" rotWithShape="0">
              <a:prstClr val="black">
                <a:alpha val="42000"/>
              </a:prstClr>
            </a:outerShdw>
          </a:effectLst>
        </p:spPr>
        <p:txBody>
          <a:bodyPr rot="0" spcFirstLastPara="0" vertOverflow="overflow" horzOverflow="overflow" vert="horz" wrap="square" lIns="224829" tIns="0" rIns="224829" bIns="0" numCol="1" spcCol="1270" rtlCol="0" fromWordArt="0" anchor="ctr" anchorCtr="0" forceAA="0" compatLnSpc="1">
            <a:prstTxWarp prst="textNoShape">
              <a:avLst/>
            </a:prstTxWarp>
            <a:noAutofit/>
          </a:bodyPr>
          <a:lstStyle/>
          <a:p>
            <a:r>
              <a:rPr lang="en-US" sz="2000">
                <a:solidFill>
                  <a:schemeClr val="bg2"/>
                </a:solidFill>
              </a:rPr>
              <a:t>Multiple options for electronically filing a PGA Message Set before a shipment arrives</a:t>
            </a:r>
          </a:p>
        </p:txBody>
      </p:sp>
      <p:sp>
        <p:nvSpPr>
          <p:cNvPr id="28" name="Rectangle: Rounded Corners 27">
            <a:extLst>
              <a:ext uri="{FF2B5EF4-FFF2-40B4-BE49-F238E27FC236}">
                <a16:creationId xmlns:a16="http://schemas.microsoft.com/office/drawing/2014/main" id="{AC5C65A5-DCF9-7096-1FF7-E570286B9D8E}"/>
              </a:ext>
            </a:extLst>
          </p:cNvPr>
          <p:cNvSpPr/>
          <p:nvPr/>
        </p:nvSpPr>
        <p:spPr>
          <a:xfrm>
            <a:off x="3286442" y="3108960"/>
            <a:ext cx="7772400" cy="640080"/>
          </a:xfrm>
          <a:prstGeom prst="roundRect">
            <a:avLst/>
          </a:prstGeom>
          <a:gradFill>
            <a:gsLst>
              <a:gs pos="0">
                <a:srgbClr val="1D2757"/>
              </a:gs>
              <a:gs pos="23000">
                <a:srgbClr val="1D2757"/>
              </a:gs>
              <a:gs pos="51000">
                <a:srgbClr val="1D2757"/>
              </a:gs>
              <a:gs pos="100000">
                <a:srgbClr val="1D2757"/>
              </a:gs>
            </a:gsLst>
            <a:lin ang="0" scaled="1"/>
          </a:gradFill>
          <a:ln w="25400" cap="flat" cmpd="sng" algn="ctr">
            <a:solidFill>
              <a:srgbClr val="1D2757">
                <a:shade val="80000"/>
                <a:hueOff val="0"/>
                <a:satOff val="0"/>
                <a:lumOff val="0"/>
                <a:alphaOff val="0"/>
              </a:srgbClr>
            </a:solidFill>
            <a:prstDash val="solid"/>
          </a:ln>
          <a:effectLst>
            <a:outerShdw blurRad="76200" dist="63500" dir="8100000" algn="tr" rotWithShape="0">
              <a:prstClr val="black">
                <a:alpha val="42000"/>
              </a:prstClr>
            </a:outerShdw>
          </a:effectLst>
        </p:spPr>
        <p:txBody>
          <a:bodyPr spcFirstLastPara="0" vert="horz" wrap="square" lIns="224829" tIns="0" rIns="224829" bIns="0" numCol="1" spcCol="1270" anchor="ctr" anchorCtr="0">
            <a:noAutofit/>
          </a:bodyPr>
          <a:lstStyle/>
          <a:p>
            <a:pPr lvl="0"/>
            <a:r>
              <a:rPr lang="en-US" sz="2000">
                <a:solidFill>
                  <a:schemeClr val="bg2"/>
                </a:solidFill>
              </a:rPr>
              <a:t>Data stored electronically in the secure CPSC Product Registry</a:t>
            </a:r>
          </a:p>
        </p:txBody>
      </p:sp>
      <p:grpSp>
        <p:nvGrpSpPr>
          <p:cNvPr id="29" name="Group 28">
            <a:extLst>
              <a:ext uri="{FF2B5EF4-FFF2-40B4-BE49-F238E27FC236}">
                <a16:creationId xmlns:a16="http://schemas.microsoft.com/office/drawing/2014/main" id="{153BE082-E1E8-6573-8637-4C20E3E891B8}"/>
              </a:ext>
            </a:extLst>
          </p:cNvPr>
          <p:cNvGrpSpPr/>
          <p:nvPr/>
        </p:nvGrpSpPr>
        <p:grpSpPr>
          <a:xfrm>
            <a:off x="3014689" y="3203736"/>
            <a:ext cx="457200" cy="457200"/>
            <a:chOff x="2322541" y="2601770"/>
            <a:chExt cx="457200" cy="457200"/>
          </a:xfrm>
          <a:effectLst>
            <a:outerShdw blurRad="50800" dist="38100" dir="5400000" algn="t" rotWithShape="0">
              <a:prstClr val="black">
                <a:alpha val="40000"/>
              </a:prstClr>
            </a:outerShdw>
          </a:effectLst>
        </p:grpSpPr>
        <p:sp>
          <p:nvSpPr>
            <p:cNvPr id="30" name="Flowchart: Connector 29">
              <a:extLst>
                <a:ext uri="{FF2B5EF4-FFF2-40B4-BE49-F238E27FC236}">
                  <a16:creationId xmlns:a16="http://schemas.microsoft.com/office/drawing/2014/main" id="{BB03672D-0AC2-8B3A-4A4A-1CD731A9A13D}"/>
                </a:ext>
              </a:extLst>
            </p:cNvPr>
            <p:cNvSpPr/>
            <p:nvPr/>
          </p:nvSpPr>
          <p:spPr>
            <a:xfrm>
              <a:off x="2322541" y="2601770"/>
              <a:ext cx="457200" cy="457200"/>
            </a:xfrm>
            <a:prstGeom prst="flowChartConnector">
              <a:avLst/>
            </a:prstGeom>
            <a:solidFill>
              <a:srgbClr val="CF1F2F"/>
            </a:solidFill>
            <a:ln>
              <a:solidFill>
                <a:srgbClr val="CF1F2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Graphic 30" descr="Lock outline">
              <a:extLst>
                <a:ext uri="{FF2B5EF4-FFF2-40B4-BE49-F238E27FC236}">
                  <a16:creationId xmlns:a16="http://schemas.microsoft.com/office/drawing/2014/main" id="{45DF8D40-DEE1-B666-F2A7-BBA6EA3C420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1273" y="2628837"/>
              <a:ext cx="365760" cy="365761"/>
            </a:xfrm>
            <a:prstGeom prst="rect">
              <a:avLst/>
            </a:prstGeom>
          </p:spPr>
        </p:pic>
      </p:grpSp>
      <p:grpSp>
        <p:nvGrpSpPr>
          <p:cNvPr id="32" name="Group 31">
            <a:extLst>
              <a:ext uri="{FF2B5EF4-FFF2-40B4-BE49-F238E27FC236}">
                <a16:creationId xmlns:a16="http://schemas.microsoft.com/office/drawing/2014/main" id="{674D79A3-9168-D3C2-7F45-E9E323C35D58}"/>
              </a:ext>
            </a:extLst>
          </p:cNvPr>
          <p:cNvGrpSpPr/>
          <p:nvPr/>
        </p:nvGrpSpPr>
        <p:grpSpPr>
          <a:xfrm>
            <a:off x="3378139" y="4077515"/>
            <a:ext cx="457200" cy="457200"/>
            <a:chOff x="3680693" y="3800442"/>
            <a:chExt cx="457200" cy="457200"/>
          </a:xfrm>
          <a:effectLst>
            <a:outerShdw blurRad="50800" dist="38100" dir="5400000" algn="t" rotWithShape="0">
              <a:prstClr val="black">
                <a:alpha val="40000"/>
              </a:prstClr>
            </a:outerShdw>
          </a:effectLst>
        </p:grpSpPr>
        <p:sp>
          <p:nvSpPr>
            <p:cNvPr id="33" name="Flowchart: Connector 32">
              <a:extLst>
                <a:ext uri="{FF2B5EF4-FFF2-40B4-BE49-F238E27FC236}">
                  <a16:creationId xmlns:a16="http://schemas.microsoft.com/office/drawing/2014/main" id="{148E9131-C559-C244-9188-4B45B16925C5}"/>
                </a:ext>
              </a:extLst>
            </p:cNvPr>
            <p:cNvSpPr/>
            <p:nvPr/>
          </p:nvSpPr>
          <p:spPr>
            <a:xfrm>
              <a:off x="3680693" y="3800442"/>
              <a:ext cx="457200" cy="457200"/>
            </a:xfrm>
            <a:prstGeom prst="flowChartConnector">
              <a:avLst/>
            </a:prstGeom>
            <a:solidFill>
              <a:srgbClr val="CF1F2F"/>
            </a:solidFill>
            <a:ln>
              <a:solidFill>
                <a:srgbClr val="CF1F2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Graphic 33" descr="Network diagram with solid fill">
              <a:extLst>
                <a:ext uri="{FF2B5EF4-FFF2-40B4-BE49-F238E27FC236}">
                  <a16:creationId xmlns:a16="http://schemas.microsoft.com/office/drawing/2014/main" id="{1662F70C-ED2E-41D9-8CB0-D7B486D1A4E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772133" y="3841868"/>
              <a:ext cx="365760" cy="365760"/>
            </a:xfrm>
            <a:prstGeom prst="rect">
              <a:avLst/>
            </a:prstGeom>
          </p:spPr>
        </p:pic>
      </p:grpSp>
      <p:grpSp>
        <p:nvGrpSpPr>
          <p:cNvPr id="35" name="Group 34">
            <a:extLst>
              <a:ext uri="{FF2B5EF4-FFF2-40B4-BE49-F238E27FC236}">
                <a16:creationId xmlns:a16="http://schemas.microsoft.com/office/drawing/2014/main" id="{1BF78496-0784-6C0B-F1C0-84EDCA01C370}"/>
              </a:ext>
            </a:extLst>
          </p:cNvPr>
          <p:cNvGrpSpPr/>
          <p:nvPr/>
        </p:nvGrpSpPr>
        <p:grpSpPr>
          <a:xfrm>
            <a:off x="3243979" y="4959662"/>
            <a:ext cx="457200" cy="457200"/>
            <a:chOff x="3686901" y="4682589"/>
            <a:chExt cx="457200" cy="457200"/>
          </a:xfrm>
          <a:effectLst>
            <a:outerShdw blurRad="50800" dist="38100" dir="5400000" algn="t" rotWithShape="0">
              <a:prstClr val="black">
                <a:alpha val="40000"/>
              </a:prstClr>
            </a:outerShdw>
          </a:effectLst>
        </p:grpSpPr>
        <p:sp>
          <p:nvSpPr>
            <p:cNvPr id="36" name="Flowchart: Connector 35">
              <a:extLst>
                <a:ext uri="{FF2B5EF4-FFF2-40B4-BE49-F238E27FC236}">
                  <a16:creationId xmlns:a16="http://schemas.microsoft.com/office/drawing/2014/main" id="{6C45253F-0A88-ED51-A77B-0894C5376031}"/>
                </a:ext>
              </a:extLst>
            </p:cNvPr>
            <p:cNvSpPr/>
            <p:nvPr/>
          </p:nvSpPr>
          <p:spPr>
            <a:xfrm>
              <a:off x="3686901" y="4682589"/>
              <a:ext cx="457200" cy="457200"/>
            </a:xfrm>
            <a:prstGeom prst="flowChartConnector">
              <a:avLst/>
            </a:prstGeom>
            <a:solidFill>
              <a:srgbClr val="CF1F2F"/>
            </a:solidFill>
            <a:ln>
              <a:solidFill>
                <a:srgbClr val="CF1F2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Graphic 36" descr="History with solid fill">
              <a:extLst>
                <a:ext uri="{FF2B5EF4-FFF2-40B4-BE49-F238E27FC236}">
                  <a16:creationId xmlns:a16="http://schemas.microsoft.com/office/drawing/2014/main" id="{8F582357-574B-373D-9759-FBD7F40C879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747686" y="4728309"/>
              <a:ext cx="365760" cy="365760"/>
            </a:xfrm>
            <a:prstGeom prst="rect">
              <a:avLst/>
            </a:prstGeom>
          </p:spPr>
        </p:pic>
      </p:grpSp>
      <p:grpSp>
        <p:nvGrpSpPr>
          <p:cNvPr id="38" name="Group 37">
            <a:extLst>
              <a:ext uri="{FF2B5EF4-FFF2-40B4-BE49-F238E27FC236}">
                <a16:creationId xmlns:a16="http://schemas.microsoft.com/office/drawing/2014/main" id="{206E64D2-BE23-2581-9AD5-5BC124AC07BA}"/>
              </a:ext>
            </a:extLst>
          </p:cNvPr>
          <p:cNvGrpSpPr/>
          <p:nvPr/>
        </p:nvGrpSpPr>
        <p:grpSpPr>
          <a:xfrm>
            <a:off x="2864358" y="5816168"/>
            <a:ext cx="457200" cy="457200"/>
            <a:chOff x="3166912" y="5539095"/>
            <a:chExt cx="457200" cy="457200"/>
          </a:xfrm>
          <a:effectLst>
            <a:outerShdw blurRad="50800" dist="38100" dir="5400000" algn="t" rotWithShape="0">
              <a:prstClr val="black">
                <a:alpha val="40000"/>
              </a:prstClr>
            </a:outerShdw>
          </a:effectLst>
        </p:grpSpPr>
        <p:sp>
          <p:nvSpPr>
            <p:cNvPr id="39" name="Flowchart: Connector 38">
              <a:extLst>
                <a:ext uri="{FF2B5EF4-FFF2-40B4-BE49-F238E27FC236}">
                  <a16:creationId xmlns:a16="http://schemas.microsoft.com/office/drawing/2014/main" id="{39ACDC6A-705F-BFD4-B59A-39DC5DA90BA1}"/>
                </a:ext>
              </a:extLst>
            </p:cNvPr>
            <p:cNvSpPr/>
            <p:nvPr/>
          </p:nvSpPr>
          <p:spPr>
            <a:xfrm>
              <a:off x="3166912" y="5539095"/>
              <a:ext cx="457200" cy="457200"/>
            </a:xfrm>
            <a:prstGeom prst="flowChartConnector">
              <a:avLst/>
            </a:prstGeom>
            <a:solidFill>
              <a:srgbClr val="CF1F2F"/>
            </a:solidFill>
            <a:ln>
              <a:solidFill>
                <a:srgbClr val="CF1F2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Graphic 39" descr="Gavel with solid fill">
              <a:extLst>
                <a:ext uri="{FF2B5EF4-FFF2-40B4-BE49-F238E27FC236}">
                  <a16:creationId xmlns:a16="http://schemas.microsoft.com/office/drawing/2014/main" id="{F1C51706-A439-CD3F-63C6-E9B5C0C62AA4}"/>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25265" y="5584815"/>
              <a:ext cx="365760" cy="365760"/>
            </a:xfrm>
            <a:prstGeom prst="rect">
              <a:avLst/>
            </a:prstGeom>
          </p:spPr>
        </p:pic>
      </p:grpSp>
      <p:sp>
        <p:nvSpPr>
          <p:cNvPr id="41" name="Text Placeholder 5">
            <a:extLst>
              <a:ext uri="{FF2B5EF4-FFF2-40B4-BE49-F238E27FC236}">
                <a16:creationId xmlns:a16="http://schemas.microsoft.com/office/drawing/2014/main" id="{67D75A2F-B638-A75C-B153-41670E32BE15}"/>
              </a:ext>
            </a:extLst>
          </p:cNvPr>
          <p:cNvSpPr>
            <a:spLocks noGrp="1"/>
          </p:cNvSpPr>
          <p:nvPr>
            <p:ph type="body" sz="quarter" idx="13"/>
          </p:nvPr>
        </p:nvSpPr>
        <p:spPr>
          <a:xfrm>
            <a:off x="274320" y="1280160"/>
            <a:ext cx="10038714" cy="1687879"/>
          </a:xfrm>
        </p:spPr>
        <p:txBody>
          <a:bodyPr lIns="91440" tIns="45720" rIns="91440" bIns="45720" anchor="t"/>
          <a:lstStyle/>
          <a:p>
            <a:pPr marL="0" indent="0">
              <a:buNone/>
            </a:pPr>
            <a:r>
              <a:rPr lang="en-US" sz="2000" err="1">
                <a:latin typeface="Arial"/>
                <a:cs typeface="Arial"/>
              </a:rPr>
              <a:t>eFiling</a:t>
            </a:r>
            <a:r>
              <a:rPr lang="en-US" sz="2000">
                <a:latin typeface="Arial"/>
                <a:cs typeface="Arial"/>
              </a:rPr>
              <a:t> will require importers of regulated consumer products to electronically file (</a:t>
            </a:r>
            <a:r>
              <a:rPr lang="en-US" sz="2000" err="1">
                <a:latin typeface="Arial"/>
                <a:cs typeface="Arial"/>
              </a:rPr>
              <a:t>eFile</a:t>
            </a:r>
            <a:r>
              <a:rPr lang="en-US" sz="2000">
                <a:latin typeface="Arial"/>
                <a:cs typeface="Arial"/>
              </a:rPr>
              <a:t>) certificate data elements with</a:t>
            </a:r>
            <a:r>
              <a:rPr lang="en-US" sz="2000">
                <a:solidFill>
                  <a:srgbClr val="FF0000"/>
                </a:solidFill>
                <a:latin typeface="Arial"/>
                <a:cs typeface="Arial"/>
              </a:rPr>
              <a:t> </a:t>
            </a:r>
            <a:r>
              <a:rPr lang="en-US" sz="2000">
                <a:latin typeface="Arial"/>
                <a:cs typeface="Arial"/>
              </a:rPr>
              <a:t>CBP, via a Partner Government Agency (PGA) Message Set, which is CBP's established solution to collect PGA-specific data at import.</a:t>
            </a:r>
            <a:endParaRPr lang="en-US" sz="2000"/>
          </a:p>
        </p:txBody>
      </p:sp>
    </p:spTree>
    <p:extLst>
      <p:ext uri="{BB962C8B-B14F-4D97-AF65-F5344CB8AC3E}">
        <p14:creationId xmlns:p14="http://schemas.microsoft.com/office/powerpoint/2010/main" val="1564942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CF366-F383-4539-1C8F-8A82EC1C1DC1}"/>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EB7EDCE2-75E7-1029-CBDA-1CB0F5059BB0}"/>
              </a:ext>
            </a:extLst>
          </p:cNvPr>
          <p:cNvSpPr>
            <a:spLocks noGrp="1"/>
          </p:cNvSpPr>
          <p:nvPr>
            <p:ph type="body" sz="quarter" idx="12"/>
          </p:nvPr>
        </p:nvSpPr>
        <p:spPr>
          <a:xfrm>
            <a:off x="274320" y="457200"/>
            <a:ext cx="9446573" cy="686333"/>
          </a:xfrm>
        </p:spPr>
        <p:txBody>
          <a:bodyPr/>
          <a:lstStyle/>
          <a:p>
            <a:r>
              <a:rPr lang="en-US"/>
              <a:t>Key Benefits</a:t>
            </a:r>
          </a:p>
        </p:txBody>
      </p:sp>
      <p:sp>
        <p:nvSpPr>
          <p:cNvPr id="4" name="Rectangle 3">
            <a:extLst>
              <a:ext uri="{FF2B5EF4-FFF2-40B4-BE49-F238E27FC236}">
                <a16:creationId xmlns:a16="http://schemas.microsoft.com/office/drawing/2014/main" id="{5918FDDC-5D2D-11C4-4AB7-61C5E9D214BC}"/>
              </a:ext>
            </a:extLst>
          </p:cNvPr>
          <p:cNvSpPr/>
          <p:nvPr/>
        </p:nvSpPr>
        <p:spPr>
          <a:xfrm>
            <a:off x="656547" y="1487358"/>
            <a:ext cx="4434840" cy="686333"/>
          </a:xfrm>
          <a:prstGeom prst="rect">
            <a:avLst/>
          </a:prstGeom>
          <a:solidFill>
            <a:srgbClr val="1A28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bg2"/>
                </a:solidFill>
              </a:rPr>
              <a:t>Benefits to Trade</a:t>
            </a:r>
          </a:p>
        </p:txBody>
      </p:sp>
      <p:sp>
        <p:nvSpPr>
          <p:cNvPr id="9" name="TextBox 8">
            <a:extLst>
              <a:ext uri="{FF2B5EF4-FFF2-40B4-BE49-F238E27FC236}">
                <a16:creationId xmlns:a16="http://schemas.microsoft.com/office/drawing/2014/main" id="{E1D39487-657C-E241-8905-D941768E11F3}"/>
              </a:ext>
            </a:extLst>
          </p:cNvPr>
          <p:cNvSpPr txBox="1"/>
          <p:nvPr/>
        </p:nvSpPr>
        <p:spPr>
          <a:xfrm>
            <a:off x="799608" y="2307372"/>
            <a:ext cx="3918643" cy="3170099"/>
          </a:xfrm>
          <a:prstGeom prst="rect">
            <a:avLst/>
          </a:prstGeom>
          <a:noFill/>
        </p:spPr>
        <p:txBody>
          <a:bodyPr wrap="square" rtlCol="0">
            <a:spAutoFit/>
          </a:bodyPr>
          <a:lstStyle/>
          <a:p>
            <a:pPr marL="285750" indent="-285750">
              <a:spcAft>
                <a:spcPts val="1800"/>
              </a:spcAft>
              <a:buFont typeface="Arial" panose="020B0604020202020204" pitchFamily="34" charset="0"/>
              <a:buChar char="•"/>
            </a:pPr>
            <a:r>
              <a:rPr lang="en-US" sz="2000"/>
              <a:t>Reduced hold times for compliant products</a:t>
            </a:r>
          </a:p>
          <a:p>
            <a:pPr marL="285750" indent="-285750">
              <a:spcAft>
                <a:spcPts val="1800"/>
              </a:spcAft>
              <a:buFont typeface="Arial" panose="020B0604020202020204" pitchFamily="34" charset="0"/>
              <a:buChar char="•"/>
            </a:pPr>
            <a:r>
              <a:rPr lang="en-US" sz="2000"/>
              <a:t>Fewer examinations</a:t>
            </a:r>
          </a:p>
          <a:p>
            <a:pPr marL="285750" indent="-285750">
              <a:spcAft>
                <a:spcPts val="1800"/>
              </a:spcAft>
              <a:buFont typeface="Arial" panose="020B0604020202020204" pitchFamily="34" charset="0"/>
              <a:buChar char="•"/>
            </a:pPr>
            <a:r>
              <a:rPr lang="en-US" sz="2000"/>
              <a:t>Reduced costs to the importer</a:t>
            </a:r>
          </a:p>
          <a:p>
            <a:pPr marL="285750" indent="-285750">
              <a:spcAft>
                <a:spcPts val="1800"/>
              </a:spcAft>
              <a:buFont typeface="Arial" panose="020B0604020202020204" pitchFamily="34" charset="0"/>
              <a:buChar char="•"/>
            </a:pPr>
            <a:r>
              <a:rPr lang="en-US" sz="2000"/>
              <a:t>Reduction in risk score</a:t>
            </a:r>
          </a:p>
          <a:p>
            <a:pPr marL="285750" indent="-285750">
              <a:spcAft>
                <a:spcPts val="1800"/>
              </a:spcAft>
              <a:buFont typeface="Arial" panose="020B0604020202020204" pitchFamily="34" charset="0"/>
              <a:buChar char="•"/>
            </a:pPr>
            <a:r>
              <a:rPr lang="en-US" sz="2000"/>
              <a:t>Enhanced certificate data management process</a:t>
            </a:r>
          </a:p>
        </p:txBody>
      </p:sp>
      <p:cxnSp>
        <p:nvCxnSpPr>
          <p:cNvPr id="11" name="Straight Connector 10">
            <a:extLst>
              <a:ext uri="{FF2B5EF4-FFF2-40B4-BE49-F238E27FC236}">
                <a16:creationId xmlns:a16="http://schemas.microsoft.com/office/drawing/2014/main" id="{3B24EF99-5CD8-CB6C-22BE-061FABEF50BB}"/>
              </a:ext>
            </a:extLst>
          </p:cNvPr>
          <p:cNvCxnSpPr>
            <a:cxnSpLocks/>
          </p:cNvCxnSpPr>
          <p:nvPr/>
        </p:nvCxnSpPr>
        <p:spPr>
          <a:xfrm>
            <a:off x="656549" y="2173690"/>
            <a:ext cx="0" cy="384048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351A9525-70C5-4EEB-554E-F224014F6298}"/>
              </a:ext>
            </a:extLst>
          </p:cNvPr>
          <p:cNvSpPr/>
          <p:nvPr/>
        </p:nvSpPr>
        <p:spPr>
          <a:xfrm>
            <a:off x="5849675" y="1487357"/>
            <a:ext cx="4434840" cy="686333"/>
          </a:xfrm>
          <a:prstGeom prst="rect">
            <a:avLst/>
          </a:prstGeom>
          <a:solidFill>
            <a:srgbClr val="1A28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bg2"/>
                </a:solidFill>
              </a:rPr>
              <a:t>Benefits to CPSC</a:t>
            </a:r>
          </a:p>
        </p:txBody>
      </p:sp>
      <p:cxnSp>
        <p:nvCxnSpPr>
          <p:cNvPr id="14" name="Straight Connector 13">
            <a:extLst>
              <a:ext uri="{FF2B5EF4-FFF2-40B4-BE49-F238E27FC236}">
                <a16:creationId xmlns:a16="http://schemas.microsoft.com/office/drawing/2014/main" id="{851BFDE5-E658-010C-7D9B-EF2D33DEE594}"/>
              </a:ext>
            </a:extLst>
          </p:cNvPr>
          <p:cNvCxnSpPr>
            <a:cxnSpLocks/>
          </p:cNvCxnSpPr>
          <p:nvPr/>
        </p:nvCxnSpPr>
        <p:spPr>
          <a:xfrm>
            <a:off x="5849679" y="2176873"/>
            <a:ext cx="0" cy="384048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0FD7FA4-AA88-D175-91BB-13D3C693125C}"/>
              </a:ext>
            </a:extLst>
          </p:cNvPr>
          <p:cNvSpPr txBox="1"/>
          <p:nvPr/>
        </p:nvSpPr>
        <p:spPr>
          <a:xfrm>
            <a:off x="6005791" y="2305780"/>
            <a:ext cx="4266393" cy="3477875"/>
          </a:xfrm>
          <a:prstGeom prst="rect">
            <a:avLst/>
          </a:prstGeom>
          <a:noFill/>
        </p:spPr>
        <p:txBody>
          <a:bodyPr wrap="square" lIns="91440" tIns="45720" rIns="91440" bIns="45720" rtlCol="0" anchor="t">
            <a:spAutoFit/>
          </a:bodyPr>
          <a:lstStyle/>
          <a:p>
            <a:pPr marL="285750" indent="-285750">
              <a:spcAft>
                <a:spcPts val="1800"/>
              </a:spcAft>
              <a:buFont typeface="Arial" panose="020B0604020202020204" pitchFamily="34" charset="0"/>
              <a:buChar char="•"/>
            </a:pPr>
            <a:r>
              <a:rPr lang="en-US" sz="2000"/>
              <a:t>Improved focus and targeting of higher risk products </a:t>
            </a:r>
          </a:p>
          <a:p>
            <a:pPr marL="285750" indent="-285750">
              <a:spcAft>
                <a:spcPts val="1800"/>
              </a:spcAft>
              <a:buFont typeface="Arial" panose="020B0604020202020204" pitchFamily="34" charset="0"/>
              <a:buChar char="•"/>
            </a:pPr>
            <a:r>
              <a:rPr lang="en-US" sz="2000"/>
              <a:t>Reduced inspection delays</a:t>
            </a:r>
            <a:endParaRPr lang="en-US" sz="2000">
              <a:cs typeface="Arial"/>
            </a:endParaRPr>
          </a:p>
          <a:p>
            <a:pPr marL="285750" indent="-285750">
              <a:spcAft>
                <a:spcPts val="1800"/>
              </a:spcAft>
              <a:buFont typeface="Arial" panose="020B0604020202020204" pitchFamily="34" charset="0"/>
              <a:buChar char="•"/>
            </a:pPr>
            <a:r>
              <a:rPr lang="en-US" sz="2000"/>
              <a:t>Enhanced agency resource allocation</a:t>
            </a:r>
            <a:endParaRPr lang="en-US" sz="2000">
              <a:cs typeface="Arial"/>
            </a:endParaRPr>
          </a:p>
          <a:p>
            <a:pPr marL="285750" indent="-285750">
              <a:spcAft>
                <a:spcPts val="1800"/>
              </a:spcAft>
              <a:buFont typeface="Arial" panose="020B0604020202020204" pitchFamily="34" charset="0"/>
              <a:buChar char="•"/>
            </a:pPr>
            <a:r>
              <a:rPr lang="en-US" sz="2000"/>
              <a:t>Maximized examination efficiency</a:t>
            </a:r>
            <a:endParaRPr lang="en-US" sz="2000">
              <a:cs typeface="Arial"/>
            </a:endParaRPr>
          </a:p>
          <a:p>
            <a:pPr marL="285750" indent="-285750">
              <a:spcAft>
                <a:spcPts val="1800"/>
              </a:spcAft>
              <a:buFont typeface="Arial" panose="020B0604020202020204" pitchFamily="34" charset="0"/>
              <a:buChar char="•"/>
            </a:pPr>
            <a:r>
              <a:rPr lang="en-US" sz="2000"/>
              <a:t>Keep noncompliant products out of consumer’s hands</a:t>
            </a:r>
            <a:endParaRPr lang="en-US" sz="2000">
              <a:cs typeface="Arial"/>
            </a:endParaRPr>
          </a:p>
        </p:txBody>
      </p:sp>
      <p:sp>
        <p:nvSpPr>
          <p:cNvPr id="24" name="Oval 23">
            <a:extLst>
              <a:ext uri="{FF2B5EF4-FFF2-40B4-BE49-F238E27FC236}">
                <a16:creationId xmlns:a16="http://schemas.microsoft.com/office/drawing/2014/main" id="{61630F09-68F4-D734-9306-D8C87C1BA814}"/>
              </a:ext>
            </a:extLst>
          </p:cNvPr>
          <p:cNvSpPr/>
          <p:nvPr/>
        </p:nvSpPr>
        <p:spPr>
          <a:xfrm>
            <a:off x="198632" y="1361941"/>
            <a:ext cx="899651" cy="863308"/>
          </a:xfrm>
          <a:prstGeom prst="ellipse">
            <a:avLst/>
          </a:prstGeom>
          <a:solidFill>
            <a:srgbClr val="C00000"/>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D475509-1394-A97E-7763-33E9D62F6F48}"/>
              </a:ext>
            </a:extLst>
          </p:cNvPr>
          <p:cNvSpPr/>
          <p:nvPr/>
        </p:nvSpPr>
        <p:spPr>
          <a:xfrm>
            <a:off x="5399851" y="1361940"/>
            <a:ext cx="899651" cy="863308"/>
          </a:xfrm>
          <a:prstGeom prst="ellipse">
            <a:avLst/>
          </a:prstGeom>
          <a:solidFill>
            <a:srgbClr val="C00000"/>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Graphic 30" descr="Freight with solid fill">
            <a:extLst>
              <a:ext uri="{FF2B5EF4-FFF2-40B4-BE49-F238E27FC236}">
                <a16:creationId xmlns:a16="http://schemas.microsoft.com/office/drawing/2014/main" id="{F62DC6FE-6870-D6F0-4C3F-82EF3E2BA03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8083" y="1493221"/>
            <a:ext cx="600748" cy="600748"/>
          </a:xfrm>
          <a:prstGeom prst="rect">
            <a:avLst/>
          </a:prstGeom>
        </p:spPr>
      </p:pic>
      <p:pic>
        <p:nvPicPr>
          <p:cNvPr id="33" name="Graphic 32" descr="Target Audience with solid fill">
            <a:extLst>
              <a:ext uri="{FF2B5EF4-FFF2-40B4-BE49-F238E27FC236}">
                <a16:creationId xmlns:a16="http://schemas.microsoft.com/office/drawing/2014/main" id="{78925061-02CC-0D10-1AAB-1FA9F2314A1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547924" y="1491842"/>
            <a:ext cx="603504" cy="603504"/>
          </a:xfrm>
          <a:prstGeom prst="rect">
            <a:avLst/>
          </a:prstGeom>
        </p:spPr>
      </p:pic>
    </p:spTree>
    <p:extLst>
      <p:ext uri="{BB962C8B-B14F-4D97-AF65-F5344CB8AC3E}">
        <p14:creationId xmlns:p14="http://schemas.microsoft.com/office/powerpoint/2010/main" val="1276387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5">
            <a:extLst>
              <a:ext uri="{FF2B5EF4-FFF2-40B4-BE49-F238E27FC236}">
                <a16:creationId xmlns:a16="http://schemas.microsoft.com/office/drawing/2014/main" id="{B6DAD207-09F5-2478-2242-59E67140DECE}"/>
              </a:ext>
            </a:extLst>
          </p:cNvPr>
          <p:cNvSpPr>
            <a:spLocks noGrp="1"/>
          </p:cNvSpPr>
          <p:nvPr>
            <p:ph type="body" sz="quarter" idx="13"/>
          </p:nvPr>
        </p:nvSpPr>
        <p:spPr>
          <a:xfrm>
            <a:off x="274320" y="1694300"/>
            <a:ext cx="11205179" cy="4670681"/>
          </a:xfrm>
        </p:spPr>
        <p:txBody>
          <a:bodyPr lIns="91440" tIns="45720" rIns="91440" bIns="45720" anchor="t"/>
          <a:lstStyle/>
          <a:p>
            <a:pPr marR="838200">
              <a:spcAft>
                <a:spcPts val="600"/>
              </a:spcAft>
              <a:tabLst>
                <a:tab pos="640715" algn="l"/>
                <a:tab pos="641350" algn="l"/>
              </a:tabLst>
            </a:pPr>
            <a:r>
              <a:rPr lang="en-US" sz="2400" kern="0">
                <a:effectLst/>
                <a:latin typeface="Arial"/>
                <a:ea typeface="Times New Roman" panose="02020603050405020304" pitchFamily="18" charset="0"/>
                <a:cs typeface="Arial"/>
              </a:rPr>
              <a:t>Section 102 of the Consumer Product Safety Improvement Act of 2008 (CPISA) amended section 14(a) of the Consumer Product Safety Act (CPSA), 15 U.S.C. 2063(a), to require certificates of compliance for all regulated products.</a:t>
            </a:r>
            <a:endParaRPr lang="en-US" sz="2400">
              <a:solidFill>
                <a:srgbClr val="1A2856"/>
              </a:solidFill>
              <a:latin typeface="Arial"/>
              <a:cs typeface="Arial"/>
            </a:endParaRPr>
          </a:p>
          <a:p>
            <a:pPr marR="838200">
              <a:spcAft>
                <a:spcPts val="600"/>
              </a:spcAft>
              <a:tabLst>
                <a:tab pos="640715" algn="l"/>
                <a:tab pos="641350" algn="l"/>
              </a:tabLst>
            </a:pPr>
            <a:r>
              <a:rPr lang="en-US" sz="2400">
                <a:latin typeface="Arial"/>
                <a:cs typeface="Arial"/>
              </a:rPr>
              <a:t>Manufacturers (including importers) and private labelers must issue certificates for all consumer products subject to a consumer product safety rule under the CPSA, or a similar rule, ban, standard, or regulation under any other law enforced by the Commission, that are imported for consumption or warehousing or distributed in commerce. 15 U.S.C. 2063(a)(1).</a:t>
            </a:r>
          </a:p>
          <a:p>
            <a:pPr marL="804672" marR="838200" lvl="1" indent="-342900">
              <a:spcAft>
                <a:spcPts val="600"/>
              </a:spcAft>
              <a:buFont typeface="Courier New" panose="02070309020205020404" pitchFamily="49" charset="0"/>
              <a:buChar char="o"/>
              <a:tabLst>
                <a:tab pos="640715" algn="l"/>
                <a:tab pos="641350" algn="l"/>
              </a:tabLst>
            </a:pPr>
            <a:r>
              <a:rPr lang="en-US" sz="2000">
                <a:latin typeface="Arial"/>
                <a:cs typeface="Arial"/>
              </a:rPr>
              <a:t>The CPSA defines the term “manufacturer” as “any person who manufactures or imports a consumer product.” 15 U.S.C. 2052(a)(11).  </a:t>
            </a:r>
          </a:p>
        </p:txBody>
      </p:sp>
      <p:sp>
        <p:nvSpPr>
          <p:cNvPr id="7" name="Text Placeholder 4">
            <a:extLst>
              <a:ext uri="{FF2B5EF4-FFF2-40B4-BE49-F238E27FC236}">
                <a16:creationId xmlns:a16="http://schemas.microsoft.com/office/drawing/2014/main" id="{EE4E87C2-E36F-F6AC-72DE-E93B83071242}"/>
              </a:ext>
            </a:extLst>
          </p:cNvPr>
          <p:cNvSpPr>
            <a:spLocks noGrp="1"/>
          </p:cNvSpPr>
          <p:nvPr>
            <p:ph type="body" sz="quarter" idx="12"/>
          </p:nvPr>
        </p:nvSpPr>
        <p:spPr>
          <a:xfrm>
            <a:off x="274320" y="457200"/>
            <a:ext cx="9693337" cy="1188720"/>
          </a:xfrm>
        </p:spPr>
        <p:txBody>
          <a:bodyPr lIns="91440" tIns="45720" rIns="91440" bIns="45720" anchor="t">
            <a:noAutofit/>
          </a:bodyPr>
          <a:lstStyle/>
          <a:p>
            <a:pPr marL="0" marR="838200" indent="0" algn="l">
              <a:lnSpc>
                <a:spcPct val="103000"/>
              </a:lnSpc>
              <a:spcBef>
                <a:spcPts val="425"/>
              </a:spcBef>
              <a:spcAft>
                <a:spcPts val="600"/>
              </a:spcAft>
              <a:buNone/>
              <a:tabLst>
                <a:tab pos="640715" algn="l"/>
                <a:tab pos="641350" algn="l"/>
              </a:tabLst>
            </a:pPr>
            <a:r>
              <a:rPr lang="en-US" b="1" kern="0">
                <a:effectLst/>
                <a:latin typeface="Arial" panose="020B0604020202020204" pitchFamily="34" charset="0"/>
                <a:ea typeface="Times New Roman" panose="02020603050405020304" pitchFamily="18" charset="0"/>
              </a:rPr>
              <a:t>Statutory Requirements for Certificates</a:t>
            </a:r>
          </a:p>
          <a:p>
            <a:pPr algn="l">
              <a:lnSpc>
                <a:spcPct val="103000"/>
              </a:lnSpc>
              <a:spcBef>
                <a:spcPts val="425"/>
              </a:spcBef>
              <a:spcAft>
                <a:spcPts val="600"/>
              </a:spcAft>
              <a:tabLst>
                <a:tab pos="640715" algn="l"/>
                <a:tab pos="641350" algn="l"/>
              </a:tabLst>
            </a:pPr>
            <a:r>
              <a:rPr lang="en-US" sz="2000">
                <a:latin typeface="Arial"/>
                <a:ea typeface="Times New Roman" panose="02020603050405020304" pitchFamily="18" charset="0"/>
                <a:cs typeface="Arial"/>
              </a:rPr>
              <a:t>Section 14 of the CPSA</a:t>
            </a:r>
            <a:endParaRPr lang="en-US" sz="2000" b="0">
              <a:solidFill>
                <a:srgbClr val="000000"/>
              </a:solidFill>
              <a:latin typeface="Arial"/>
              <a:ea typeface="Times New Roman" panose="02020603050405020304" pitchFamily="18" charset="0"/>
              <a:cs typeface="Arial"/>
            </a:endParaRPr>
          </a:p>
          <a:p>
            <a:pPr marL="571500" marR="838200" indent="-571500" algn="l">
              <a:lnSpc>
                <a:spcPct val="103000"/>
              </a:lnSpc>
              <a:spcBef>
                <a:spcPts val="425"/>
              </a:spcBef>
              <a:spcAft>
                <a:spcPts val="1200"/>
              </a:spcAft>
              <a:buFont typeface="Arial" panose="020B0604020202020204" pitchFamily="34" charset="0"/>
              <a:buChar char="•"/>
              <a:tabLst>
                <a:tab pos="640715" algn="l"/>
                <a:tab pos="641350" algn="l"/>
              </a:tabLst>
            </a:pPr>
            <a:endParaRPr lang="en-US">
              <a:ea typeface="Times New Roman" panose="02020603050405020304" pitchFamily="18" charset="0"/>
            </a:endParaRPr>
          </a:p>
        </p:txBody>
      </p:sp>
    </p:spTree>
    <p:extLst>
      <p:ext uri="{BB962C8B-B14F-4D97-AF65-F5344CB8AC3E}">
        <p14:creationId xmlns:p14="http://schemas.microsoft.com/office/powerpoint/2010/main" val="147801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4">
            <a:extLst>
              <a:ext uri="{FF2B5EF4-FFF2-40B4-BE49-F238E27FC236}">
                <a16:creationId xmlns:a16="http://schemas.microsoft.com/office/drawing/2014/main" id="{6A1C7A9D-0618-8BD4-A65C-3B863995AFC5}"/>
              </a:ext>
            </a:extLst>
          </p:cNvPr>
          <p:cNvSpPr>
            <a:spLocks noGrp="1"/>
          </p:cNvSpPr>
          <p:nvPr>
            <p:ph type="body" sz="quarter" idx="12"/>
          </p:nvPr>
        </p:nvSpPr>
        <p:spPr>
          <a:xfrm>
            <a:off x="274320" y="457200"/>
            <a:ext cx="9693337" cy="1210397"/>
          </a:xfrm>
        </p:spPr>
        <p:txBody>
          <a:bodyPr lIns="91440" tIns="45720" rIns="91440" bIns="45720" anchor="t">
            <a:noAutofit/>
          </a:bodyPr>
          <a:lstStyle/>
          <a:p>
            <a:pPr marL="0" marR="838200" indent="0" algn="l">
              <a:lnSpc>
                <a:spcPct val="103000"/>
              </a:lnSpc>
              <a:spcBef>
                <a:spcPts val="425"/>
              </a:spcBef>
              <a:spcAft>
                <a:spcPts val="600"/>
              </a:spcAft>
              <a:buNone/>
              <a:tabLst>
                <a:tab pos="640715" algn="l"/>
                <a:tab pos="641350" algn="l"/>
              </a:tabLst>
            </a:pPr>
            <a:r>
              <a:rPr lang="en-US" b="1" kern="0">
                <a:effectLst/>
                <a:latin typeface="Arial" panose="020B0604020202020204" pitchFamily="34" charset="0"/>
                <a:ea typeface="Times New Roman" panose="02020603050405020304" pitchFamily="18" charset="0"/>
              </a:rPr>
              <a:t>Statutory Requirements for Certificates</a:t>
            </a:r>
          </a:p>
          <a:p>
            <a:pPr marR="838200" algn="l">
              <a:lnSpc>
                <a:spcPct val="103000"/>
              </a:lnSpc>
              <a:spcBef>
                <a:spcPts val="425"/>
              </a:spcBef>
              <a:spcAft>
                <a:spcPts val="1200"/>
              </a:spcAft>
              <a:tabLst>
                <a:tab pos="640715" algn="l"/>
                <a:tab pos="641350" algn="l"/>
              </a:tabLst>
            </a:pPr>
            <a:r>
              <a:rPr lang="en-US" sz="2000">
                <a:latin typeface="Arial"/>
                <a:cs typeface="Arial"/>
              </a:rPr>
              <a:t>Section 14 of the CPSA</a:t>
            </a:r>
          </a:p>
        </p:txBody>
      </p:sp>
      <p:sp>
        <p:nvSpPr>
          <p:cNvPr id="13" name="Text Placeholder 5">
            <a:extLst>
              <a:ext uri="{FF2B5EF4-FFF2-40B4-BE49-F238E27FC236}">
                <a16:creationId xmlns:a16="http://schemas.microsoft.com/office/drawing/2014/main" id="{676B3B2E-D538-195D-4959-F050002C2429}"/>
              </a:ext>
            </a:extLst>
          </p:cNvPr>
          <p:cNvSpPr>
            <a:spLocks noGrp="1"/>
          </p:cNvSpPr>
          <p:nvPr>
            <p:ph type="body" sz="quarter" idx="13"/>
          </p:nvPr>
        </p:nvSpPr>
        <p:spPr>
          <a:xfrm>
            <a:off x="274320" y="1899920"/>
            <a:ext cx="11082189" cy="4034950"/>
          </a:xfrm>
        </p:spPr>
        <p:txBody>
          <a:bodyPr lIns="91440" tIns="45720" rIns="91440" bIns="45720" anchor="t"/>
          <a:lstStyle/>
          <a:p>
            <a:pPr marR="838200">
              <a:spcAft>
                <a:spcPts val="600"/>
              </a:spcAft>
              <a:tabLst>
                <a:tab pos="640715" algn="l"/>
                <a:tab pos="641350" algn="l"/>
              </a:tabLst>
            </a:pPr>
            <a:r>
              <a:rPr lang="en-US" sz="2400">
                <a:latin typeface="Arial"/>
                <a:cs typeface="Arial"/>
              </a:rPr>
              <a:t>Certificates for children’s products (Children’s Product Certificates or CPCs) must be based on testing performed by a third-party conformity assessment body whose accreditation to perform such testing has been accepted by the Commission. 15 U.S.C. 2063(a)(2).  </a:t>
            </a:r>
            <a:endParaRPr lang="en-US" sz="2400"/>
          </a:p>
          <a:p>
            <a:pPr marR="838200">
              <a:spcAft>
                <a:spcPts val="600"/>
              </a:spcAft>
              <a:tabLst>
                <a:tab pos="640715" algn="l"/>
                <a:tab pos="641350" algn="l"/>
              </a:tabLst>
            </a:pPr>
            <a:r>
              <a:rPr lang="en-US" sz="2400">
                <a:latin typeface="Arial"/>
                <a:cs typeface="Arial"/>
              </a:rPr>
              <a:t>Certificates for non-children’s products (General Certificates of Conformity or GCCs) must be based on a test of each product or a reasonable testing program. 15 U.S.C. 2063(a)(1)(A). </a:t>
            </a:r>
          </a:p>
          <a:p>
            <a:pPr marL="0" marR="838200" indent="0">
              <a:lnSpc>
                <a:spcPct val="103000"/>
              </a:lnSpc>
              <a:spcBef>
                <a:spcPts val="425"/>
              </a:spcBef>
              <a:spcAft>
                <a:spcPts val="600"/>
              </a:spcAft>
              <a:buNone/>
              <a:tabLst>
                <a:tab pos="640715" algn="l"/>
                <a:tab pos="641350" algn="l"/>
              </a:tabLst>
            </a:pPr>
            <a:endParaRPr lang="en-US" sz="2600">
              <a:solidFill>
                <a:srgbClr val="000000"/>
              </a:solidFill>
            </a:endParaRPr>
          </a:p>
          <a:p>
            <a:pPr marL="342900" marR="838200" indent="-342900">
              <a:lnSpc>
                <a:spcPct val="103000"/>
              </a:lnSpc>
              <a:spcBef>
                <a:spcPts val="425"/>
              </a:spcBef>
              <a:spcAft>
                <a:spcPts val="600"/>
              </a:spcAft>
              <a:tabLst>
                <a:tab pos="640715" algn="l"/>
                <a:tab pos="641350" algn="l"/>
              </a:tabLst>
            </a:pPr>
            <a:endParaRPr lang="en-US" sz="2600"/>
          </a:p>
          <a:p>
            <a:pPr marL="342900" marR="838200" indent="-342900">
              <a:lnSpc>
                <a:spcPct val="103000"/>
              </a:lnSpc>
              <a:spcBef>
                <a:spcPts val="425"/>
              </a:spcBef>
              <a:spcAft>
                <a:spcPts val="1200"/>
              </a:spcAft>
              <a:tabLst>
                <a:tab pos="640715" algn="l"/>
                <a:tab pos="641350" algn="l"/>
              </a:tabLst>
            </a:pPr>
            <a:endParaRPr lang="en-US" sz="2400"/>
          </a:p>
        </p:txBody>
      </p:sp>
    </p:spTree>
    <p:extLst>
      <p:ext uri="{BB962C8B-B14F-4D97-AF65-F5344CB8AC3E}">
        <p14:creationId xmlns:p14="http://schemas.microsoft.com/office/powerpoint/2010/main" val="339253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4">
            <a:extLst>
              <a:ext uri="{FF2B5EF4-FFF2-40B4-BE49-F238E27FC236}">
                <a16:creationId xmlns:a16="http://schemas.microsoft.com/office/drawing/2014/main" id="{6A1C7A9D-0618-8BD4-A65C-3B863995AFC5}"/>
              </a:ext>
            </a:extLst>
          </p:cNvPr>
          <p:cNvSpPr>
            <a:spLocks noGrp="1"/>
          </p:cNvSpPr>
          <p:nvPr>
            <p:ph type="body" sz="quarter" idx="12"/>
          </p:nvPr>
        </p:nvSpPr>
        <p:spPr>
          <a:xfrm>
            <a:off x="274320" y="457200"/>
            <a:ext cx="9693337" cy="1188719"/>
          </a:xfrm>
        </p:spPr>
        <p:txBody>
          <a:bodyPr lIns="91440" tIns="45720" rIns="91440" bIns="45720" anchor="t">
            <a:noAutofit/>
          </a:bodyPr>
          <a:lstStyle/>
          <a:p>
            <a:pPr marL="0" marR="838200" indent="0" algn="l">
              <a:lnSpc>
                <a:spcPct val="103000"/>
              </a:lnSpc>
              <a:spcAft>
                <a:spcPts val="600"/>
              </a:spcAft>
              <a:buNone/>
              <a:tabLst>
                <a:tab pos="640715" algn="l"/>
                <a:tab pos="641350" algn="l"/>
              </a:tabLst>
            </a:pPr>
            <a:r>
              <a:rPr lang="en-US" b="1" kern="0">
                <a:effectLst/>
                <a:latin typeface="Arial" panose="020B0604020202020204" pitchFamily="34" charset="0"/>
                <a:ea typeface="Times New Roman" panose="02020603050405020304" pitchFamily="18" charset="0"/>
              </a:rPr>
              <a:t>Statutory Requirements for Certificates</a:t>
            </a:r>
          </a:p>
          <a:p>
            <a:pPr algn="l">
              <a:lnSpc>
                <a:spcPct val="103000"/>
              </a:lnSpc>
              <a:spcBef>
                <a:spcPts val="425"/>
              </a:spcBef>
              <a:spcAft>
                <a:spcPts val="600"/>
              </a:spcAft>
              <a:tabLst>
                <a:tab pos="640715" algn="l"/>
                <a:tab pos="641350" algn="l"/>
              </a:tabLst>
            </a:pPr>
            <a:r>
              <a:rPr lang="en-US" sz="2000">
                <a:latin typeface="Arial"/>
                <a:ea typeface="Times New Roman" panose="02020603050405020304" pitchFamily="18" charset="0"/>
                <a:cs typeface="Arial"/>
              </a:rPr>
              <a:t>Section 14 of the CPSA</a:t>
            </a:r>
            <a:endParaRPr lang="en-US" sz="2000" b="0">
              <a:solidFill>
                <a:srgbClr val="000000"/>
              </a:solidFill>
              <a:latin typeface="Arial"/>
              <a:ea typeface="Times New Roman" panose="02020603050405020304" pitchFamily="18" charset="0"/>
              <a:cs typeface="Arial"/>
            </a:endParaRPr>
          </a:p>
          <a:p>
            <a:pPr marR="838200" algn="l">
              <a:lnSpc>
                <a:spcPct val="103000"/>
              </a:lnSpc>
              <a:spcBef>
                <a:spcPts val="425"/>
              </a:spcBef>
              <a:spcAft>
                <a:spcPts val="1200"/>
              </a:spcAft>
              <a:tabLst>
                <a:tab pos="640715" algn="l"/>
                <a:tab pos="641350" algn="l"/>
              </a:tabLst>
            </a:pPr>
            <a:endParaRPr lang="en-US">
              <a:ea typeface="Times New Roman" panose="02020603050405020304" pitchFamily="18" charset="0"/>
            </a:endParaRPr>
          </a:p>
        </p:txBody>
      </p:sp>
      <p:sp>
        <p:nvSpPr>
          <p:cNvPr id="13" name="Text Placeholder 5">
            <a:extLst>
              <a:ext uri="{FF2B5EF4-FFF2-40B4-BE49-F238E27FC236}">
                <a16:creationId xmlns:a16="http://schemas.microsoft.com/office/drawing/2014/main" id="{676B3B2E-D538-195D-4959-F050002C2429}"/>
              </a:ext>
            </a:extLst>
          </p:cNvPr>
          <p:cNvSpPr>
            <a:spLocks noGrp="1"/>
          </p:cNvSpPr>
          <p:nvPr>
            <p:ph type="body" sz="quarter" idx="13"/>
          </p:nvPr>
        </p:nvSpPr>
        <p:spPr>
          <a:xfrm>
            <a:off x="274320" y="1936206"/>
            <a:ext cx="11082189" cy="4034950"/>
          </a:xfrm>
        </p:spPr>
        <p:txBody>
          <a:bodyPr lIns="91440" tIns="45720" rIns="91440" bIns="45720" anchor="t"/>
          <a:lstStyle/>
          <a:p>
            <a:pPr marR="838200" algn="l">
              <a:spcAft>
                <a:spcPts val="600"/>
              </a:spcAft>
              <a:tabLst>
                <a:tab pos="640715" algn="l"/>
                <a:tab pos="641350" algn="l"/>
              </a:tabLst>
            </a:pPr>
            <a:r>
              <a:rPr lang="en-US" sz="2400">
                <a:latin typeface="Arial"/>
                <a:cs typeface="Arial"/>
              </a:rPr>
              <a:t>Certificates must specify each rule, ban, standard, or regulation applicable to the product. 15 U.S.C. 2063(a)(1)(B).</a:t>
            </a:r>
            <a:endParaRPr lang="en-US" sz="2400">
              <a:solidFill>
                <a:srgbClr val="1D2757"/>
              </a:solidFill>
            </a:endParaRPr>
          </a:p>
          <a:p>
            <a:pPr marR="838200" algn="l">
              <a:spcAft>
                <a:spcPts val="600"/>
              </a:spcAft>
              <a:tabLst>
                <a:tab pos="640715" algn="l"/>
                <a:tab pos="641350" algn="l"/>
              </a:tabLst>
            </a:pPr>
            <a:r>
              <a:rPr lang="en-US" sz="2400">
                <a:latin typeface="Arial"/>
                <a:cs typeface="Arial"/>
              </a:rPr>
              <a:t>For consumer products with more than one manufacturer or more than one private labeler, CPSC may, by rule, designate one or more of such manufacturers or private labelers (as the case may be) as the persons who shall issue the required certificate, and may exempt all other manufacturers of such product or all other private labelers of such product from the requirement to issue a certificate. 15 U.S.C. 2063(a)(4).</a:t>
            </a:r>
            <a:endParaRPr lang="en-US" sz="2400">
              <a:solidFill>
                <a:srgbClr val="1D2757"/>
              </a:solidFill>
              <a:latin typeface="Arial"/>
              <a:cs typeface="Arial"/>
            </a:endParaRPr>
          </a:p>
          <a:p>
            <a:pPr marL="342900" marR="838200" indent="-342900">
              <a:lnSpc>
                <a:spcPct val="103000"/>
              </a:lnSpc>
              <a:spcBef>
                <a:spcPts val="400"/>
              </a:spcBef>
              <a:spcAft>
                <a:spcPts val="800"/>
              </a:spcAft>
              <a:tabLst>
                <a:tab pos="640715" algn="l"/>
                <a:tab pos="641350" algn="l"/>
              </a:tabLst>
            </a:pPr>
            <a:endParaRPr lang="en-US" sz="2600">
              <a:latin typeface="Arial"/>
              <a:cs typeface="Arial"/>
            </a:endParaRPr>
          </a:p>
          <a:p>
            <a:pPr marL="0" marR="838200" indent="0">
              <a:lnSpc>
                <a:spcPct val="103000"/>
              </a:lnSpc>
              <a:spcBef>
                <a:spcPts val="425"/>
              </a:spcBef>
              <a:spcAft>
                <a:spcPts val="600"/>
              </a:spcAft>
              <a:buNone/>
              <a:tabLst>
                <a:tab pos="640715" algn="l"/>
                <a:tab pos="641350" algn="l"/>
              </a:tabLst>
            </a:pPr>
            <a:endParaRPr lang="en-US" sz="2600">
              <a:solidFill>
                <a:srgbClr val="000000"/>
              </a:solidFill>
            </a:endParaRPr>
          </a:p>
          <a:p>
            <a:pPr marL="342900" marR="838200" indent="-342900">
              <a:lnSpc>
                <a:spcPct val="103000"/>
              </a:lnSpc>
              <a:spcBef>
                <a:spcPts val="425"/>
              </a:spcBef>
              <a:spcAft>
                <a:spcPts val="600"/>
              </a:spcAft>
              <a:tabLst>
                <a:tab pos="640715" algn="l"/>
                <a:tab pos="641350" algn="l"/>
              </a:tabLst>
            </a:pPr>
            <a:endParaRPr lang="en-US" sz="2600"/>
          </a:p>
          <a:p>
            <a:pPr marL="342900" marR="838200" indent="-342900">
              <a:lnSpc>
                <a:spcPct val="103000"/>
              </a:lnSpc>
              <a:spcBef>
                <a:spcPts val="425"/>
              </a:spcBef>
              <a:spcAft>
                <a:spcPts val="1200"/>
              </a:spcAft>
              <a:tabLst>
                <a:tab pos="640715" algn="l"/>
                <a:tab pos="641350" algn="l"/>
              </a:tabLst>
            </a:pPr>
            <a:endParaRPr lang="en-US" sz="2400"/>
          </a:p>
        </p:txBody>
      </p:sp>
      <p:sp>
        <p:nvSpPr>
          <p:cNvPr id="2" name="Rectangle 1">
            <a:extLst>
              <a:ext uri="{FF2B5EF4-FFF2-40B4-BE49-F238E27FC236}">
                <a16:creationId xmlns:a16="http://schemas.microsoft.com/office/drawing/2014/main" id="{84297A1A-7E21-4278-F908-B8EC19C156ED}"/>
              </a:ext>
            </a:extLst>
          </p:cNvPr>
          <p:cNvSpPr>
            <a:spLocks noChangeArrowheads="1"/>
          </p:cNvSpPr>
          <p:nvPr/>
        </p:nvSpPr>
        <p:spPr bwMode="auto">
          <a:xfrm>
            <a:off x="0" y="0"/>
            <a:ext cx="228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FFFFFF"/>
                </a:solidFill>
                <a:effectLst/>
                <a:latin typeface="var(--fontFamilyBase)"/>
              </a:rPr>
              <a:t>Microsoft Teams</a:t>
            </a:r>
            <a:endParaRPr kumimoji="0" lang="en-US" altLang="en-US" sz="1800" b="0" i="0" u="none" strike="noStrike" cap="none" normalizeH="0" baseline="0">
              <a:ln>
                <a:noFill/>
              </a:ln>
              <a:solidFill>
                <a:srgbClr val="FFFFFF"/>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3419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6DF7A4-960A-4F6A-A179-59142C6A26CF}"/>
              </a:ext>
            </a:extLst>
          </p:cNvPr>
          <p:cNvSpPr>
            <a:spLocks noGrp="1"/>
          </p:cNvSpPr>
          <p:nvPr>
            <p:ph type="body" sz="quarter" idx="12"/>
          </p:nvPr>
        </p:nvSpPr>
        <p:spPr>
          <a:xfrm>
            <a:off x="274320" y="457200"/>
            <a:ext cx="9693337" cy="1104900"/>
          </a:xfrm>
        </p:spPr>
        <p:txBody>
          <a:bodyPr lIns="91440" tIns="45720" rIns="91440" bIns="45720" anchor="t">
            <a:noAutofit/>
          </a:bodyPr>
          <a:lstStyle/>
          <a:p>
            <a:pPr marL="0" marR="838200" indent="0" algn="l">
              <a:lnSpc>
                <a:spcPct val="103000"/>
              </a:lnSpc>
              <a:spcAft>
                <a:spcPts val="600"/>
              </a:spcAft>
              <a:buNone/>
              <a:tabLst>
                <a:tab pos="640715" algn="l"/>
                <a:tab pos="641350" algn="l"/>
              </a:tabLst>
            </a:pPr>
            <a:r>
              <a:rPr lang="en-US" b="1" kern="0">
                <a:effectLst/>
                <a:latin typeface="Arial" panose="020B0604020202020204" pitchFamily="34" charset="0"/>
                <a:ea typeface="Times New Roman" panose="02020603050405020304" pitchFamily="18" charset="0"/>
              </a:rPr>
              <a:t>Statutory Requirements for Certificates</a:t>
            </a:r>
          </a:p>
          <a:p>
            <a:pPr algn="l">
              <a:lnSpc>
                <a:spcPct val="103000"/>
              </a:lnSpc>
              <a:spcBef>
                <a:spcPts val="425"/>
              </a:spcBef>
              <a:spcAft>
                <a:spcPts val="600"/>
              </a:spcAft>
              <a:tabLst>
                <a:tab pos="640715" algn="l"/>
                <a:tab pos="641350" algn="l"/>
              </a:tabLst>
            </a:pPr>
            <a:r>
              <a:rPr lang="en-US" sz="2000">
                <a:latin typeface="Arial"/>
                <a:ea typeface="Times New Roman" panose="02020603050405020304" pitchFamily="18" charset="0"/>
                <a:cs typeface="Arial"/>
              </a:rPr>
              <a:t>Section 14 of the CPSA</a:t>
            </a:r>
            <a:endParaRPr lang="en-US" sz="2000" b="0">
              <a:solidFill>
                <a:srgbClr val="000000"/>
              </a:solidFill>
              <a:latin typeface="Arial"/>
              <a:ea typeface="Times New Roman" panose="02020603050405020304" pitchFamily="18" charset="0"/>
              <a:cs typeface="Arial"/>
            </a:endParaRPr>
          </a:p>
          <a:p>
            <a:pPr marR="838200" algn="l">
              <a:lnSpc>
                <a:spcPct val="103000"/>
              </a:lnSpc>
              <a:spcBef>
                <a:spcPts val="425"/>
              </a:spcBef>
              <a:spcAft>
                <a:spcPts val="1200"/>
              </a:spcAft>
              <a:tabLst>
                <a:tab pos="640715" algn="l"/>
                <a:tab pos="641350" algn="l"/>
              </a:tabLst>
            </a:pPr>
            <a:endParaRPr lang="en-US">
              <a:ea typeface="Times New Roman" panose="02020603050405020304" pitchFamily="18" charset="0"/>
            </a:endParaRPr>
          </a:p>
        </p:txBody>
      </p:sp>
      <p:sp>
        <p:nvSpPr>
          <p:cNvPr id="8" name="Text Placeholder 5">
            <a:extLst>
              <a:ext uri="{FF2B5EF4-FFF2-40B4-BE49-F238E27FC236}">
                <a16:creationId xmlns:a16="http://schemas.microsoft.com/office/drawing/2014/main" id="{3007B142-00FC-5CD7-5216-F16F3CEB8604}"/>
              </a:ext>
            </a:extLst>
          </p:cNvPr>
          <p:cNvSpPr>
            <a:spLocks noGrp="1"/>
          </p:cNvSpPr>
          <p:nvPr>
            <p:ph type="body" sz="quarter" idx="13"/>
          </p:nvPr>
        </p:nvSpPr>
        <p:spPr>
          <a:xfrm>
            <a:off x="274320" y="1645920"/>
            <a:ext cx="11716119" cy="4997303"/>
          </a:xfrm>
        </p:spPr>
        <p:txBody>
          <a:bodyPr lIns="91440" tIns="45720" rIns="91440" bIns="45720" anchor="t"/>
          <a:lstStyle/>
          <a:p>
            <a:pPr marR="838200">
              <a:spcAft>
                <a:spcPts val="600"/>
              </a:spcAft>
              <a:tabLst>
                <a:tab pos="640715" algn="l"/>
                <a:tab pos="641350" algn="l"/>
              </a:tabLst>
            </a:pPr>
            <a:r>
              <a:rPr lang="en-US" sz="2400" dirty="0">
                <a:latin typeface="Arial"/>
                <a:cs typeface="Arial"/>
              </a:rPr>
              <a:t>The CPSA contains requirements for the form, content, and </a:t>
            </a:r>
            <a:br>
              <a:rPr lang="en-US" sz="2400" dirty="0">
                <a:latin typeface="Arial"/>
                <a:cs typeface="Arial"/>
              </a:rPr>
            </a:br>
            <a:r>
              <a:rPr lang="en-US" sz="2400" dirty="0">
                <a:latin typeface="Arial"/>
                <a:cs typeface="Arial"/>
              </a:rPr>
              <a:t>availability of certificates. 15 U.S.C. 2063(g). </a:t>
            </a:r>
            <a:endParaRPr lang="en-US" sz="2400" dirty="0"/>
          </a:p>
          <a:p>
            <a:pPr marR="838200">
              <a:spcAft>
                <a:spcPts val="600"/>
              </a:spcAft>
              <a:tabLst>
                <a:tab pos="640715" algn="l"/>
                <a:tab pos="641350" algn="l"/>
              </a:tabLst>
            </a:pPr>
            <a:r>
              <a:rPr lang="en-US" sz="2400" dirty="0">
                <a:latin typeface="Arial"/>
                <a:cs typeface="Arial"/>
              </a:rPr>
              <a:t>At a minimum, each certificate must identify the:</a:t>
            </a:r>
          </a:p>
          <a:p>
            <a:pPr marL="804672" marR="838200" lvl="1">
              <a:spcAft>
                <a:spcPts val="600"/>
              </a:spcAft>
              <a:buFont typeface="Courier New" panose="02070309020205020404" pitchFamily="49" charset="0"/>
              <a:buChar char="o"/>
              <a:tabLst>
                <a:tab pos="640715" algn="l"/>
                <a:tab pos="641350" algn="l"/>
              </a:tabLst>
            </a:pPr>
            <a:r>
              <a:rPr lang="en-US" sz="2000" dirty="0"/>
              <a:t>Manufacturer (including importer) or private labeler issuing the certificate;</a:t>
            </a:r>
          </a:p>
          <a:p>
            <a:pPr marL="804672" marR="838200" lvl="1">
              <a:spcAft>
                <a:spcPts val="600"/>
              </a:spcAft>
              <a:buFont typeface="Courier New" panose="02070309020205020404" pitchFamily="49" charset="0"/>
              <a:buChar char="o"/>
              <a:tabLst>
                <a:tab pos="640715" algn="l"/>
                <a:tab pos="641350" algn="l"/>
              </a:tabLst>
            </a:pPr>
            <a:r>
              <a:rPr lang="en-US" sz="2000" dirty="0">
                <a:latin typeface="Arial"/>
                <a:cs typeface="Arial"/>
              </a:rPr>
              <a:t>Third party conformity assessment body on whose testing the certificate depends;  </a:t>
            </a:r>
          </a:p>
          <a:p>
            <a:pPr marL="804672" marR="838200" lvl="1">
              <a:spcAft>
                <a:spcPts val="600"/>
              </a:spcAft>
              <a:buFont typeface="Courier New" panose="02070309020205020404" pitchFamily="49" charset="0"/>
              <a:buChar char="o"/>
              <a:tabLst>
                <a:tab pos="640715" algn="l"/>
                <a:tab pos="641350" algn="l"/>
              </a:tabLst>
            </a:pPr>
            <a:r>
              <a:rPr lang="en-US" sz="2000" dirty="0"/>
              <a:t>Date and place of manufacture; and</a:t>
            </a:r>
          </a:p>
          <a:p>
            <a:pPr marL="804672" marR="838200" lvl="1">
              <a:spcAft>
                <a:spcPts val="600"/>
              </a:spcAft>
              <a:buFont typeface="Courier New" panose="02070309020205020404" pitchFamily="49" charset="0"/>
              <a:buChar char="o"/>
              <a:tabLst>
                <a:tab pos="640715" algn="l"/>
                <a:tab pos="641350" algn="l"/>
              </a:tabLst>
            </a:pPr>
            <a:r>
              <a:rPr lang="en-US" sz="2000" dirty="0"/>
              <a:t>Date and place where the product was tested.</a:t>
            </a:r>
          </a:p>
          <a:p>
            <a:pPr marR="838200">
              <a:spcAft>
                <a:spcPts val="600"/>
              </a:spcAft>
              <a:tabLst>
                <a:tab pos="640715" algn="l"/>
                <a:tab pos="641350" algn="l"/>
              </a:tabLst>
            </a:pPr>
            <a:r>
              <a:rPr lang="en-US" sz="2400" dirty="0">
                <a:latin typeface="Arial"/>
                <a:cs typeface="Arial"/>
              </a:rPr>
              <a:t>A certificate must also contain:</a:t>
            </a:r>
          </a:p>
          <a:p>
            <a:pPr marL="804672" marR="838200" lvl="1">
              <a:spcAft>
                <a:spcPts val="600"/>
              </a:spcAft>
              <a:buFont typeface="Courier New" panose="02070309020205020404" pitchFamily="49" charset="0"/>
              <a:buChar char="o"/>
              <a:tabLst>
                <a:tab pos="640715" algn="l"/>
                <a:tab pos="641350" algn="l"/>
              </a:tabLst>
            </a:pPr>
            <a:r>
              <a:rPr lang="en-US" sz="2000" dirty="0"/>
              <a:t>Each party’s name, full mailing address, and telephone number; and </a:t>
            </a:r>
          </a:p>
          <a:p>
            <a:pPr marL="804672" marR="838200" lvl="1">
              <a:spcAft>
                <a:spcPts val="600"/>
              </a:spcAft>
              <a:buFont typeface="Courier New" panose="02070309020205020404" pitchFamily="49" charset="0"/>
              <a:buChar char="o"/>
              <a:tabLst>
                <a:tab pos="640715" algn="l"/>
                <a:tab pos="641350" algn="l"/>
              </a:tabLst>
            </a:pPr>
            <a:r>
              <a:rPr lang="en-US" sz="2000" dirty="0"/>
              <a:t>Contact information for the individual responsible for maintaining records of test results.</a:t>
            </a:r>
          </a:p>
          <a:p>
            <a:pPr marL="0" marR="838200" indent="0">
              <a:lnSpc>
                <a:spcPct val="103000"/>
              </a:lnSpc>
              <a:spcBef>
                <a:spcPts val="425"/>
              </a:spcBef>
              <a:spcAft>
                <a:spcPts val="1200"/>
              </a:spcAft>
              <a:buNone/>
              <a:tabLst>
                <a:tab pos="640715" algn="l"/>
                <a:tab pos="641350" algn="l"/>
              </a:tabLst>
            </a:pPr>
            <a:endParaRPr lang="en-US" sz="2400" dirty="0"/>
          </a:p>
        </p:txBody>
      </p:sp>
    </p:spTree>
    <p:extLst>
      <p:ext uri="{BB962C8B-B14F-4D97-AF65-F5344CB8AC3E}">
        <p14:creationId xmlns:p14="http://schemas.microsoft.com/office/powerpoint/2010/main" val="1732156625"/>
      </p:ext>
    </p:extLst>
  </p:cSld>
  <p:clrMapOvr>
    <a:masterClrMapping/>
  </p:clrMapOvr>
</p:sld>
</file>

<file path=ppt/theme/theme1.xml><?xml version="1.0" encoding="utf-8"?>
<a:theme xmlns:a="http://schemas.openxmlformats.org/drawingml/2006/main" name="18-ABC-0078_PPTTemplate">
  <a:themeElements>
    <a:clrScheme name="Custom 1">
      <a:dk1>
        <a:srgbClr val="1D2757"/>
      </a:dk1>
      <a:lt1>
        <a:srgbClr val="83D3EF"/>
      </a:lt1>
      <a:dk2>
        <a:srgbClr val="1D2757"/>
      </a:dk2>
      <a:lt2>
        <a:srgbClr val="FFFFFF"/>
      </a:lt2>
      <a:accent1>
        <a:srgbClr val="83D3EF"/>
      </a:accent1>
      <a:accent2>
        <a:srgbClr val="CF1F2F"/>
      </a:accent2>
      <a:accent3>
        <a:srgbClr val="EE334F"/>
      </a:accent3>
      <a:accent4>
        <a:srgbClr val="FC7DB9"/>
      </a:accent4>
      <a:accent5>
        <a:srgbClr val="FFFFFF"/>
      </a:accent5>
      <a:accent6>
        <a:srgbClr val="83D3EF"/>
      </a:accent6>
      <a:hlink>
        <a:srgbClr val="CF1F2F"/>
      </a:hlink>
      <a:folHlink>
        <a:srgbClr val="7F1F2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ursing Pillows NPR Commission Briefing 2023.potx  -  Last saved by user" id="{9A3E6712-911D-4B06-9458-F410EC4EE10E}" vid="{A8C615D7-14BB-4CC7-9581-283A4E7A33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83972fe-2d0f-4594-a436-3a3ccf7c539f">
      <Terms xmlns="http://schemas.microsoft.com/office/infopath/2007/PartnerControls"/>
    </lcf76f155ced4ddcb4097134ff3c332f>
    <TaxCatchAll xmlns="03a5a985-37b5-459e-97e0-290a713a0df0" xsi:nil="true"/>
    <FeedbackOutcome xmlns="03a5a985-37b5-459e-97e0-290a713a0df0">Not Started</FeedbackOutcome>
    <Purpose xmlns="a83972fe-2d0f-4594-a436-3a3ccf7c539f" xsi:nil="true"/>
    <PreviousID xmlns="a83972fe-2d0f-4594-a436-3a3ccf7c539f" xsi:nil="true"/>
    <CPSCForm100FeedbackOutcome xmlns="03a5a985-37b5-459e-97e0-290a713a0df0">Not Started</CPSCForm100FeedbackOutcome>
    <FlowApplication xmlns="03a5a985-37b5-459e-97e0-290a713a0df0">Not Started</FlowApplication>
    <COCHSignatureRequired xmlns="a83972fe-2d0f-4594-a436-3a3ccf7c539f">No</COCHSignatureRequired>
    <PostedOnInternet xmlns="a83972fe-2d0f-4594-a436-3a3ccf7c539f">No</PostedOnInternet>
    <DueDate xmlns="a83972fe-2d0f-4594-a436-3a3ccf7c539f">2024-11-25T05:00:00+00:00</DueDate>
    <AlertDirectivesManagerStatus xmlns="03a5a985-37b5-459e-97e0-290a713a0df0">Not Started</AlertDirectivesManagerStatus>
    <ApprovalOutcome xmlns="03a5a985-37b5-459e-97e0-290a713a0df0">Not Started</ApprovalOutcome>
    <CPSCForm120ApprovalOutcome xmlns="03a5a985-37b5-459e-97e0-290a713a0df0">Approved</CPSCForm120ApprovalOutcome>
    <Directorate xmlns="a83972fe-2d0f-4594-a436-3a3ccf7c539f">General Counsel – OGC</Directorate>
    <CPSCForm122ApprovalOutcome xmlns="03a5a985-37b5-459e-97e0-290a713a0df0">Not Started</CPSCForm122ApprovalOutcome>
    <CPSCForm107FeedbackOutcome xmlns="03a5a985-37b5-459e-97e0-290a713a0df0">Not Started</CPSCForm107FeedbackOutcome>
    <ProjectManager xmlns="a83972fe-2d0f-4594-a436-3a3ccf7c539f">
      <UserInfo>
        <DisplayName>House, Mary</DisplayName>
        <AccountId>187</AccountId>
        <AccountType/>
      </UserInfo>
    </ProjectManager>
    <CPSCForm107ApprovalOutcome xmlns="03a5a985-37b5-459e-97e0-290a713a0df0">Not Started</CPSCForm107ApprovalOutcome>
    <ProjectManagerCheckStatus xmlns="03a5a985-37b5-459e-97e0-290a713a0df0">Not Started</ProjectManagerCheck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A4B273E6C75BD468EC7476EEEA66921" ma:contentTypeVersion="88" ma:contentTypeDescription="Create a new document." ma:contentTypeScope="" ma:versionID="fb89a0b2c52ddadd1c240e610761637f">
  <xsd:schema xmlns:xsd="http://www.w3.org/2001/XMLSchema" xmlns:xs="http://www.w3.org/2001/XMLSchema" xmlns:p="http://schemas.microsoft.com/office/2006/metadata/properties" xmlns:ns2="a83972fe-2d0f-4594-a436-3a3ccf7c539f" xmlns:ns3="03a5a985-37b5-459e-97e0-290a713a0df0" targetNamespace="http://schemas.microsoft.com/office/2006/metadata/properties" ma:root="true" ma:fieldsID="59797ebe803a3b9c815347dbfb1df63c" ns2:_="" ns3:_="">
    <xsd:import namespace="a83972fe-2d0f-4594-a436-3a3ccf7c539f"/>
    <xsd:import namespace="03a5a985-37b5-459e-97e0-290a713a0df0"/>
    <xsd:element name="properties">
      <xsd:complexType>
        <xsd:sequence>
          <xsd:element name="documentManagement">
            <xsd:complexType>
              <xsd:all>
                <xsd:element ref="ns2:Directorate" minOccurs="0"/>
                <xsd:element ref="ns2:ProjectManager" minOccurs="0"/>
                <xsd:element ref="ns2:Purpose" minOccurs="0"/>
                <xsd:element ref="ns2:DueDate" minOccurs="0"/>
                <xsd:element ref="ns2:COCHSignatureRequired" minOccurs="0"/>
                <xsd:element ref="ns2:PostedOnInternet" minOccurs="0"/>
                <xsd:element ref="ns3:CPSCForm120ApprovalOutcome" minOccurs="0"/>
                <xsd:element ref="ns3:CPSCForm122ApprovalOutcome" minOccurs="0"/>
                <xsd:element ref="ns3:CPSCForm107FeedbackOutcome" minOccurs="0"/>
                <xsd:element ref="ns3:CPSCForm107ApprovalOutcome" minOccurs="0"/>
                <xsd:element ref="ns3:CPSCForm100FeedbackOutcome" minOccurs="0"/>
                <xsd:element ref="ns3:ApprovalOutcome" minOccurs="0"/>
                <xsd:element ref="ns3:FeedbackOutcome" minOccurs="0"/>
                <xsd:element ref="ns3:AlertDirectivesManagerStatus" minOccurs="0"/>
                <xsd:element ref="ns3:ProjectManagerCheckStatus" minOccurs="0"/>
                <xsd:element ref="ns2:PreviousID" minOccurs="0"/>
                <xsd:element ref="ns2:MediaServiceMetadata" minOccurs="0"/>
                <xsd:element ref="ns2:MediaServiceFastMetadata" minOccurs="0"/>
                <xsd:element ref="ns3:FlowApplicatio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3972fe-2d0f-4594-a436-3a3ccf7c539f" elementFormDefault="qualified">
    <xsd:import namespace="http://schemas.microsoft.com/office/2006/documentManagement/types"/>
    <xsd:import namespace="http://schemas.microsoft.com/office/infopath/2007/PartnerControls"/>
    <xsd:element name="Directorate" ma:index="2" nillable="true" ma:displayName="Directorate" ma:default="Select Directorate" ma:description="Originating Office" ma:format="Dropdown" ma:internalName="Directorate" ma:readOnly="false">
      <xsd:simpleType>
        <xsd:restriction base="dms:Choice">
          <xsd:enumeration value="Select Directorate"/>
          <xsd:enumeration value="Communications – OCM"/>
          <xsd:enumeration value="Compliance &amp; Field Operations – EXC"/>
          <xsd:enumeration value="Consumer Ombudsman"/>
          <xsd:enumeration value="Economics – EC"/>
          <xsd:enumeration value="EEO, Diversity &amp; Inclusion – EEO"/>
          <xsd:enumeration value="Engineering Sciences – ES"/>
          <xsd:enumeration value="Epidemiology – EP"/>
          <xsd:enumeration value="Executive Director – OEX"/>
          <xsd:enumeration value="Facilities Services – EXFS"/>
          <xsd:enumeration value="Financial Mgmt – EXFM"/>
          <xsd:enumeration value="General Counsel – OGC"/>
          <xsd:enumeration value="Hazard ID and Reduction – EXHR"/>
          <xsd:enumeration value="Health Sciences – HS"/>
          <xsd:enumeration value="Human Resources – EXRM"/>
          <xsd:enumeration value="Import Surveillance – EXIS"/>
          <xsd:enumeration value="Information Technology – EXIT"/>
          <xsd:enumeration value="Inspector General – OIG"/>
          <xsd:enumeration value="International Programs – EXIP"/>
          <xsd:enumeration value="Laboratory Sciences – LS"/>
          <xsd:enumeration value="Legislative Affairs – OLA"/>
          <xsd:enumeration value="Secretary – OS"/>
          <xsd:enumeration value="Small Business Ombudsman – SBO"/>
        </xsd:restriction>
      </xsd:simpleType>
    </xsd:element>
    <xsd:element name="ProjectManager" ma:index="3" nillable="true" ma:displayName="Project Manager" ma:description="Person wanting the document cleared" ma:list="UserInfo" ma:SearchPeopleOnly="false" ma:SharePointGroup="0" ma:internalName="ProjectManag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rpose" ma:index="4" nillable="true" ma:displayName="Purpose" ma:description="The intended audience/purpose" ma:internalName="Purpose" ma:readOnly="false">
      <xsd:simpleType>
        <xsd:restriction base="dms:Note">
          <xsd:maxLength value="255"/>
        </xsd:restriction>
      </xsd:simpleType>
    </xsd:element>
    <xsd:element name="DueDate" ma:index="5" nillable="true" ma:displayName="Due Date" ma:format="DateOnly" ma:internalName="DueDate" ma:readOnly="false">
      <xsd:simpleType>
        <xsd:restriction base="dms:DateTime"/>
      </xsd:simpleType>
    </xsd:element>
    <xsd:element name="COCHSignatureRequired" ma:index="6" nillable="true" ma:displayName="Commissioner/Chairman Signature Required" ma:default="No" ma:description="For directives only" ma:format="RadioButtons" ma:internalName="COCHSignatureRequired" ma:readOnly="false">
      <xsd:simpleType>
        <xsd:restriction base="dms:Choice">
          <xsd:enumeration value="No"/>
          <xsd:enumeration value="Yes"/>
        </xsd:restriction>
      </xsd:simpleType>
    </xsd:element>
    <xsd:element name="PostedOnInternet" ma:index="7" nillable="true" ma:displayName="Posted On Internet" ma:default="No" ma:description="Is the document intended to be posted on one of CPSC's public web sites?" ma:format="Dropdown" ma:internalName="PostedOnInternet" ma:readOnly="false">
      <xsd:simpleType>
        <xsd:restriction base="dms:Choice">
          <xsd:enumeration value="Yes"/>
          <xsd:enumeration value="No"/>
        </xsd:restriction>
      </xsd:simpleType>
    </xsd:element>
    <xsd:element name="PreviousID" ma:index="21" nillable="true" ma:displayName="Previous ID" ma:decimals="0" ma:hidden="true" ma:internalName="PreviousID" ma:readOnly="false" ma:percentage="FALSE">
      <xsd:simpleType>
        <xsd:restriction base="dms:Number"/>
      </xsd:simpleType>
    </xsd:element>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lcf76f155ced4ddcb4097134ff3c332f" ma:index="28" nillable="true" ma:taxonomy="true" ma:internalName="lcf76f155ced4ddcb4097134ff3c332f" ma:taxonomyFieldName="MediaServiceImageTags" ma:displayName="Image Tags" ma:readOnly="false" ma:fieldId="{5cf76f15-5ced-4ddc-b409-7134ff3c332f}" ma:taxonomyMulti="true" ma:sspId="a1d931de-ee36-4d41-a9cf-aa0650e9c154" ma:termSetId="09814cd3-568e-fe90-9814-8d621ff8fb84" ma:anchorId="fba54fb3-c3e1-fe81-a776-ca4b69148c4d" ma:open="true" ma:isKeyword="false">
      <xsd:complexType>
        <xsd:sequence>
          <xsd:element ref="pc:Terms" minOccurs="0" maxOccurs="1"/>
        </xsd:sequence>
      </xsd:complexType>
    </xsd:element>
    <xsd:element name="MediaServiceOCR" ma:index="30" nillable="true" ma:displayName="Extracted Text" ma:internalName="MediaServiceOCR" ma:readOnly="true">
      <xsd:simpleType>
        <xsd:restriction base="dms:Note">
          <xsd:maxLength value="255"/>
        </xsd:restriction>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ObjectDetectorVersions" ma:index="35" nillable="true" ma:displayName="MediaServiceObjectDetectorVersions" ma:hidden="true" ma:indexed="true" ma:internalName="MediaServiceObjectDetectorVersions" ma:readOnly="true">
      <xsd:simpleType>
        <xsd:restriction base="dms:Text"/>
      </xsd:simpleType>
    </xsd:element>
    <xsd:element name="MediaServiceDateTaken" ma:index="36" nillable="true" ma:displayName="MediaServiceDateTaken" ma:hidden="true" ma:indexed="true" ma:internalName="MediaServiceDateTaken" ma:readOnly="true">
      <xsd:simpleType>
        <xsd:restriction base="dms:Text"/>
      </xsd:simpleType>
    </xsd:element>
    <xsd:element name="MediaLengthInSeconds" ma:index="37" nillable="true" ma:displayName="MediaLengthInSeconds" ma:hidden="true" ma:internalName="MediaLengthInSeconds" ma:readOnly="true">
      <xsd:simpleType>
        <xsd:restriction base="dms:Unknown"/>
      </xsd:simpleType>
    </xsd:element>
    <xsd:element name="MediaServiceSearchProperties" ma:index="3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a5a985-37b5-459e-97e0-290a713a0df0" elementFormDefault="qualified">
    <xsd:import namespace="http://schemas.microsoft.com/office/2006/documentManagement/types"/>
    <xsd:import namespace="http://schemas.microsoft.com/office/infopath/2007/PartnerControls"/>
    <xsd:element name="CPSCForm120ApprovalOutcome" ma:index="8" nillable="true" ma:displayName="1. Agency Clearance (CPSC Form 120)" ma:default="Not Started" ma:description="Routes a document for Agency Clearance (CPSC Form 120) approval. Approvers can approve or reject the document, reassign the approval task, or request changes to the document." ma:format="Dropdown" ma:internalName="CPSCForm120ApprovalOutcome" ma:readOnly="false">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hange Completed"/>
          <xsd:enumeration value="Cancelled"/>
          <xsd:enumeration value="Deferred"/>
          <xsd:enumeration value="Waiting on someone else"/>
          <xsd:enumeration value="Rejected with Change Request"/>
        </xsd:restriction>
      </xsd:simpleType>
    </xsd:element>
    <xsd:element name="CPSCForm122ApprovalOutcome" ma:index="9" nillable="true" ma:displayName="2. EXRR AED Review (CPSC Form 122)" ma:default="Not Started" ma:description="Routes a document for approval. Approvers can approve or reject the document, reassign the approval task, or request changes to the document." ma:format="Dropdown" ma:internalName="CPSCForm122ApprovalOutcome">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hange Completed"/>
          <xsd:enumeration value="Cancelled"/>
          <xsd:enumeration value="Deferred"/>
          <xsd:enumeration value="Waiting on someone else"/>
          <xsd:enumeration value="Rejected with Change Request"/>
        </xsd:restriction>
      </xsd:simpleType>
    </xsd:element>
    <xsd:element name="CPSCForm107FeedbackOutcome" ma:index="10" nillable="true" ma:displayName="3. Directives Staff Review (CPSC Form 107)" ma:default="Not Started" ma:description="Routes a directive for review by the “affected organizations” (see Directive 0661.1) you specify. After all comments are reconciled, you will need to start &lt;4. Workflow: Directives Approval (CPSC Form 107)&gt;." ma:format="Dropdown" ma:internalName="CPSCForm107FeedbackOutcome" ma:readOnly="false">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hange Completed"/>
          <xsd:enumeration value="Cancelled"/>
          <xsd:enumeration value="Deferred"/>
          <xsd:enumeration value="Waiting on someone else"/>
          <xsd:enumeration value="Rejected with Change Request"/>
        </xsd:restriction>
      </xsd:simpleType>
    </xsd:element>
    <xsd:element name="CPSCForm107ApprovalOutcome" ma:index="11" nillable="true" ma:displayName="4. Directives Approval (CPSC Form 107)" ma:default="Not Started" ma:description="Routes a directive for review by the Executive Director and General Counsel. Initiate this workflow only after &lt;3. Workflow: Directives Staff Review (CPSC Form 107)&gt; is complete and comments are addressed." ma:format="Dropdown" ma:internalName="CPSCForm107ApprovalOutcome" ma:readOnly="false">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hange Completed"/>
          <xsd:enumeration value="Cancelled"/>
          <xsd:enumeration value="Deferred"/>
          <xsd:enumeration value="Waiting on someone else"/>
          <xsd:enumeration value="Rejected with Change Request"/>
        </xsd:restriction>
      </xsd:simpleType>
    </xsd:element>
    <xsd:element name="CPSCForm100FeedbackOutcome" ma:index="12" nillable="true" ma:displayName="5. Directives Staff Review (CPSC Form 100)" ma:default="Not Started" ma:description="Routes a document for review. Reviewers can provide feedback, which is compiled and sent to the document owner when the workflow has completed." ma:format="Dropdown" ma:internalName="CPSCForm100FeedbackOutcome" ma:readOnly="false">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hange Completed"/>
          <xsd:enumeration value="Cancelled"/>
          <xsd:enumeration value="Deferred"/>
          <xsd:enumeration value="Waiting on someone else"/>
          <xsd:enumeration value="Rejected with Change Request"/>
        </xsd:restriction>
      </xsd:simpleType>
    </xsd:element>
    <xsd:element name="ApprovalOutcome" ma:index="13" nillable="true" ma:displayName="Approval Outcome" ma:default="Not Started" ma:description="DO NOT DELETE.  This field is to be used for tracking Approval Outcome with current CPSC Flow Management application" ma:format="Dropdown" ma:internalName="ApprovalOutcome" ma:readOnly="false">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hange Completed"/>
          <xsd:enumeration value="Cancelled"/>
          <xsd:enumeration value="Deferred"/>
          <xsd:enumeration value="Waiting on someone else"/>
          <xsd:enumeration value="Rejected with Change Request"/>
        </xsd:restriction>
      </xsd:simpleType>
    </xsd:element>
    <xsd:element name="FeedbackOutcome" ma:index="14" nillable="true" ma:displayName="Feedback Outcome" ma:default="Not Started" ma:description="DO NOT DELETE.  This field is to be used for tracking Feedback Outcome with current CPSC Flow Management application" ma:format="Dropdown" ma:internalName="FeedbackOutcome" ma:readOnly="false">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hange Completed"/>
          <xsd:enumeration value="Cancelled"/>
          <xsd:enumeration value="Deferred"/>
          <xsd:enumeration value="Waiting on someone else"/>
          <xsd:enumeration value="Rejected with Change Request"/>
        </xsd:restriction>
      </xsd:simpleType>
    </xsd:element>
    <xsd:element name="AlertDirectivesManagerStatus" ma:index="15" nillable="true" ma:displayName="Alert Directives Manager (Status)" ma:default="Not Started" ma:description="Use this field to track Alert Directives Manager Flow Status." ma:format="Dropdown" ma:hidden="true" ma:internalName="AlertDirectivesManagerStatus" ma:readOnly="false">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ancelled"/>
          <xsd:enumeration value="Deferred"/>
          <xsd:enumeration value="Waiting on someone else"/>
        </xsd:restriction>
      </xsd:simpleType>
    </xsd:element>
    <xsd:element name="ProjectManagerCheckStatus" ma:index="16" nillable="true" ma:displayName="Project Manager Check (Status)" ma:default="Not Started" ma:description="Use this field to track Project Manager Check Status." ma:format="Dropdown" ma:hidden="true" ma:internalName="ProjectManagerCheckStatus" ma:readOnly="false">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ancelled"/>
          <xsd:enumeration value="Deferred"/>
          <xsd:enumeration value="Waiting on someone else"/>
        </xsd:restriction>
      </xsd:simpleType>
    </xsd:element>
    <xsd:element name="FlowApplication" ma:index="26" nillable="true" ma:displayName="Flow Application" ma:default="Not Started" ma:description="DO NOT DELETE.  This field is to be used track Approval and Collect Feedback flows with current CPSC Flow Management application" ma:format="Dropdown" ma:hidden="true" ma:internalName="FlowApplication">
      <xsd:simpleType>
        <xsd:restriction base="dms:Choice">
          <xsd:enumeration value="Not Started"/>
          <xsd:enumeration value="Pending"/>
          <xsd:enumeration value="In Review"/>
          <xsd:enumeration value="In Progress"/>
          <xsd:enumeration value="Approved"/>
          <xsd:enumeration value="Rejected"/>
          <xsd:enumeration value="Completed"/>
          <xsd:enumeration value="Change Requested"/>
          <xsd:enumeration value="Cancelled"/>
          <xsd:enumeration value="Deferred"/>
          <xsd:enumeration value="Waiting on someone else"/>
          <xsd:enumeration value="Rejected with Change Request"/>
        </xsd:restriction>
      </xsd:simpleType>
    </xsd:element>
    <xsd:element name="TaxCatchAll" ma:index="29" nillable="true" ma:displayName="Taxonomy Catch All Column" ma:hidden="true" ma:list="{854e5a9a-5cb1-4b76-b24a-b0a94fdaace8}" ma:internalName="TaxCatchAll" ma:showField="CatchAllData" ma:web="03a5a985-37b5-459e-97e0-290a713a0df0">
      <xsd:complexType>
        <xsd:complexContent>
          <xsd:extension base="dms:MultiChoiceLookup">
            <xsd:sequence>
              <xsd:element name="Value" type="dms:Lookup" maxOccurs="unbounded" minOccurs="0" nillable="true"/>
            </xsd:sequence>
          </xsd:extension>
        </xsd:complexContent>
      </xsd:complexType>
    </xsd:element>
    <xsd:element name="SharedWithUsers" ma:index="3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Project 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13A719-4A2B-446D-B3D6-6006A44EADF1}">
  <ds:schemaRefs>
    <ds:schemaRef ds:uri="http://schemas.microsoft.com/sharepoint/v3/contenttype/forms"/>
  </ds:schemaRefs>
</ds:datastoreItem>
</file>

<file path=customXml/itemProps2.xml><?xml version="1.0" encoding="utf-8"?>
<ds:datastoreItem xmlns:ds="http://schemas.openxmlformats.org/officeDocument/2006/customXml" ds:itemID="{B9118C77-F215-435B-8992-E78BAE884688}">
  <ds:schemaRef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3a5a985-37b5-459e-97e0-290a713a0df0"/>
    <ds:schemaRef ds:uri="http://purl.org/dc/dcmitype/"/>
    <ds:schemaRef ds:uri="http://purl.org/dc/elements/1.1/"/>
    <ds:schemaRef ds:uri="a83972fe-2d0f-4594-a436-3a3ccf7c539f"/>
    <ds:schemaRef ds:uri="http://www.w3.org/XML/1998/namespace"/>
    <ds:schemaRef ds:uri="http://purl.org/dc/terms/"/>
  </ds:schemaRefs>
</ds:datastoreItem>
</file>

<file path=customXml/itemProps3.xml><?xml version="1.0" encoding="utf-8"?>
<ds:datastoreItem xmlns:ds="http://schemas.openxmlformats.org/officeDocument/2006/customXml" ds:itemID="{E75A751D-B3EB-44E5-9179-6319E6B93D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3972fe-2d0f-4594-a436-3a3ccf7c539f"/>
    <ds:schemaRef ds:uri="03a5a985-37b5-459e-97e0-290a713a0d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152</TotalTime>
  <Words>2900</Words>
  <Application>Microsoft Office PowerPoint</Application>
  <PresentationFormat>Widescreen</PresentationFormat>
  <Paragraphs>230</Paragraphs>
  <Slides>27</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-apple-system</vt:lpstr>
      <vt:lpstr>Arial</vt:lpstr>
      <vt:lpstr>Arial,Sans-Serif</vt:lpstr>
      <vt:lpstr>Calibri</vt:lpstr>
      <vt:lpstr>Courier New</vt:lpstr>
      <vt:lpstr>Courier New,monospace</vt:lpstr>
      <vt:lpstr>Georgia</vt:lpstr>
      <vt:lpstr>Times New Roman</vt:lpstr>
      <vt:lpstr>var(--fontFamilyBase)</vt:lpstr>
      <vt:lpstr>Wingdings</vt:lpstr>
      <vt:lpstr>18-ABC-0078_PPTTemplate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CPSC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TSmith@cpsc.gov</dc:creator>
  <cp:lastModifiedBy>House, Mary</cp:lastModifiedBy>
  <cp:revision>7</cp:revision>
  <cp:lastPrinted>2024-12-02T12:56:38Z</cp:lastPrinted>
  <dcterms:created xsi:type="dcterms:W3CDTF">2023-04-24T21:12:48Z</dcterms:created>
  <dcterms:modified xsi:type="dcterms:W3CDTF">2024-12-02T15:28:14Z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0x0101006A4B273E6C75BD468EC7476EEEA66921</vt:lpwstr>
  </property>
  <property fmtid="{D5CDD505-2E9C-101B-9397-08002B2CF9AE}" pid="3" name="MediaServiceImageTags">
    <vt:lpwstr/>
  </property>
</Properties>
</file>