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45"/>
  </p:notesMasterIdLst>
  <p:sldIdLst>
    <p:sldId id="258" r:id="rId5"/>
    <p:sldId id="260" r:id="rId6"/>
    <p:sldId id="26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263" r:id="rId36"/>
    <p:sldId id="264" r:id="rId37"/>
    <p:sldId id="265" r:id="rId38"/>
    <p:sldId id="312" r:id="rId39"/>
    <p:sldId id="269" r:id="rId40"/>
    <p:sldId id="270" r:id="rId41"/>
    <p:sldId id="306" r:id="rId42"/>
    <p:sldId id="266" r:id="rId43"/>
    <p:sldId id="30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Stephen" initials="WS" lastIdx="12" clrIdx="0">
    <p:extLst>
      <p:ext uri="{19B8F6BF-5375-455C-9EA6-DF929625EA0E}">
        <p15:presenceInfo xmlns:p15="http://schemas.microsoft.com/office/powerpoint/2012/main" userId="S-1-5-21-2022136750-1135477324-312552118-22141" providerId="AD"/>
      </p:ext>
    </p:extLst>
  </p:cmAuthor>
  <p:cmAuthor id="2" name="Schott, Jane" initials="SJ" lastIdx="2" clrIdx="1">
    <p:extLst>
      <p:ext uri="{19B8F6BF-5375-455C-9EA6-DF929625EA0E}">
        <p15:presenceInfo xmlns:p15="http://schemas.microsoft.com/office/powerpoint/2012/main" userId="S-1-5-21-2022136750-1135477324-312552118-28237" providerId="AD"/>
      </p:ext>
    </p:extLst>
  </p:cmAuthor>
  <p:cmAuthor id="3" name="Williams, Eileen" initials="WE" lastIdx="10" clrIdx="2">
    <p:extLst>
      <p:ext uri="{19B8F6BF-5375-455C-9EA6-DF929625EA0E}">
        <p15:presenceInfo xmlns:p15="http://schemas.microsoft.com/office/powerpoint/2012/main" userId="S-1-5-21-2022136750-1135477324-312552118-15019" providerId="AD"/>
      </p:ext>
    </p:extLst>
  </p:cmAuthor>
  <p:cmAuthor id="4" name="Boniface, Duane" initials="BD" lastIdx="1" clrIdx="3">
    <p:extLst>
      <p:ext uri="{19B8F6BF-5375-455C-9EA6-DF929625EA0E}">
        <p15:presenceInfo xmlns:p15="http://schemas.microsoft.com/office/powerpoint/2012/main" userId="S-1-5-21-2022136750-1135477324-312552118-22040" providerId="AD"/>
      </p:ext>
    </p:extLst>
  </p:cmAuthor>
  <p:cmAuthor id="5" name="Campbell, Jacqueline" initials="CJ" lastIdx="2"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1A2857"/>
    <a:srgbClr val="2E74B5"/>
    <a:srgbClr val="232323"/>
    <a:srgbClr val="CF202F"/>
    <a:srgbClr val="83D4EF"/>
    <a:srgbClr val="ED3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0" autoAdjust="0"/>
    <p:restoredTop sz="79100" autoAdjust="0"/>
  </p:normalViewPr>
  <p:slideViewPr>
    <p:cSldViewPr snapToGrid="0" snapToObjects="1">
      <p:cViewPr varScale="1">
        <p:scale>
          <a:sx n="52" d="100"/>
          <a:sy n="52" d="100"/>
        </p:scale>
        <p:origin x="1236" y="72"/>
      </p:cViewPr>
      <p:guideLst/>
    </p:cSldViewPr>
  </p:slideViewPr>
  <p:notesTextViewPr>
    <p:cViewPr>
      <p:scale>
        <a:sx n="1" d="1"/>
        <a:sy n="1" d="1"/>
      </p:scale>
      <p:origin x="0" y="0"/>
    </p:cViewPr>
  </p:notesTextViewPr>
  <p:notesViewPr>
    <p:cSldViewPr snapToGrid="0" snapToObjects="1">
      <p:cViewPr varScale="1">
        <p:scale>
          <a:sx n="96" d="100"/>
          <a:sy n="96" d="100"/>
        </p:scale>
        <p:origin x="533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13402-EE4B-4182-96EF-28598EBE72A9}" type="doc">
      <dgm:prSet loTypeId="urn:microsoft.com/office/officeart/2005/8/layout/process1" loCatId="process" qsTypeId="urn:microsoft.com/office/officeart/2005/8/quickstyle/simple1" qsCatId="simple" csTypeId="urn:microsoft.com/office/officeart/2005/8/colors/accent1_2" csCatId="accent1" phldr="1"/>
      <dgm:spPr/>
    </dgm:pt>
    <dgm:pt modelId="{5E06E112-DDC8-4435-BAA5-CDD60B0AECAB}">
      <dgm:prSet phldrT="[Text]"/>
      <dgm:spPr/>
      <dgm:t>
        <a:bodyPr/>
        <a:lstStyle/>
        <a:p>
          <a:r>
            <a:rPr lang="en-US" b="1" dirty="0">
              <a:solidFill>
                <a:srgbClr val="1A2857"/>
              </a:solidFill>
              <a:effectLst>
                <a:outerShdw blurRad="38100" dist="38100" dir="2700000" algn="tl">
                  <a:srgbClr val="000000">
                    <a:alpha val="43137"/>
                  </a:srgbClr>
                </a:outerShdw>
              </a:effectLst>
            </a:rPr>
            <a:t>User inputs product features</a:t>
          </a:r>
        </a:p>
      </dgm:t>
    </dgm:pt>
    <dgm:pt modelId="{F9369218-931F-43A5-A790-308D454A1861}" type="parTrans" cxnId="{CF44C1B7-42FC-4372-90C0-E33545C0654A}">
      <dgm:prSet/>
      <dgm:spPr/>
      <dgm:t>
        <a:bodyPr/>
        <a:lstStyle/>
        <a:p>
          <a:endParaRPr lang="en-US"/>
        </a:p>
      </dgm:t>
    </dgm:pt>
    <dgm:pt modelId="{87BC8939-6D88-4399-A63F-32E2CEA02F27}" type="sibTrans" cxnId="{CF44C1B7-42FC-4372-90C0-E33545C0654A}">
      <dgm:prSet/>
      <dgm:spPr/>
      <dgm:t>
        <a:bodyPr/>
        <a:lstStyle/>
        <a:p>
          <a:endParaRPr lang="en-US"/>
        </a:p>
      </dgm:t>
    </dgm:pt>
    <dgm:pt modelId="{2A2F16A0-9C3D-4C9D-A397-58E38B78C6BA}">
      <dgm:prSet phldrT="[Text]"/>
      <dgm:spPr/>
      <dgm:t>
        <a:bodyPr/>
        <a:lstStyle/>
        <a:p>
          <a:r>
            <a:rPr lang="en-US" b="1" dirty="0">
              <a:solidFill>
                <a:srgbClr val="1A2857"/>
              </a:solidFill>
              <a:effectLst>
                <a:outerShdw blurRad="38100" dist="38100" dir="2700000" algn="tl">
                  <a:srgbClr val="000000">
                    <a:alpha val="43137"/>
                  </a:srgbClr>
                </a:outerShdw>
              </a:effectLst>
            </a:rPr>
            <a:t>Regulatory Robot outputs list of standards and requirements</a:t>
          </a:r>
        </a:p>
      </dgm:t>
    </dgm:pt>
    <dgm:pt modelId="{A35A2699-18C8-4086-A396-9B1EC773CC76}" type="parTrans" cxnId="{A22D5A5C-B074-4870-B33D-1BC10F5F6B56}">
      <dgm:prSet/>
      <dgm:spPr/>
      <dgm:t>
        <a:bodyPr/>
        <a:lstStyle/>
        <a:p>
          <a:endParaRPr lang="en-US"/>
        </a:p>
      </dgm:t>
    </dgm:pt>
    <dgm:pt modelId="{752FCA0E-7BFD-49AA-AFDC-DB5944198FA7}" type="sibTrans" cxnId="{A22D5A5C-B074-4870-B33D-1BC10F5F6B56}">
      <dgm:prSet/>
      <dgm:spPr/>
      <dgm:t>
        <a:bodyPr/>
        <a:lstStyle/>
        <a:p>
          <a:endParaRPr lang="en-US"/>
        </a:p>
      </dgm:t>
    </dgm:pt>
    <dgm:pt modelId="{450F0AA0-0099-47A0-859F-C61271C5AE08}">
      <dgm:prSet phldrT="[Text]"/>
      <dgm:spPr/>
      <dgm:t>
        <a:bodyPr/>
        <a:lstStyle/>
        <a:p>
          <a:r>
            <a:rPr lang="en-US" b="1" dirty="0">
              <a:solidFill>
                <a:srgbClr val="1A2857"/>
              </a:solidFill>
              <a:effectLst>
                <a:outerShdw blurRad="38100" dist="38100" dir="2700000" algn="tl">
                  <a:srgbClr val="000000">
                    <a:alpha val="43137"/>
                  </a:srgbClr>
                </a:outerShdw>
              </a:effectLst>
            </a:rPr>
            <a:t>User references source documents for specific requirements</a:t>
          </a:r>
        </a:p>
      </dgm:t>
    </dgm:pt>
    <dgm:pt modelId="{00369966-13B6-490D-86D8-B91CB4415347}" type="parTrans" cxnId="{0FF56911-407C-4951-8865-40198F7F4118}">
      <dgm:prSet/>
      <dgm:spPr/>
      <dgm:t>
        <a:bodyPr/>
        <a:lstStyle/>
        <a:p>
          <a:endParaRPr lang="en-US"/>
        </a:p>
      </dgm:t>
    </dgm:pt>
    <dgm:pt modelId="{4E40A198-7FE9-4056-8322-C3564C718BE8}" type="sibTrans" cxnId="{0FF56911-407C-4951-8865-40198F7F4118}">
      <dgm:prSet/>
      <dgm:spPr/>
      <dgm:t>
        <a:bodyPr/>
        <a:lstStyle/>
        <a:p>
          <a:endParaRPr lang="en-US"/>
        </a:p>
      </dgm:t>
    </dgm:pt>
    <dgm:pt modelId="{0C2FE490-8D01-4951-A66C-C9EC545B86FF}" type="pres">
      <dgm:prSet presAssocID="{4E713402-EE4B-4182-96EF-28598EBE72A9}" presName="Name0" presStyleCnt="0">
        <dgm:presLayoutVars>
          <dgm:dir/>
          <dgm:resizeHandles val="exact"/>
        </dgm:presLayoutVars>
      </dgm:prSet>
      <dgm:spPr/>
    </dgm:pt>
    <dgm:pt modelId="{98483C95-4BD5-441D-928D-C3330797655F}" type="pres">
      <dgm:prSet presAssocID="{5E06E112-DDC8-4435-BAA5-CDD60B0AECAB}" presName="node" presStyleLbl="node1" presStyleIdx="0" presStyleCnt="3">
        <dgm:presLayoutVars>
          <dgm:bulletEnabled val="1"/>
        </dgm:presLayoutVars>
      </dgm:prSet>
      <dgm:spPr/>
    </dgm:pt>
    <dgm:pt modelId="{248EE7FD-8153-4AC9-A694-777AA8930A22}" type="pres">
      <dgm:prSet presAssocID="{87BC8939-6D88-4399-A63F-32E2CEA02F27}" presName="sibTrans" presStyleLbl="sibTrans2D1" presStyleIdx="0" presStyleCnt="2"/>
      <dgm:spPr/>
    </dgm:pt>
    <dgm:pt modelId="{751032A0-D844-4B0F-BDFE-F9C854DE4AA0}" type="pres">
      <dgm:prSet presAssocID="{87BC8939-6D88-4399-A63F-32E2CEA02F27}" presName="connectorText" presStyleLbl="sibTrans2D1" presStyleIdx="0" presStyleCnt="2"/>
      <dgm:spPr/>
    </dgm:pt>
    <dgm:pt modelId="{85177C65-4501-4BA3-A131-0E5DDF5A6D53}" type="pres">
      <dgm:prSet presAssocID="{2A2F16A0-9C3D-4C9D-A397-58E38B78C6BA}" presName="node" presStyleLbl="node1" presStyleIdx="1" presStyleCnt="3">
        <dgm:presLayoutVars>
          <dgm:bulletEnabled val="1"/>
        </dgm:presLayoutVars>
      </dgm:prSet>
      <dgm:spPr/>
    </dgm:pt>
    <dgm:pt modelId="{905C1706-B0FE-4726-9267-A3FE01E78B18}" type="pres">
      <dgm:prSet presAssocID="{752FCA0E-7BFD-49AA-AFDC-DB5944198FA7}" presName="sibTrans" presStyleLbl="sibTrans2D1" presStyleIdx="1" presStyleCnt="2"/>
      <dgm:spPr/>
    </dgm:pt>
    <dgm:pt modelId="{DFCF6156-C19A-44D4-AEA1-68BDC1113B0F}" type="pres">
      <dgm:prSet presAssocID="{752FCA0E-7BFD-49AA-AFDC-DB5944198FA7}" presName="connectorText" presStyleLbl="sibTrans2D1" presStyleIdx="1" presStyleCnt="2"/>
      <dgm:spPr/>
    </dgm:pt>
    <dgm:pt modelId="{73F3EB05-D099-497B-A6C0-EBE0C5DC884D}" type="pres">
      <dgm:prSet presAssocID="{450F0AA0-0099-47A0-859F-C61271C5AE08}" presName="node" presStyleLbl="node1" presStyleIdx="2" presStyleCnt="3">
        <dgm:presLayoutVars>
          <dgm:bulletEnabled val="1"/>
        </dgm:presLayoutVars>
      </dgm:prSet>
      <dgm:spPr/>
    </dgm:pt>
  </dgm:ptLst>
  <dgm:cxnLst>
    <dgm:cxn modelId="{0FF56911-407C-4951-8865-40198F7F4118}" srcId="{4E713402-EE4B-4182-96EF-28598EBE72A9}" destId="{450F0AA0-0099-47A0-859F-C61271C5AE08}" srcOrd="2" destOrd="0" parTransId="{00369966-13B6-490D-86D8-B91CB4415347}" sibTransId="{4E40A198-7FE9-4056-8322-C3564C718BE8}"/>
    <dgm:cxn modelId="{22388B1A-BEE8-49BC-AB82-9AF5E6252BF1}" type="presOf" srcId="{87BC8939-6D88-4399-A63F-32E2CEA02F27}" destId="{248EE7FD-8153-4AC9-A694-777AA8930A22}" srcOrd="0" destOrd="0" presId="urn:microsoft.com/office/officeart/2005/8/layout/process1"/>
    <dgm:cxn modelId="{9DCAE21D-88E9-46FA-9C4F-A7F5CD44F4DD}" type="presOf" srcId="{2A2F16A0-9C3D-4C9D-A397-58E38B78C6BA}" destId="{85177C65-4501-4BA3-A131-0E5DDF5A6D53}" srcOrd="0" destOrd="0" presId="urn:microsoft.com/office/officeart/2005/8/layout/process1"/>
    <dgm:cxn modelId="{A22D5A5C-B074-4870-B33D-1BC10F5F6B56}" srcId="{4E713402-EE4B-4182-96EF-28598EBE72A9}" destId="{2A2F16A0-9C3D-4C9D-A397-58E38B78C6BA}" srcOrd="1" destOrd="0" parTransId="{A35A2699-18C8-4086-A396-9B1EC773CC76}" sibTransId="{752FCA0E-7BFD-49AA-AFDC-DB5944198FA7}"/>
    <dgm:cxn modelId="{1A79BC69-B712-42FF-BF65-FCFA54DE0023}" type="presOf" srcId="{87BC8939-6D88-4399-A63F-32E2CEA02F27}" destId="{751032A0-D844-4B0F-BDFE-F9C854DE4AA0}" srcOrd="1" destOrd="0" presId="urn:microsoft.com/office/officeart/2005/8/layout/process1"/>
    <dgm:cxn modelId="{20D3E874-AA7B-43D8-94E4-2D475E9EBEB2}" type="presOf" srcId="{450F0AA0-0099-47A0-859F-C61271C5AE08}" destId="{73F3EB05-D099-497B-A6C0-EBE0C5DC884D}" srcOrd="0" destOrd="0" presId="urn:microsoft.com/office/officeart/2005/8/layout/process1"/>
    <dgm:cxn modelId="{DEC8CC7B-3D81-4D15-8FF6-A15F80297300}" type="presOf" srcId="{752FCA0E-7BFD-49AA-AFDC-DB5944198FA7}" destId="{DFCF6156-C19A-44D4-AEA1-68BDC1113B0F}" srcOrd="1" destOrd="0" presId="urn:microsoft.com/office/officeart/2005/8/layout/process1"/>
    <dgm:cxn modelId="{B2B4AD96-7C68-4FAD-97B0-EF5CA0A2DD52}" type="presOf" srcId="{4E713402-EE4B-4182-96EF-28598EBE72A9}" destId="{0C2FE490-8D01-4951-A66C-C9EC545B86FF}" srcOrd="0" destOrd="0" presId="urn:microsoft.com/office/officeart/2005/8/layout/process1"/>
    <dgm:cxn modelId="{CF44C1B7-42FC-4372-90C0-E33545C0654A}" srcId="{4E713402-EE4B-4182-96EF-28598EBE72A9}" destId="{5E06E112-DDC8-4435-BAA5-CDD60B0AECAB}" srcOrd="0" destOrd="0" parTransId="{F9369218-931F-43A5-A790-308D454A1861}" sibTransId="{87BC8939-6D88-4399-A63F-32E2CEA02F27}"/>
    <dgm:cxn modelId="{724AFDB9-CD7E-4F60-A8CE-5855CEB9A476}" type="presOf" srcId="{5E06E112-DDC8-4435-BAA5-CDD60B0AECAB}" destId="{98483C95-4BD5-441D-928D-C3330797655F}" srcOrd="0" destOrd="0" presId="urn:microsoft.com/office/officeart/2005/8/layout/process1"/>
    <dgm:cxn modelId="{1A5C2BD6-7D3E-4CFC-B5CB-038065E669AA}" type="presOf" srcId="{752FCA0E-7BFD-49AA-AFDC-DB5944198FA7}" destId="{905C1706-B0FE-4726-9267-A3FE01E78B18}" srcOrd="0" destOrd="0" presId="urn:microsoft.com/office/officeart/2005/8/layout/process1"/>
    <dgm:cxn modelId="{B750C774-6F12-46D4-9FA3-25980EF9BD39}" type="presParOf" srcId="{0C2FE490-8D01-4951-A66C-C9EC545B86FF}" destId="{98483C95-4BD5-441D-928D-C3330797655F}" srcOrd="0" destOrd="0" presId="urn:microsoft.com/office/officeart/2005/8/layout/process1"/>
    <dgm:cxn modelId="{E776571F-CE11-4F82-AE95-13D3906868E8}" type="presParOf" srcId="{0C2FE490-8D01-4951-A66C-C9EC545B86FF}" destId="{248EE7FD-8153-4AC9-A694-777AA8930A22}" srcOrd="1" destOrd="0" presId="urn:microsoft.com/office/officeart/2005/8/layout/process1"/>
    <dgm:cxn modelId="{79EBC9D3-5616-4A41-8F07-B379FCF87AD8}" type="presParOf" srcId="{248EE7FD-8153-4AC9-A694-777AA8930A22}" destId="{751032A0-D844-4B0F-BDFE-F9C854DE4AA0}" srcOrd="0" destOrd="0" presId="urn:microsoft.com/office/officeart/2005/8/layout/process1"/>
    <dgm:cxn modelId="{D12717CB-C325-46C0-BD4B-3014694B2B96}" type="presParOf" srcId="{0C2FE490-8D01-4951-A66C-C9EC545B86FF}" destId="{85177C65-4501-4BA3-A131-0E5DDF5A6D53}" srcOrd="2" destOrd="0" presId="urn:microsoft.com/office/officeart/2005/8/layout/process1"/>
    <dgm:cxn modelId="{D0DFF9D0-DDB3-4E04-91DA-E9F9B8B030FF}" type="presParOf" srcId="{0C2FE490-8D01-4951-A66C-C9EC545B86FF}" destId="{905C1706-B0FE-4726-9267-A3FE01E78B18}" srcOrd="3" destOrd="0" presId="urn:microsoft.com/office/officeart/2005/8/layout/process1"/>
    <dgm:cxn modelId="{08F4C536-0197-4650-8449-1DA3C8C51EDE}" type="presParOf" srcId="{905C1706-B0FE-4726-9267-A3FE01E78B18}" destId="{DFCF6156-C19A-44D4-AEA1-68BDC1113B0F}" srcOrd="0" destOrd="0" presId="urn:microsoft.com/office/officeart/2005/8/layout/process1"/>
    <dgm:cxn modelId="{DE4584F0-C446-4EC2-81E9-6C2DB876307F}" type="presParOf" srcId="{0C2FE490-8D01-4951-A66C-C9EC545B86FF}" destId="{73F3EB05-D099-497B-A6C0-EBE0C5DC884D}" srcOrd="4" destOrd="0" presId="urn:microsoft.com/office/officeart/2005/8/layout/process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3C95-4BD5-441D-928D-C3330797655F}">
      <dsp:nvSpPr>
        <dsp:cNvPr id="0" name=""/>
        <dsp:cNvSpPr/>
      </dsp:nvSpPr>
      <dsp:spPr>
        <a:xfrm>
          <a:off x="9539" y="804253"/>
          <a:ext cx="2851276" cy="1710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1A2857"/>
              </a:solidFill>
              <a:effectLst>
                <a:outerShdw blurRad="38100" dist="38100" dir="2700000" algn="tl">
                  <a:srgbClr val="000000">
                    <a:alpha val="43137"/>
                  </a:srgbClr>
                </a:outerShdw>
              </a:effectLst>
            </a:rPr>
            <a:t>User inputs product features</a:t>
          </a:r>
        </a:p>
      </dsp:txBody>
      <dsp:txXfrm>
        <a:off x="59646" y="854360"/>
        <a:ext cx="2751062" cy="1610551"/>
      </dsp:txXfrm>
    </dsp:sp>
    <dsp:sp modelId="{248EE7FD-8153-4AC9-A694-777AA8930A22}">
      <dsp:nvSpPr>
        <dsp:cNvPr id="0" name=""/>
        <dsp:cNvSpPr/>
      </dsp:nvSpPr>
      <dsp:spPr>
        <a:xfrm>
          <a:off x="3145943" y="1306077"/>
          <a:ext cx="604470" cy="7071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145943" y="1447500"/>
        <a:ext cx="423129" cy="424270"/>
      </dsp:txXfrm>
    </dsp:sp>
    <dsp:sp modelId="{85177C65-4501-4BA3-A131-0E5DDF5A6D53}">
      <dsp:nvSpPr>
        <dsp:cNvPr id="0" name=""/>
        <dsp:cNvSpPr/>
      </dsp:nvSpPr>
      <dsp:spPr>
        <a:xfrm>
          <a:off x="4001325" y="804253"/>
          <a:ext cx="2851276" cy="1710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1A2857"/>
              </a:solidFill>
              <a:effectLst>
                <a:outerShdw blurRad="38100" dist="38100" dir="2700000" algn="tl">
                  <a:srgbClr val="000000">
                    <a:alpha val="43137"/>
                  </a:srgbClr>
                </a:outerShdw>
              </a:effectLst>
            </a:rPr>
            <a:t>Regulatory Robot outputs list of standards and requirements</a:t>
          </a:r>
        </a:p>
      </dsp:txBody>
      <dsp:txXfrm>
        <a:off x="4051432" y="854360"/>
        <a:ext cx="2751062" cy="1610551"/>
      </dsp:txXfrm>
    </dsp:sp>
    <dsp:sp modelId="{905C1706-B0FE-4726-9267-A3FE01E78B18}">
      <dsp:nvSpPr>
        <dsp:cNvPr id="0" name=""/>
        <dsp:cNvSpPr/>
      </dsp:nvSpPr>
      <dsp:spPr>
        <a:xfrm>
          <a:off x="7137729" y="1306077"/>
          <a:ext cx="604470" cy="7071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137729" y="1447500"/>
        <a:ext cx="423129" cy="424270"/>
      </dsp:txXfrm>
    </dsp:sp>
    <dsp:sp modelId="{73F3EB05-D099-497B-A6C0-EBE0C5DC884D}">
      <dsp:nvSpPr>
        <dsp:cNvPr id="0" name=""/>
        <dsp:cNvSpPr/>
      </dsp:nvSpPr>
      <dsp:spPr>
        <a:xfrm>
          <a:off x="7993112" y="804253"/>
          <a:ext cx="2851276" cy="1710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1A2857"/>
              </a:solidFill>
              <a:effectLst>
                <a:outerShdw blurRad="38100" dist="38100" dir="2700000" algn="tl">
                  <a:srgbClr val="000000">
                    <a:alpha val="43137"/>
                  </a:srgbClr>
                </a:outerShdw>
              </a:effectLst>
            </a:rPr>
            <a:t>User references source documents for specific requirements</a:t>
          </a:r>
        </a:p>
      </dsp:txBody>
      <dsp:txXfrm>
        <a:off x="8043219" y="854360"/>
        <a:ext cx="2751062" cy="16105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B6BC2-C617-A74A-AA35-2AD1B514282D}" type="datetimeFigureOut">
              <a:rPr lang="en-US" smtClean="0"/>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DBC63-04CE-AE4D-AA93-442818775CB2}" type="slidenum">
              <a:rPr lang="en-US" smtClean="0"/>
              <a:t>‹#›</a:t>
            </a:fld>
            <a:endParaRPr lang="en-US" dirty="0"/>
          </a:p>
        </p:txBody>
      </p:sp>
    </p:spTree>
    <p:extLst>
      <p:ext uri="{BB962C8B-B14F-4D97-AF65-F5344CB8AC3E}">
        <p14:creationId xmlns:p14="http://schemas.microsoft.com/office/powerpoint/2010/main" val="385864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1</a:t>
            </a:fld>
            <a:endParaRPr lang="en-US" dirty="0"/>
          </a:p>
        </p:txBody>
      </p:sp>
    </p:spTree>
    <p:extLst>
      <p:ext uri="{BB962C8B-B14F-4D97-AF65-F5344CB8AC3E}">
        <p14:creationId xmlns:p14="http://schemas.microsoft.com/office/powerpoint/2010/main" val="16260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11</a:t>
            </a:fld>
            <a:endParaRPr lang="en-US" dirty="0"/>
          </a:p>
        </p:txBody>
      </p:sp>
    </p:spTree>
    <p:extLst>
      <p:ext uri="{BB962C8B-B14F-4D97-AF65-F5344CB8AC3E}">
        <p14:creationId xmlns:p14="http://schemas.microsoft.com/office/powerpoint/2010/main" val="118499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12</a:t>
            </a:fld>
            <a:endParaRPr lang="en-US" dirty="0"/>
          </a:p>
        </p:txBody>
      </p:sp>
    </p:spTree>
    <p:extLst>
      <p:ext uri="{BB962C8B-B14F-4D97-AF65-F5344CB8AC3E}">
        <p14:creationId xmlns:p14="http://schemas.microsoft.com/office/powerpoint/2010/main" val="2678393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13</a:t>
            </a:fld>
            <a:endParaRPr lang="en-US" dirty="0"/>
          </a:p>
        </p:txBody>
      </p:sp>
    </p:spTree>
    <p:extLst>
      <p:ext uri="{BB962C8B-B14F-4D97-AF65-F5344CB8AC3E}">
        <p14:creationId xmlns:p14="http://schemas.microsoft.com/office/powerpoint/2010/main" val="83488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14</a:t>
            </a:fld>
            <a:endParaRPr lang="en-US" dirty="0"/>
          </a:p>
        </p:txBody>
      </p:sp>
    </p:spTree>
    <p:extLst>
      <p:ext uri="{BB962C8B-B14F-4D97-AF65-F5344CB8AC3E}">
        <p14:creationId xmlns:p14="http://schemas.microsoft.com/office/powerpoint/2010/main" val="272860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15</a:t>
            </a:fld>
            <a:endParaRPr lang="en-US" dirty="0"/>
          </a:p>
        </p:txBody>
      </p:sp>
    </p:spTree>
    <p:extLst>
      <p:ext uri="{BB962C8B-B14F-4D97-AF65-F5344CB8AC3E}">
        <p14:creationId xmlns:p14="http://schemas.microsoft.com/office/powerpoint/2010/main" val="1689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16</a:t>
            </a:fld>
            <a:endParaRPr lang="en-US" dirty="0"/>
          </a:p>
        </p:txBody>
      </p:sp>
    </p:spTree>
    <p:extLst>
      <p:ext uri="{BB962C8B-B14F-4D97-AF65-F5344CB8AC3E}">
        <p14:creationId xmlns:p14="http://schemas.microsoft.com/office/powerpoint/2010/main" val="3729164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17</a:t>
            </a:fld>
            <a:endParaRPr lang="en-US" dirty="0"/>
          </a:p>
        </p:txBody>
      </p:sp>
    </p:spTree>
    <p:extLst>
      <p:ext uri="{BB962C8B-B14F-4D97-AF65-F5344CB8AC3E}">
        <p14:creationId xmlns:p14="http://schemas.microsoft.com/office/powerpoint/2010/main" val="1932637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18</a:t>
            </a:fld>
            <a:endParaRPr lang="en-US" dirty="0"/>
          </a:p>
        </p:txBody>
      </p:sp>
    </p:spTree>
    <p:extLst>
      <p:ext uri="{BB962C8B-B14F-4D97-AF65-F5344CB8AC3E}">
        <p14:creationId xmlns:p14="http://schemas.microsoft.com/office/powerpoint/2010/main" val="225368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19</a:t>
            </a:fld>
            <a:endParaRPr lang="en-US" dirty="0"/>
          </a:p>
        </p:txBody>
      </p:sp>
    </p:spTree>
    <p:extLst>
      <p:ext uri="{BB962C8B-B14F-4D97-AF65-F5344CB8AC3E}">
        <p14:creationId xmlns:p14="http://schemas.microsoft.com/office/powerpoint/2010/main" val="413834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20</a:t>
            </a:fld>
            <a:endParaRPr lang="en-US" dirty="0"/>
          </a:p>
        </p:txBody>
      </p:sp>
    </p:spTree>
    <p:extLst>
      <p:ext uri="{BB962C8B-B14F-4D97-AF65-F5344CB8AC3E}">
        <p14:creationId xmlns:p14="http://schemas.microsoft.com/office/powerpoint/2010/main" val="169698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3</a:t>
            </a:fld>
            <a:endParaRPr lang="en-US" dirty="0"/>
          </a:p>
        </p:txBody>
      </p:sp>
    </p:spTree>
    <p:extLst>
      <p:ext uri="{BB962C8B-B14F-4D97-AF65-F5344CB8AC3E}">
        <p14:creationId xmlns:p14="http://schemas.microsoft.com/office/powerpoint/2010/main" val="322103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21</a:t>
            </a:fld>
            <a:endParaRPr lang="en-US" dirty="0"/>
          </a:p>
        </p:txBody>
      </p:sp>
    </p:spTree>
    <p:extLst>
      <p:ext uri="{BB962C8B-B14F-4D97-AF65-F5344CB8AC3E}">
        <p14:creationId xmlns:p14="http://schemas.microsoft.com/office/powerpoint/2010/main" val="2874574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22</a:t>
            </a:fld>
            <a:endParaRPr lang="en-US" dirty="0"/>
          </a:p>
        </p:txBody>
      </p:sp>
    </p:spTree>
    <p:extLst>
      <p:ext uri="{BB962C8B-B14F-4D97-AF65-F5344CB8AC3E}">
        <p14:creationId xmlns:p14="http://schemas.microsoft.com/office/powerpoint/2010/main" val="2331312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23</a:t>
            </a:fld>
            <a:endParaRPr lang="en-US" dirty="0"/>
          </a:p>
        </p:txBody>
      </p:sp>
    </p:spTree>
    <p:extLst>
      <p:ext uri="{BB962C8B-B14F-4D97-AF65-F5344CB8AC3E}">
        <p14:creationId xmlns:p14="http://schemas.microsoft.com/office/powerpoint/2010/main" val="2218675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24</a:t>
            </a:fld>
            <a:endParaRPr lang="en-US" dirty="0"/>
          </a:p>
        </p:txBody>
      </p:sp>
    </p:spTree>
    <p:extLst>
      <p:ext uri="{BB962C8B-B14F-4D97-AF65-F5344CB8AC3E}">
        <p14:creationId xmlns:p14="http://schemas.microsoft.com/office/powerpoint/2010/main" val="853836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25</a:t>
            </a:fld>
            <a:endParaRPr lang="en-US" dirty="0"/>
          </a:p>
        </p:txBody>
      </p:sp>
    </p:spTree>
    <p:extLst>
      <p:ext uri="{BB962C8B-B14F-4D97-AF65-F5344CB8AC3E}">
        <p14:creationId xmlns:p14="http://schemas.microsoft.com/office/powerpoint/2010/main" val="3468654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26</a:t>
            </a:fld>
            <a:endParaRPr lang="en-US" dirty="0"/>
          </a:p>
        </p:txBody>
      </p:sp>
    </p:spTree>
    <p:extLst>
      <p:ext uri="{BB962C8B-B14F-4D97-AF65-F5344CB8AC3E}">
        <p14:creationId xmlns:p14="http://schemas.microsoft.com/office/powerpoint/2010/main" val="406297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27</a:t>
            </a:fld>
            <a:endParaRPr lang="en-US" dirty="0"/>
          </a:p>
        </p:txBody>
      </p:sp>
    </p:spTree>
    <p:extLst>
      <p:ext uri="{BB962C8B-B14F-4D97-AF65-F5344CB8AC3E}">
        <p14:creationId xmlns:p14="http://schemas.microsoft.com/office/powerpoint/2010/main" val="492291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28</a:t>
            </a:fld>
            <a:endParaRPr lang="en-US" dirty="0"/>
          </a:p>
        </p:txBody>
      </p:sp>
    </p:spTree>
    <p:extLst>
      <p:ext uri="{BB962C8B-B14F-4D97-AF65-F5344CB8AC3E}">
        <p14:creationId xmlns:p14="http://schemas.microsoft.com/office/powerpoint/2010/main" val="2909056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29</a:t>
            </a:fld>
            <a:endParaRPr lang="en-US" dirty="0"/>
          </a:p>
        </p:txBody>
      </p:sp>
    </p:spTree>
    <p:extLst>
      <p:ext uri="{BB962C8B-B14F-4D97-AF65-F5344CB8AC3E}">
        <p14:creationId xmlns:p14="http://schemas.microsoft.com/office/powerpoint/2010/main" val="3551524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30</a:t>
            </a:fld>
            <a:endParaRPr lang="en-US" dirty="0"/>
          </a:p>
        </p:txBody>
      </p:sp>
    </p:spTree>
    <p:extLst>
      <p:ext uri="{BB962C8B-B14F-4D97-AF65-F5344CB8AC3E}">
        <p14:creationId xmlns:p14="http://schemas.microsoft.com/office/powerpoint/2010/main" val="54226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4</a:t>
            </a:fld>
            <a:endParaRPr lang="en-US" dirty="0"/>
          </a:p>
        </p:txBody>
      </p:sp>
    </p:spTree>
    <p:extLst>
      <p:ext uri="{BB962C8B-B14F-4D97-AF65-F5344CB8AC3E}">
        <p14:creationId xmlns:p14="http://schemas.microsoft.com/office/powerpoint/2010/main" val="1557460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31</a:t>
            </a:fld>
            <a:endParaRPr lang="en-US" dirty="0"/>
          </a:p>
        </p:txBody>
      </p:sp>
    </p:spTree>
    <p:extLst>
      <p:ext uri="{BB962C8B-B14F-4D97-AF65-F5344CB8AC3E}">
        <p14:creationId xmlns:p14="http://schemas.microsoft.com/office/powerpoint/2010/main" val="3576143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9/7/2021</a:t>
            </a:fld>
            <a:endParaRPr lang="en-US" sz="1200" dirty="0">
              <a:solidFill>
                <a:srgbClr val="1F497D"/>
              </a:solidFill>
              <a:latin typeface="Tahoma" pitchFamily="34" charset="0"/>
            </a:endParaRP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r>
              <a:rPr lang="en-US" sz="1200" dirty="0">
                <a:solidFill>
                  <a:srgbClr val="1F497D"/>
                </a:solidFill>
                <a:latin typeface="Tahoma" pitchFamily="34" charset="0"/>
              </a:rPr>
              <a:t>This presentation was prepared by CPSC staff, has not been reviewed or approved by, and may not reflect the views of, the Commission.</a:t>
            </a:r>
          </a:p>
        </p:txBody>
      </p:sp>
      <p:sp>
        <p:nvSpPr>
          <p:cNvPr id="49156" name="Rectangle 2"/>
          <p:cNvSpPr>
            <a:spLocks noGrp="1" noRot="1" noChangeAspect="1" noChangeArrowheads="1" noTextEdit="1"/>
          </p:cNvSpPr>
          <p:nvPr>
            <p:ph type="sldImg"/>
          </p:nvPr>
        </p:nvSpPr>
        <p:spPr>
          <a:xfrm>
            <a:off x="393700" y="692150"/>
            <a:ext cx="6146800" cy="3457575"/>
          </a:xfrm>
          <a:ln/>
        </p:spPr>
      </p:sp>
      <p:sp>
        <p:nvSpPr>
          <p:cNvPr id="49157" name="Rectangle 3"/>
          <p:cNvSpPr>
            <a:spLocks noGrp="1" noChangeArrowheads="1"/>
          </p:cNvSpPr>
          <p:nvPr>
            <p:ph type="body" idx="1"/>
          </p:nvPr>
        </p:nvSpPr>
        <p:spPr>
          <a:xfrm>
            <a:off x="924876" y="4380227"/>
            <a:ext cx="5084452" cy="4148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3817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DBC63-04CE-AE4D-AA93-442818775CB2}" type="slidenum">
              <a:rPr lang="en-US" smtClean="0"/>
              <a:t>33</a:t>
            </a:fld>
            <a:endParaRPr lang="en-US" dirty="0"/>
          </a:p>
        </p:txBody>
      </p:sp>
    </p:spTree>
    <p:extLst>
      <p:ext uri="{BB962C8B-B14F-4D97-AF65-F5344CB8AC3E}">
        <p14:creationId xmlns:p14="http://schemas.microsoft.com/office/powerpoint/2010/main" val="2819393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36</a:t>
            </a:fld>
            <a:endParaRPr lang="en-US" dirty="0"/>
          </a:p>
        </p:txBody>
      </p:sp>
    </p:spTree>
    <p:extLst>
      <p:ext uri="{BB962C8B-B14F-4D97-AF65-F5344CB8AC3E}">
        <p14:creationId xmlns:p14="http://schemas.microsoft.com/office/powerpoint/2010/main" val="1793964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37</a:t>
            </a:fld>
            <a:endParaRPr lang="en-US" dirty="0"/>
          </a:p>
        </p:txBody>
      </p:sp>
    </p:spTree>
    <p:extLst>
      <p:ext uri="{BB962C8B-B14F-4D97-AF65-F5344CB8AC3E}">
        <p14:creationId xmlns:p14="http://schemas.microsoft.com/office/powerpoint/2010/main" val="579382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9/7/2021</a:t>
            </a:fld>
            <a:endParaRPr lang="en-US" sz="1200" dirty="0">
              <a:solidFill>
                <a:srgbClr val="1F497D"/>
              </a:solidFill>
              <a:latin typeface="Tahoma" pitchFamily="34" charset="0"/>
            </a:endParaRP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2" eaLnBrk="0" hangingPunct="0">
              <a:defRPr sz="2900">
                <a:solidFill>
                  <a:schemeClr val="tx1"/>
                </a:solidFill>
                <a:latin typeface="Times New Roman" pitchFamily="18" charset="0"/>
                <a:cs typeface="Times New Roman" pitchFamily="18" charset="0"/>
              </a:defRPr>
            </a:lvl1pPr>
            <a:lvl2pPr marL="735708" indent="-282967" defTabSz="922782" eaLnBrk="0" hangingPunct="0">
              <a:defRPr sz="2900">
                <a:solidFill>
                  <a:schemeClr val="tx1"/>
                </a:solidFill>
                <a:latin typeface="Times New Roman" pitchFamily="18" charset="0"/>
                <a:cs typeface="Times New Roman" pitchFamily="18" charset="0"/>
              </a:defRPr>
            </a:lvl2pPr>
            <a:lvl3pPr marL="1131863" indent="-226372" defTabSz="922782" eaLnBrk="0" hangingPunct="0">
              <a:defRPr sz="2900">
                <a:solidFill>
                  <a:schemeClr val="tx1"/>
                </a:solidFill>
                <a:latin typeface="Times New Roman" pitchFamily="18" charset="0"/>
                <a:cs typeface="Times New Roman" pitchFamily="18" charset="0"/>
              </a:defRPr>
            </a:lvl3pPr>
            <a:lvl4pPr marL="1584605" indent="-226372" defTabSz="922782" eaLnBrk="0" hangingPunct="0">
              <a:defRPr sz="2900">
                <a:solidFill>
                  <a:schemeClr val="tx1"/>
                </a:solidFill>
                <a:latin typeface="Times New Roman" pitchFamily="18" charset="0"/>
                <a:cs typeface="Times New Roman" pitchFamily="18" charset="0"/>
              </a:defRPr>
            </a:lvl4pPr>
            <a:lvl5pPr marL="2037349" indent="-226372" defTabSz="922782" eaLnBrk="0" hangingPunct="0">
              <a:defRPr sz="2900">
                <a:solidFill>
                  <a:schemeClr val="tx1"/>
                </a:solidFill>
                <a:latin typeface="Times New Roman" pitchFamily="18" charset="0"/>
                <a:cs typeface="Times New Roman" pitchFamily="18" charset="0"/>
              </a:defRPr>
            </a:lvl5pPr>
            <a:lvl6pPr marL="249009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2839"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584"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327" indent="-226372" defTabSz="922782"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r>
              <a:rPr lang="en-US" sz="1200" dirty="0">
                <a:solidFill>
                  <a:srgbClr val="1F497D"/>
                </a:solidFill>
                <a:latin typeface="Tahoma" pitchFamily="34" charset="0"/>
              </a:rPr>
              <a:t>This presentation was prepared by CPSC staff, has not been reviewed or approved by, and may not reflect the views of, the Commission.</a:t>
            </a:r>
          </a:p>
        </p:txBody>
      </p:sp>
      <p:sp>
        <p:nvSpPr>
          <p:cNvPr id="49156" name="Rectangle 2"/>
          <p:cNvSpPr>
            <a:spLocks noGrp="1" noRot="1" noChangeAspect="1" noChangeArrowheads="1" noTextEdit="1"/>
          </p:cNvSpPr>
          <p:nvPr>
            <p:ph type="sldImg"/>
          </p:nvPr>
        </p:nvSpPr>
        <p:spPr>
          <a:xfrm>
            <a:off x="393700" y="692150"/>
            <a:ext cx="6146800" cy="3457575"/>
          </a:xfrm>
          <a:ln/>
        </p:spPr>
      </p:sp>
      <p:sp>
        <p:nvSpPr>
          <p:cNvPr id="49157" name="Rectangle 3"/>
          <p:cNvSpPr>
            <a:spLocks noGrp="1" noChangeArrowheads="1"/>
          </p:cNvSpPr>
          <p:nvPr>
            <p:ph type="body" idx="1"/>
          </p:nvPr>
        </p:nvSpPr>
        <p:spPr>
          <a:xfrm>
            <a:off x="924876" y="4380227"/>
            <a:ext cx="5084452" cy="4148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303928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40</a:t>
            </a:fld>
            <a:endParaRPr lang="en-US" dirty="0"/>
          </a:p>
        </p:txBody>
      </p:sp>
    </p:spTree>
    <p:extLst>
      <p:ext uri="{BB962C8B-B14F-4D97-AF65-F5344CB8AC3E}">
        <p14:creationId xmlns:p14="http://schemas.microsoft.com/office/powerpoint/2010/main" val="126832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5</a:t>
            </a:fld>
            <a:endParaRPr lang="en-US" dirty="0"/>
          </a:p>
        </p:txBody>
      </p:sp>
    </p:spTree>
    <p:extLst>
      <p:ext uri="{BB962C8B-B14F-4D97-AF65-F5344CB8AC3E}">
        <p14:creationId xmlns:p14="http://schemas.microsoft.com/office/powerpoint/2010/main" val="1994861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6</a:t>
            </a:fld>
            <a:endParaRPr lang="en-US" dirty="0"/>
          </a:p>
        </p:txBody>
      </p:sp>
    </p:spTree>
    <p:extLst>
      <p:ext uri="{BB962C8B-B14F-4D97-AF65-F5344CB8AC3E}">
        <p14:creationId xmlns:p14="http://schemas.microsoft.com/office/powerpoint/2010/main" val="212685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7</a:t>
            </a:fld>
            <a:endParaRPr lang="en-US" dirty="0"/>
          </a:p>
        </p:txBody>
      </p:sp>
    </p:spTree>
    <p:extLst>
      <p:ext uri="{BB962C8B-B14F-4D97-AF65-F5344CB8AC3E}">
        <p14:creationId xmlns:p14="http://schemas.microsoft.com/office/powerpoint/2010/main" val="117233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8</a:t>
            </a:fld>
            <a:endParaRPr lang="en-US" dirty="0"/>
          </a:p>
        </p:txBody>
      </p:sp>
    </p:spTree>
    <p:extLst>
      <p:ext uri="{BB962C8B-B14F-4D97-AF65-F5344CB8AC3E}">
        <p14:creationId xmlns:p14="http://schemas.microsoft.com/office/powerpoint/2010/main" val="41943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9</a:t>
            </a:fld>
            <a:endParaRPr lang="en-US" dirty="0"/>
          </a:p>
        </p:txBody>
      </p:sp>
    </p:spTree>
    <p:extLst>
      <p:ext uri="{BB962C8B-B14F-4D97-AF65-F5344CB8AC3E}">
        <p14:creationId xmlns:p14="http://schemas.microsoft.com/office/powerpoint/2010/main" val="237742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10</a:t>
            </a:fld>
            <a:endParaRPr lang="en-US" dirty="0"/>
          </a:p>
        </p:txBody>
      </p:sp>
    </p:spTree>
    <p:extLst>
      <p:ext uri="{BB962C8B-B14F-4D97-AF65-F5344CB8AC3E}">
        <p14:creationId xmlns:p14="http://schemas.microsoft.com/office/powerpoint/2010/main" val="232214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no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DDFE9-484E-1246-BFD4-725C53E5B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463" y="614276"/>
            <a:ext cx="8094285" cy="1353315"/>
          </a:xfrm>
          <a:prstGeom prst="rect">
            <a:avLst/>
          </a:prstGeom>
        </p:spPr>
      </p:pic>
      <p:sp>
        <p:nvSpPr>
          <p:cNvPr id="12" name="Text Placeholder 13">
            <a:extLst>
              <a:ext uri="{FF2B5EF4-FFF2-40B4-BE49-F238E27FC236}">
                <a16:creationId xmlns:a16="http://schemas.microsoft.com/office/drawing/2014/main" id="{A77F1EF4-B9BC-8249-ABC9-EC8F06B55E43}"/>
              </a:ext>
            </a:extLst>
          </p:cNvPr>
          <p:cNvSpPr>
            <a:spLocks noGrp="1"/>
          </p:cNvSpPr>
          <p:nvPr>
            <p:ph type="body" sz="quarter" idx="11" hasCustomPrompt="1"/>
          </p:nvPr>
        </p:nvSpPr>
        <p:spPr>
          <a:xfrm>
            <a:off x="2064135" y="2337498"/>
            <a:ext cx="3769042" cy="1178241"/>
          </a:xfrm>
        </p:spPr>
        <p:txBody>
          <a:bodyPr>
            <a:normAutofit/>
          </a:bodyPr>
          <a:lstStyle>
            <a:lvl1pPr marL="0" indent="0">
              <a:buNone/>
              <a:defRPr sz="3600" b="1">
                <a:solidFill>
                  <a:srgbClr val="1A2857"/>
                </a:solidFill>
              </a:defRPr>
            </a:lvl1pPr>
          </a:lstStyle>
          <a:p>
            <a:pPr lvl="0"/>
            <a:r>
              <a:rPr lang="en-US" dirty="0"/>
              <a:t>Presentation</a:t>
            </a:r>
          </a:p>
        </p:txBody>
      </p:sp>
    </p:spTree>
    <p:extLst>
      <p:ext uri="{BB962C8B-B14F-4D97-AF65-F5344CB8AC3E}">
        <p14:creationId xmlns:p14="http://schemas.microsoft.com/office/powerpoint/2010/main" val="411265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numCol="3" spcCol="182880"/>
          <a:lstStyle>
            <a:lvl1pPr>
              <a:defRPr b="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04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Graph title p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E2D07CF-AC60-D446-924F-1E626F7BE3ED}"/>
              </a:ext>
            </a:extLst>
          </p:cNvPr>
          <p:cNvSpPr>
            <a:spLocks noGrp="1"/>
          </p:cNvSpPr>
          <p:nvPr>
            <p:ph type="pic" sz="quarter" idx="10"/>
          </p:nvPr>
        </p:nvSpPr>
        <p:spPr>
          <a:xfrm>
            <a:off x="0" y="0"/>
            <a:ext cx="5994400" cy="4917440"/>
          </a:xfrm>
        </p:spPr>
        <p:txBody>
          <a:bodyPr anchor="ctr"/>
          <a:lstStyle>
            <a:lvl1pPr algn="ctr">
              <a:defRPr/>
            </a:lvl1pPr>
          </a:lstStyle>
          <a:p>
            <a:r>
              <a:rPr lang="en-US" dirty="0"/>
              <a:t>Click icon to add picture</a:t>
            </a:r>
          </a:p>
        </p:txBody>
      </p:sp>
      <p:sp>
        <p:nvSpPr>
          <p:cNvPr id="9" name="Rectangle 8">
            <a:extLst>
              <a:ext uri="{FF2B5EF4-FFF2-40B4-BE49-F238E27FC236}">
                <a16:creationId xmlns:a16="http://schemas.microsoft.com/office/drawing/2014/main" id="{D55EE583-0812-F84F-B14A-B50E0F57F71A}"/>
              </a:ext>
            </a:extLst>
          </p:cNvPr>
          <p:cNvSpPr/>
          <p:nvPr userDrawn="1"/>
        </p:nvSpPr>
        <p:spPr>
          <a:xfrm>
            <a:off x="0" y="4917440"/>
            <a:ext cx="5994400" cy="1940561"/>
          </a:xfrm>
          <a:prstGeom prst="rect">
            <a:avLst/>
          </a:prstGeom>
          <a:solidFill>
            <a:srgbClr val="ED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1">
            <a:extLst>
              <a:ext uri="{FF2B5EF4-FFF2-40B4-BE49-F238E27FC236}">
                <a16:creationId xmlns:a16="http://schemas.microsoft.com/office/drawing/2014/main" id="{B7F2105B-5568-1B4A-AA27-8D0264A00146}"/>
              </a:ext>
            </a:extLst>
          </p:cNvPr>
          <p:cNvSpPr>
            <a:spLocks noGrp="1"/>
          </p:cNvSpPr>
          <p:nvPr>
            <p:ph type="body" sz="quarter" idx="14" hasCustomPrompt="1"/>
          </p:nvPr>
        </p:nvSpPr>
        <p:spPr>
          <a:xfrm>
            <a:off x="1229519" y="5619664"/>
            <a:ext cx="3535362" cy="656090"/>
          </a:xfrm>
        </p:spPr>
        <p:txBody>
          <a:bodyPr>
            <a:noAutofit/>
          </a:bodyPr>
          <a:lstStyle>
            <a:lvl1pPr marL="0" indent="0">
              <a:buNone/>
              <a:defRPr sz="1800">
                <a:solidFill>
                  <a:schemeClr val="bg1"/>
                </a:solidFill>
              </a:defRPr>
            </a:lvl1pPr>
          </a:lstStyle>
          <a:p>
            <a:pPr lvl="0"/>
            <a:r>
              <a:rPr lang="en-US" dirty="0"/>
              <a:t>Call-Outs and important copy goes here.</a:t>
            </a:r>
          </a:p>
        </p:txBody>
      </p:sp>
      <p:sp>
        <p:nvSpPr>
          <p:cNvPr id="14" name="Text Placeholder 11">
            <a:extLst>
              <a:ext uri="{FF2B5EF4-FFF2-40B4-BE49-F238E27FC236}">
                <a16:creationId xmlns:a16="http://schemas.microsoft.com/office/drawing/2014/main" id="{D216E21A-9E71-534B-B6F4-1C35BF09E360}"/>
              </a:ext>
            </a:extLst>
          </p:cNvPr>
          <p:cNvSpPr>
            <a:spLocks noGrp="1"/>
          </p:cNvSpPr>
          <p:nvPr>
            <p:ph type="body" sz="quarter" idx="11" hasCustomPrompt="1"/>
          </p:nvPr>
        </p:nvSpPr>
        <p:spPr>
          <a:xfrm>
            <a:off x="6345078" y="845330"/>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CC351042-2347-C846-BC5F-7DDDC170C509}"/>
              </a:ext>
            </a:extLst>
          </p:cNvPr>
          <p:cNvSpPr>
            <a:spLocks noGrp="1"/>
          </p:cNvSpPr>
          <p:nvPr>
            <p:ph type="body" sz="quarter" idx="12" hasCustomPrompt="1"/>
          </p:nvPr>
        </p:nvSpPr>
        <p:spPr>
          <a:xfrm>
            <a:off x="6345078" y="1272367"/>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1CE01934-0406-2D4E-A524-27D8A9491231}"/>
              </a:ext>
            </a:extLst>
          </p:cNvPr>
          <p:cNvSpPr>
            <a:spLocks noGrp="1"/>
          </p:cNvSpPr>
          <p:nvPr>
            <p:ph type="body" sz="quarter" idx="13"/>
          </p:nvPr>
        </p:nvSpPr>
        <p:spPr>
          <a:xfrm>
            <a:off x="6345078" y="2115967"/>
            <a:ext cx="5567045" cy="1775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hart Placeholder 17">
            <a:extLst>
              <a:ext uri="{FF2B5EF4-FFF2-40B4-BE49-F238E27FC236}">
                <a16:creationId xmlns:a16="http://schemas.microsoft.com/office/drawing/2014/main" id="{99037B85-F508-5645-8B3C-4D283163FA70}"/>
              </a:ext>
            </a:extLst>
          </p:cNvPr>
          <p:cNvSpPr>
            <a:spLocks noGrp="1"/>
          </p:cNvSpPr>
          <p:nvPr>
            <p:ph type="chart" sz="quarter" idx="15"/>
          </p:nvPr>
        </p:nvSpPr>
        <p:spPr>
          <a:xfrm>
            <a:off x="6345078" y="4277995"/>
            <a:ext cx="5567045" cy="2082800"/>
          </a:xfrm>
        </p:spPr>
        <p:txBody>
          <a:bodyPr/>
          <a:lstStyle/>
          <a:p>
            <a:r>
              <a:rPr lang="en-US" dirty="0"/>
              <a:t>Click icon to add chart</a:t>
            </a:r>
          </a:p>
        </p:txBody>
      </p:sp>
    </p:spTree>
    <p:extLst>
      <p:ext uri="{BB962C8B-B14F-4D97-AF65-F5344CB8AC3E}">
        <p14:creationId xmlns:p14="http://schemas.microsoft.com/office/powerpoint/2010/main" val="4035241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st title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419279-279A-BF4C-B04B-E5AD9B2C628A}"/>
              </a:ext>
            </a:extLst>
          </p:cNvPr>
          <p:cNvSpPr/>
          <p:nvPr userDrawn="1"/>
        </p:nvSpPr>
        <p:spPr>
          <a:xfrm>
            <a:off x="0" y="0"/>
            <a:ext cx="4432852" cy="6858000"/>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6D86317C-B180-EB42-8297-AF3AA30979DD}"/>
              </a:ext>
            </a:extLst>
          </p:cNvPr>
          <p:cNvSpPr>
            <a:spLocks noGrp="1"/>
          </p:cNvSpPr>
          <p:nvPr>
            <p:ph type="body" sz="quarter" idx="10" hasCustomPrompt="1"/>
          </p:nvPr>
        </p:nvSpPr>
        <p:spPr>
          <a:xfrm>
            <a:off x="427038" y="2368063"/>
            <a:ext cx="3535362" cy="497376"/>
          </a:xfrm>
        </p:spPr>
        <p:txBody>
          <a:bodyPr/>
          <a:lstStyle>
            <a:lvl1pPr marL="0" indent="0">
              <a:buNone/>
              <a:defRPr>
                <a:solidFill>
                  <a:schemeClr val="bg2"/>
                </a:solidFill>
              </a:defRPr>
            </a:lvl1pPr>
          </a:lstStyle>
          <a:p>
            <a:pPr lvl="0"/>
            <a:r>
              <a:rPr lang="en-US" dirty="0"/>
              <a:t>SECTION</a:t>
            </a:r>
          </a:p>
        </p:txBody>
      </p:sp>
      <p:sp>
        <p:nvSpPr>
          <p:cNvPr id="14" name="Text Placeholder 13">
            <a:extLst>
              <a:ext uri="{FF2B5EF4-FFF2-40B4-BE49-F238E27FC236}">
                <a16:creationId xmlns:a16="http://schemas.microsoft.com/office/drawing/2014/main" id="{C66CD9FB-930B-8B4F-B90D-3E04EB684DE4}"/>
              </a:ext>
            </a:extLst>
          </p:cNvPr>
          <p:cNvSpPr>
            <a:spLocks noGrp="1"/>
          </p:cNvSpPr>
          <p:nvPr>
            <p:ph type="body" sz="quarter" idx="11" hasCustomPrompt="1"/>
          </p:nvPr>
        </p:nvSpPr>
        <p:spPr>
          <a:xfrm>
            <a:off x="427039" y="2865438"/>
            <a:ext cx="3769042" cy="1178241"/>
          </a:xfrm>
        </p:spPr>
        <p:txBody>
          <a:bodyPr>
            <a:normAutofit/>
          </a:bodyPr>
          <a:lstStyle>
            <a:lvl1pPr marL="0" indent="0">
              <a:buNone/>
              <a:defRPr sz="3600" b="1">
                <a:solidFill>
                  <a:schemeClr val="bg2"/>
                </a:solidFill>
              </a:defRPr>
            </a:lvl1pPr>
          </a:lstStyle>
          <a:p>
            <a:pPr lvl="0"/>
            <a:r>
              <a:rPr lang="en-US" dirty="0"/>
              <a:t>PAGE TITLE</a:t>
            </a:r>
          </a:p>
        </p:txBody>
      </p:sp>
      <p:sp>
        <p:nvSpPr>
          <p:cNvPr id="16" name="Text Placeholder 15">
            <a:extLst>
              <a:ext uri="{FF2B5EF4-FFF2-40B4-BE49-F238E27FC236}">
                <a16:creationId xmlns:a16="http://schemas.microsoft.com/office/drawing/2014/main" id="{95528B55-96E3-D541-916C-5BE3233FC052}"/>
              </a:ext>
            </a:extLst>
          </p:cNvPr>
          <p:cNvSpPr>
            <a:spLocks noGrp="1"/>
          </p:cNvSpPr>
          <p:nvPr>
            <p:ph type="body" sz="quarter" idx="12"/>
          </p:nvPr>
        </p:nvSpPr>
        <p:spPr>
          <a:xfrm>
            <a:off x="4856163" y="558800"/>
            <a:ext cx="6684962" cy="578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277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EA3BCE-5650-2844-827E-00C245AE3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712" y="5120640"/>
            <a:ext cx="1257056" cy="1270000"/>
          </a:xfrm>
          <a:prstGeom prst="rect">
            <a:avLst/>
          </a:prstGeom>
        </p:spPr>
      </p:pic>
      <p:sp>
        <p:nvSpPr>
          <p:cNvPr id="4" name="Text Placeholder 13">
            <a:extLst>
              <a:ext uri="{FF2B5EF4-FFF2-40B4-BE49-F238E27FC236}">
                <a16:creationId xmlns:a16="http://schemas.microsoft.com/office/drawing/2014/main" id="{CC351042-2347-C846-BC5F-7DDDC170C509}"/>
              </a:ext>
            </a:extLst>
          </p:cNvPr>
          <p:cNvSpPr>
            <a:spLocks noGrp="1"/>
          </p:cNvSpPr>
          <p:nvPr>
            <p:ph type="body" sz="quarter" idx="12" hasCustomPrompt="1"/>
          </p:nvPr>
        </p:nvSpPr>
        <p:spPr>
          <a:xfrm>
            <a:off x="1786768" y="2208807"/>
            <a:ext cx="8728805" cy="566594"/>
          </a:xfrm>
        </p:spPr>
        <p:txBody>
          <a:bodyPr>
            <a:normAutofit/>
          </a:bodyPr>
          <a:lstStyle>
            <a:lvl1pPr marL="0" indent="0">
              <a:buNone/>
              <a:defRPr sz="2000" b="0" baseline="0">
                <a:solidFill>
                  <a:schemeClr val="tx1"/>
                </a:solidFill>
              </a:defRPr>
            </a:lvl1pPr>
          </a:lstStyle>
          <a:p>
            <a:pPr lvl="0"/>
            <a:r>
              <a:rPr lang="en-US" dirty="0"/>
              <a:t>Please remember to have AT LEAST ½ inch margin from border for all text.</a:t>
            </a:r>
          </a:p>
        </p:txBody>
      </p:sp>
    </p:spTree>
    <p:extLst>
      <p:ext uri="{BB962C8B-B14F-4D97-AF65-F5344CB8AC3E}">
        <p14:creationId xmlns:p14="http://schemas.microsoft.com/office/powerpoint/2010/main" val="80933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2000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7322"/>
            <a:ext cx="10972800" cy="105031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2951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with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DDFE9-484E-1246-BFD4-725C53E5B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463" y="614276"/>
            <a:ext cx="8094285" cy="1353315"/>
          </a:xfrm>
          <a:prstGeom prst="rect">
            <a:avLst/>
          </a:prstGeom>
        </p:spPr>
      </p:pic>
      <p:sp>
        <p:nvSpPr>
          <p:cNvPr id="12" name="Text Placeholder 13">
            <a:extLst>
              <a:ext uri="{FF2B5EF4-FFF2-40B4-BE49-F238E27FC236}">
                <a16:creationId xmlns:a16="http://schemas.microsoft.com/office/drawing/2014/main" id="{A77F1EF4-B9BC-8249-ABC9-EC8F06B55E43}"/>
              </a:ext>
            </a:extLst>
          </p:cNvPr>
          <p:cNvSpPr>
            <a:spLocks noGrp="1"/>
          </p:cNvSpPr>
          <p:nvPr>
            <p:ph type="body" sz="quarter" idx="11" hasCustomPrompt="1"/>
          </p:nvPr>
        </p:nvSpPr>
        <p:spPr>
          <a:xfrm>
            <a:off x="2064135" y="2337498"/>
            <a:ext cx="3769042" cy="1178241"/>
          </a:xfrm>
        </p:spPr>
        <p:txBody>
          <a:bodyPr>
            <a:normAutofit/>
          </a:bodyPr>
          <a:lstStyle>
            <a:lvl1pPr marL="0" indent="0">
              <a:buNone/>
              <a:defRPr sz="3600" b="1">
                <a:solidFill>
                  <a:srgbClr val="1A2857"/>
                </a:solidFill>
              </a:defRPr>
            </a:lvl1pPr>
          </a:lstStyle>
          <a:p>
            <a:pPr lvl="0"/>
            <a:r>
              <a:rPr lang="en-US" dirty="0"/>
              <a:t>Presentation</a:t>
            </a:r>
          </a:p>
        </p:txBody>
      </p:sp>
      <p:pic>
        <p:nvPicPr>
          <p:cNvPr id="7" name="Picture 6">
            <a:extLst>
              <a:ext uri="{FF2B5EF4-FFF2-40B4-BE49-F238E27FC236}">
                <a16:creationId xmlns:a16="http://schemas.microsoft.com/office/drawing/2014/main" id="{040712C1-3301-8249-A516-FE063E313B5A}"/>
              </a:ext>
            </a:extLst>
          </p:cNvPr>
          <p:cNvPicPr>
            <a:picLocks noChangeAspect="1"/>
          </p:cNvPicPr>
          <p:nvPr userDrawn="1"/>
        </p:nvPicPr>
        <p:blipFill>
          <a:blip r:embed="rId3"/>
          <a:stretch>
            <a:fillRect/>
          </a:stretch>
        </p:blipFill>
        <p:spPr>
          <a:xfrm>
            <a:off x="4949112" y="6846"/>
            <a:ext cx="7242888" cy="6858000"/>
          </a:xfrm>
          <a:prstGeom prst="rect">
            <a:avLst/>
          </a:prstGeom>
        </p:spPr>
      </p:pic>
    </p:spTree>
    <p:extLst>
      <p:ext uri="{BB962C8B-B14F-4D97-AF65-F5344CB8AC3E}">
        <p14:creationId xmlns:p14="http://schemas.microsoft.com/office/powerpoint/2010/main" val="74426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99164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2991642" cy="107443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4790598" y="734207"/>
            <a:ext cx="5684362" cy="292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0432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399" y="365126"/>
            <a:ext cx="11465169" cy="947859"/>
          </a:xfrm>
        </p:spPr>
        <p:txBody>
          <a:bodyPr/>
          <a:lstStyle/>
          <a:p>
            <a:r>
              <a:rPr lang="en-US" dirty="0"/>
              <a:t>Click to edit Master title style</a:t>
            </a:r>
          </a:p>
        </p:txBody>
      </p:sp>
      <p:sp>
        <p:nvSpPr>
          <p:cNvPr id="3" name="Content Placeholder 2"/>
          <p:cNvSpPr>
            <a:spLocks noGrp="1"/>
          </p:cNvSpPr>
          <p:nvPr>
            <p:ph idx="1"/>
          </p:nvPr>
        </p:nvSpPr>
        <p:spPr>
          <a:xfrm>
            <a:off x="406399" y="1484923"/>
            <a:ext cx="11465169" cy="4692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8049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50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uthor/Present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806161"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Presenter</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3230560" cy="1074434"/>
          </a:xfrm>
        </p:spPr>
        <p:txBody>
          <a:bodyPr>
            <a:normAutofit/>
          </a:bodyPr>
          <a:lstStyle>
            <a:lvl1pPr marL="0" indent="0">
              <a:buNone/>
              <a:defRPr sz="3600" b="1">
                <a:solidFill>
                  <a:srgbClr val="83D4EF"/>
                </a:solidFill>
              </a:defRPr>
            </a:lvl1pPr>
          </a:lstStyle>
          <a:p>
            <a:pPr lvl="0"/>
            <a:r>
              <a:rPr lang="en-US" dirty="0"/>
              <a:t>Author name</a:t>
            </a:r>
          </a:p>
          <a:p>
            <a:pPr lvl="0"/>
            <a:r>
              <a:rPr lang="en-US" dirty="0"/>
              <a:t>Author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hasCustomPrompt="1"/>
          </p:nvPr>
        </p:nvSpPr>
        <p:spPr>
          <a:xfrm>
            <a:off x="4790598" y="734207"/>
            <a:ext cx="5684362" cy="2923394"/>
          </a:xfrm>
        </p:spPr>
        <p:txBody>
          <a:bodyPr/>
          <a:lstStyle>
            <a:lvl1pPr>
              <a:defRPr baseline="0"/>
            </a:lvl1pPr>
          </a:lstStyle>
          <a:p>
            <a:pPr lvl="0"/>
            <a:r>
              <a:rPr lang="en-US" dirty="0"/>
              <a:t>Brief description of author and presentation.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910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Content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136491-7820-8F48-A358-05066F1E4CE8}"/>
              </a:ext>
            </a:extLst>
          </p:cNvPr>
          <p:cNvSpPr>
            <a:spLocks noGrp="1"/>
          </p:cNvSpPr>
          <p:nvPr>
            <p:ph type="pic" sz="quarter" idx="10"/>
          </p:nvPr>
        </p:nvSpPr>
        <p:spPr>
          <a:xfrm>
            <a:off x="-1" y="0"/>
            <a:ext cx="5974077" cy="6858000"/>
          </a:xfrm>
        </p:spPr>
        <p:txBody>
          <a:bodyPr anchor="ctr"/>
          <a:lstStyle>
            <a:lvl1pPr algn="ctr">
              <a:defRPr/>
            </a:lvl1pPr>
          </a:lstStyle>
          <a:p>
            <a:r>
              <a:rPr lang="en-US" dirty="0"/>
              <a:t>Click icon to add picture</a:t>
            </a:r>
          </a:p>
        </p:txBody>
      </p:sp>
      <p:sp>
        <p:nvSpPr>
          <p:cNvPr id="10" name="Text Placeholder 11">
            <a:extLst>
              <a:ext uri="{FF2B5EF4-FFF2-40B4-BE49-F238E27FC236}">
                <a16:creationId xmlns:a16="http://schemas.microsoft.com/office/drawing/2014/main" id="{6671DC36-7913-0B4D-8487-677C5F55F9BB}"/>
              </a:ext>
            </a:extLst>
          </p:cNvPr>
          <p:cNvSpPr>
            <a:spLocks noGrp="1"/>
          </p:cNvSpPr>
          <p:nvPr>
            <p:ph type="body" sz="quarter" idx="11" hasCustomPrompt="1"/>
          </p:nvPr>
        </p:nvSpPr>
        <p:spPr>
          <a:xfrm>
            <a:off x="6319519" y="836354"/>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1" name="Text Placeholder 13">
            <a:extLst>
              <a:ext uri="{FF2B5EF4-FFF2-40B4-BE49-F238E27FC236}">
                <a16:creationId xmlns:a16="http://schemas.microsoft.com/office/drawing/2014/main" id="{46D46D19-325C-1B4E-9834-FB7AA488872A}"/>
              </a:ext>
            </a:extLst>
          </p:cNvPr>
          <p:cNvSpPr>
            <a:spLocks noGrp="1"/>
          </p:cNvSpPr>
          <p:nvPr>
            <p:ph type="body" sz="quarter" idx="12" hasCustomPrompt="1"/>
          </p:nvPr>
        </p:nvSpPr>
        <p:spPr>
          <a:xfrm>
            <a:off x="6319519" y="1258628"/>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12" name="Text Placeholder 15">
            <a:extLst>
              <a:ext uri="{FF2B5EF4-FFF2-40B4-BE49-F238E27FC236}">
                <a16:creationId xmlns:a16="http://schemas.microsoft.com/office/drawing/2014/main" id="{0EDD13E5-18C1-264F-A2AF-9AB612321F6A}"/>
              </a:ext>
            </a:extLst>
          </p:cNvPr>
          <p:cNvSpPr>
            <a:spLocks noGrp="1"/>
          </p:cNvSpPr>
          <p:nvPr>
            <p:ph type="body" sz="quarter" idx="13"/>
          </p:nvPr>
        </p:nvSpPr>
        <p:spPr>
          <a:xfrm>
            <a:off x="6299515" y="2035871"/>
            <a:ext cx="5567045" cy="262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27BA130D-2C6E-8548-8073-1DC02762D159}"/>
              </a:ext>
            </a:extLst>
          </p:cNvPr>
          <p:cNvSpPr/>
          <p:nvPr userDrawn="1"/>
        </p:nvSpPr>
        <p:spPr>
          <a:xfrm>
            <a:off x="6319519" y="4859167"/>
            <a:ext cx="4205763" cy="1524001"/>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1">
            <a:extLst>
              <a:ext uri="{FF2B5EF4-FFF2-40B4-BE49-F238E27FC236}">
                <a16:creationId xmlns:a16="http://schemas.microsoft.com/office/drawing/2014/main" id="{0DB07ED3-4CC5-8A4A-98FB-6EBD2CA16D8C}"/>
              </a:ext>
            </a:extLst>
          </p:cNvPr>
          <p:cNvSpPr>
            <a:spLocks noGrp="1"/>
          </p:cNvSpPr>
          <p:nvPr>
            <p:ph type="body" sz="quarter" idx="14" hasCustomPrompt="1"/>
          </p:nvPr>
        </p:nvSpPr>
        <p:spPr>
          <a:xfrm>
            <a:off x="6613528" y="5128798"/>
            <a:ext cx="3535362" cy="984738"/>
          </a:xfrm>
        </p:spPr>
        <p:txBody>
          <a:bodyPr>
            <a:noAutofit/>
          </a:bodyPr>
          <a:lstStyle>
            <a:lvl1pPr marL="0" indent="0">
              <a:buNone/>
              <a:defRPr sz="1800">
                <a:solidFill>
                  <a:schemeClr val="bg2"/>
                </a:solidFill>
              </a:defRPr>
            </a:lvl1pPr>
          </a:lstStyle>
          <a:p>
            <a:pPr lvl="0"/>
            <a:r>
              <a:rPr lang="en-US" dirty="0"/>
              <a:t>Call-Outs and important copy goes here.</a:t>
            </a:r>
          </a:p>
        </p:txBody>
      </p:sp>
    </p:spTree>
    <p:extLst>
      <p:ext uri="{BB962C8B-B14F-4D97-AF65-F5344CB8AC3E}">
        <p14:creationId xmlns:p14="http://schemas.microsoft.com/office/powerpoint/2010/main" val="259956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92A29F5-4B3B-CD4A-8126-F446CFFEDFC1}"/>
              </a:ext>
            </a:extLst>
          </p:cNvPr>
          <p:cNvSpPr>
            <a:spLocks noGrp="1"/>
          </p:cNvSpPr>
          <p:nvPr>
            <p:ph type="pic" sz="quarter" idx="10"/>
          </p:nvPr>
        </p:nvSpPr>
        <p:spPr>
          <a:xfrm>
            <a:off x="1503998" y="1249363"/>
            <a:ext cx="4246562" cy="4246562"/>
          </a:xfrm>
        </p:spPr>
        <p:txBody>
          <a:bodyPr/>
          <a:lstStyle/>
          <a:p>
            <a:r>
              <a:rPr lang="en-US" dirty="0"/>
              <a:t>Click icon to add picture</a:t>
            </a:r>
          </a:p>
        </p:txBody>
      </p:sp>
      <p:sp>
        <p:nvSpPr>
          <p:cNvPr id="10" name="Text Placeholder 13">
            <a:extLst>
              <a:ext uri="{FF2B5EF4-FFF2-40B4-BE49-F238E27FC236}">
                <a16:creationId xmlns:a16="http://schemas.microsoft.com/office/drawing/2014/main" id="{F950D8FD-3C87-FD4C-98C0-AECE95625DA6}"/>
              </a:ext>
            </a:extLst>
          </p:cNvPr>
          <p:cNvSpPr>
            <a:spLocks noGrp="1"/>
          </p:cNvSpPr>
          <p:nvPr>
            <p:ph type="body" sz="quarter" idx="14" hasCustomPrompt="1"/>
          </p:nvPr>
        </p:nvSpPr>
        <p:spPr>
          <a:xfrm>
            <a:off x="6426678" y="1280160"/>
            <a:ext cx="3769042" cy="4246880"/>
          </a:xfrm>
        </p:spPr>
        <p:txBody>
          <a:bodyPr anchor="ctr">
            <a:normAutofit/>
          </a:bodyPr>
          <a:lstStyle>
            <a:lvl1pPr marL="0" indent="0">
              <a:buNone/>
              <a:defRPr sz="3600" b="1">
                <a:solidFill>
                  <a:srgbClr val="83D4EF"/>
                </a:solidFill>
              </a:defRPr>
            </a:lvl1pPr>
          </a:lstStyle>
          <a:p>
            <a:pPr lvl="0"/>
            <a:r>
              <a:rPr lang="en-US" dirty="0"/>
              <a:t>PAGE TITLE</a:t>
            </a:r>
          </a:p>
        </p:txBody>
      </p:sp>
    </p:spTree>
    <p:extLst>
      <p:ext uri="{BB962C8B-B14F-4D97-AF65-F5344CB8AC3E}">
        <p14:creationId xmlns:p14="http://schemas.microsoft.com/office/powerpoint/2010/main" val="218126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 out quote, divider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81F8AC-75F5-AC43-B0CD-1B397CF247AC}"/>
              </a:ext>
            </a:extLst>
          </p:cNvPr>
          <p:cNvSpPr/>
          <p:nvPr userDrawn="1"/>
        </p:nvSpPr>
        <p:spPr>
          <a:xfrm>
            <a:off x="0" y="0"/>
            <a:ext cx="12192000" cy="6858000"/>
          </a:xfrm>
          <a:prstGeom prst="rect">
            <a:avLst/>
          </a:prstGeom>
          <a:solidFill>
            <a:srgbClr val="83D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3">
            <a:extLst>
              <a:ext uri="{FF2B5EF4-FFF2-40B4-BE49-F238E27FC236}">
                <a16:creationId xmlns:a16="http://schemas.microsoft.com/office/drawing/2014/main" id="{7D58C685-B8F6-AC46-AB59-F76C6F3B1F58}"/>
              </a:ext>
            </a:extLst>
          </p:cNvPr>
          <p:cNvSpPr>
            <a:spLocks noGrp="1"/>
          </p:cNvSpPr>
          <p:nvPr>
            <p:ph type="body" sz="quarter" idx="12" hasCustomPrompt="1"/>
          </p:nvPr>
        </p:nvSpPr>
        <p:spPr>
          <a:xfrm>
            <a:off x="4371579" y="3145703"/>
            <a:ext cx="3448842" cy="566594"/>
          </a:xfrm>
        </p:spPr>
        <p:txBody>
          <a:bodyPr>
            <a:normAutofit/>
          </a:bodyPr>
          <a:lstStyle>
            <a:lvl1pPr marL="0" indent="0">
              <a:buNone/>
              <a:defRPr sz="3600" b="1">
                <a:solidFill>
                  <a:schemeClr val="bg2"/>
                </a:solidFill>
              </a:defRPr>
            </a:lvl1pPr>
          </a:lstStyle>
          <a:p>
            <a:pPr lvl="0"/>
            <a:r>
              <a:rPr lang="en-US" dirty="0"/>
              <a:t>Pull Out Quote</a:t>
            </a:r>
          </a:p>
        </p:txBody>
      </p:sp>
    </p:spTree>
    <p:extLst>
      <p:ext uri="{BB962C8B-B14F-4D97-AF65-F5344CB8AC3E}">
        <p14:creationId xmlns:p14="http://schemas.microsoft.com/office/powerpoint/2010/main" val="266302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title pag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6EB8A1F7-9EB9-7940-942A-8AAEDDF10FC6}"/>
              </a:ext>
            </a:extLst>
          </p:cNvPr>
          <p:cNvSpPr>
            <a:spLocks noGrp="1"/>
          </p:cNvSpPr>
          <p:nvPr>
            <p:ph type="body" sz="quarter" idx="13" hasCustomPrompt="1"/>
          </p:nvPr>
        </p:nvSpPr>
        <p:spPr>
          <a:xfrm>
            <a:off x="6345078" y="845330"/>
            <a:ext cx="3535362"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6" name="Text Placeholder 13">
            <a:extLst>
              <a:ext uri="{FF2B5EF4-FFF2-40B4-BE49-F238E27FC236}">
                <a16:creationId xmlns:a16="http://schemas.microsoft.com/office/drawing/2014/main" id="{50BF8431-02A1-FD49-94D9-6AC1E8675BFF}"/>
              </a:ext>
            </a:extLst>
          </p:cNvPr>
          <p:cNvSpPr>
            <a:spLocks noGrp="1"/>
          </p:cNvSpPr>
          <p:nvPr>
            <p:ph type="body" sz="quarter" idx="14" hasCustomPrompt="1"/>
          </p:nvPr>
        </p:nvSpPr>
        <p:spPr>
          <a:xfrm>
            <a:off x="6345078" y="1272367"/>
            <a:ext cx="3769042" cy="566594"/>
          </a:xfrm>
        </p:spPr>
        <p:txBody>
          <a:bodyPr>
            <a:normAutofit/>
          </a:bodyPr>
          <a:lstStyle>
            <a:lvl1pPr marL="0" indent="0">
              <a:buNone/>
              <a:defRPr sz="3600" b="1">
                <a:solidFill>
                  <a:srgbClr val="83D4EF"/>
                </a:solidFill>
              </a:defRPr>
            </a:lvl1pPr>
          </a:lstStyle>
          <a:p>
            <a:pPr lvl="0"/>
            <a:r>
              <a:rPr lang="en-US" dirty="0"/>
              <a:t>PAGE TITLE</a:t>
            </a:r>
          </a:p>
        </p:txBody>
      </p:sp>
      <p:sp>
        <p:nvSpPr>
          <p:cNvPr id="7" name="Text Placeholder 15">
            <a:extLst>
              <a:ext uri="{FF2B5EF4-FFF2-40B4-BE49-F238E27FC236}">
                <a16:creationId xmlns:a16="http://schemas.microsoft.com/office/drawing/2014/main" id="{392BD3A4-3215-D44F-B0FC-D424AC41F159}"/>
              </a:ext>
            </a:extLst>
          </p:cNvPr>
          <p:cNvSpPr>
            <a:spLocks noGrp="1"/>
          </p:cNvSpPr>
          <p:nvPr>
            <p:ph type="body" sz="quarter" idx="15"/>
          </p:nvPr>
        </p:nvSpPr>
        <p:spPr>
          <a:xfrm>
            <a:off x="6345078" y="2115966"/>
            <a:ext cx="5151353" cy="360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hart Placeholder 10">
            <a:extLst>
              <a:ext uri="{FF2B5EF4-FFF2-40B4-BE49-F238E27FC236}">
                <a16:creationId xmlns:a16="http://schemas.microsoft.com/office/drawing/2014/main" id="{FA4FA19F-F6C9-674B-BA8A-538CD6765D24}"/>
              </a:ext>
            </a:extLst>
          </p:cNvPr>
          <p:cNvSpPr>
            <a:spLocks noGrp="1"/>
          </p:cNvSpPr>
          <p:nvPr>
            <p:ph type="chart" sz="quarter" idx="16"/>
          </p:nvPr>
        </p:nvSpPr>
        <p:spPr>
          <a:xfrm>
            <a:off x="762000" y="995363"/>
            <a:ext cx="5089525" cy="4724400"/>
          </a:xfrm>
        </p:spPr>
        <p:txBody>
          <a:bodyPr/>
          <a:lstStyle/>
          <a:p>
            <a:r>
              <a:rPr lang="en-US" dirty="0"/>
              <a:t>Click icon to add chart</a:t>
            </a:r>
          </a:p>
        </p:txBody>
      </p:sp>
    </p:spTree>
    <p:extLst>
      <p:ext uri="{BB962C8B-B14F-4D97-AF65-F5344CB8AC3E}">
        <p14:creationId xmlns:p14="http://schemas.microsoft.com/office/powerpoint/2010/main" val="254158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4216400"/>
            <a:ext cx="12192000" cy="264160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1">
            <a:extLst>
              <a:ext uri="{FF2B5EF4-FFF2-40B4-BE49-F238E27FC236}">
                <a16:creationId xmlns:a16="http://schemas.microsoft.com/office/drawing/2014/main" id="{D34A968D-45E7-BF4C-BA2B-C96BF1D12F4E}"/>
              </a:ext>
            </a:extLst>
          </p:cNvPr>
          <p:cNvSpPr>
            <a:spLocks noGrp="1"/>
          </p:cNvSpPr>
          <p:nvPr>
            <p:ph type="body" sz="quarter" idx="11" hasCustomPrompt="1"/>
          </p:nvPr>
        </p:nvSpPr>
        <p:spPr>
          <a:xfrm>
            <a:off x="1560038" y="1577009"/>
            <a:ext cx="2806161" cy="427037"/>
          </a:xfrm>
        </p:spPr>
        <p:txBody>
          <a:bodyPr>
            <a:normAutofit/>
          </a:bodyPr>
          <a:lstStyle>
            <a:lvl1pPr marL="0" indent="0">
              <a:buNone/>
              <a:defRPr sz="2000">
                <a:solidFill>
                  <a:srgbClr val="CF202F"/>
                </a:solidFill>
                <a:latin typeface="Georgia" panose="02040502050405020303" pitchFamily="18" charset="0"/>
              </a:defRPr>
            </a:lvl1pPr>
          </a:lstStyle>
          <a:p>
            <a:pPr lvl="0"/>
            <a:r>
              <a:rPr lang="en-US" dirty="0"/>
              <a:t>Section</a:t>
            </a:r>
          </a:p>
        </p:txBody>
      </p:sp>
      <p:sp>
        <p:nvSpPr>
          <p:cNvPr id="15" name="Text Placeholder 13">
            <a:extLst>
              <a:ext uri="{FF2B5EF4-FFF2-40B4-BE49-F238E27FC236}">
                <a16:creationId xmlns:a16="http://schemas.microsoft.com/office/drawing/2014/main" id="{2E748BB2-E990-E640-A5A5-C6987F794B1B}"/>
              </a:ext>
            </a:extLst>
          </p:cNvPr>
          <p:cNvSpPr>
            <a:spLocks noGrp="1"/>
          </p:cNvSpPr>
          <p:nvPr>
            <p:ph type="body" sz="quarter" idx="12" hasCustomPrompt="1"/>
          </p:nvPr>
        </p:nvSpPr>
        <p:spPr>
          <a:xfrm>
            <a:off x="1560038" y="2004046"/>
            <a:ext cx="2991642" cy="1074434"/>
          </a:xfrm>
        </p:spPr>
        <p:txBody>
          <a:bodyPr>
            <a:normAutofit/>
          </a:bodyPr>
          <a:lstStyle>
            <a:lvl1pPr marL="0" indent="0">
              <a:buNone/>
              <a:defRPr sz="3600" b="1">
                <a:solidFill>
                  <a:srgbClr val="83D4EF"/>
                </a:solidFill>
              </a:defRPr>
            </a:lvl1pPr>
          </a:lstStyle>
          <a:p>
            <a:pPr lvl="0"/>
            <a:r>
              <a:rPr lang="en-US" dirty="0"/>
              <a:t>PAGE TITLE</a:t>
            </a:r>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4790598" y="734207"/>
            <a:ext cx="5684362" cy="292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423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age 1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a:lstStyle>
            <a:lvl1pPr>
              <a:defRPr b="1">
                <a:solidFill>
                  <a:srgbClr val="2E74B5">
                    <a:alpha val="65000"/>
                  </a:srgbClr>
                </a:solidFill>
                <a:latin typeface="Calibri Light" panose="020F030202020403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669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2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8DABD-4B72-394B-80B3-42B700EA50C6}"/>
              </a:ext>
            </a:extLst>
          </p:cNvPr>
          <p:cNvSpPr/>
          <p:nvPr userDrawn="1"/>
        </p:nvSpPr>
        <p:spPr>
          <a:xfrm>
            <a:off x="0" y="658368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D294B87-03CC-304B-88BD-9E8B309EA62E}"/>
              </a:ext>
            </a:extLst>
          </p:cNvPr>
          <p:cNvSpPr>
            <a:spLocks noGrp="1"/>
          </p:cNvSpPr>
          <p:nvPr>
            <p:ph type="body" sz="quarter" idx="13"/>
          </p:nvPr>
        </p:nvSpPr>
        <p:spPr>
          <a:xfrm>
            <a:off x="622997" y="693334"/>
            <a:ext cx="10962751" cy="5466305"/>
          </a:xfrm>
        </p:spPr>
        <p:txBody>
          <a:bodyPr numCol="2" spcCol="182880"/>
          <a:lstStyle>
            <a:lvl1pPr>
              <a:defRPr b="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698DABD-4B72-394B-80B3-42B700EA50C6}"/>
              </a:ext>
            </a:extLst>
          </p:cNvPr>
          <p:cNvSpPr/>
          <p:nvPr userDrawn="1"/>
        </p:nvSpPr>
        <p:spPr>
          <a:xfrm>
            <a:off x="0" y="0"/>
            <a:ext cx="12192000" cy="274320"/>
          </a:xfrm>
          <a:prstGeom prst="rect">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460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2A48ACC-AF4D-6643-9901-918A2420A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91A0C04B-2F5B-124E-9AC1-03AAF0A9234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4184567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50" r:id="rId3"/>
    <p:sldLayoutId id="2147483656" r:id="rId4"/>
    <p:sldLayoutId id="2147483652" r:id="rId5"/>
    <p:sldLayoutId id="2147483655" r:id="rId6"/>
    <p:sldLayoutId id="2147483653" r:id="rId7"/>
    <p:sldLayoutId id="2147483676" r:id="rId8"/>
    <p:sldLayoutId id="2147483677" r:id="rId9"/>
    <p:sldLayoutId id="2147483678" r:id="rId10"/>
    <p:sldLayoutId id="2147483651" r:id="rId11"/>
    <p:sldLayoutId id="2147483649" r:id="rId12"/>
    <p:sldLayoutId id="2147483654" r:id="rId13"/>
    <p:sldLayoutId id="2147483684" r:id="rId14"/>
    <p:sldLayoutId id="2147483685" r:id="rId15"/>
    <p:sldLayoutId id="2147483687" r:id="rId16"/>
    <p:sldLayoutId id="2147483689" r:id="rId17"/>
    <p:sldLayoutId id="2147483690" r:id="rId18"/>
    <p:sldLayoutId id="2147483692" r:id="rId19"/>
  </p:sldLayoutIdLst>
  <p:hf hdr="0" ftr="0" dt="0"/>
  <p:txStyles>
    <p:titleStyle>
      <a:lvl1pPr eaLnBrk="1" hangingPunct="1">
        <a:defRPr sz="3000" b="1">
          <a:solidFill>
            <a:srgbClr val="2E74B5"/>
          </a:solidFill>
          <a:latin typeface="Calibri Light" panose="020F0302020204030204" pitchFamily="34" charset="0"/>
          <a:ea typeface="+mj-ea"/>
          <a:cs typeface="Arial" panose="020B0604020202020204" pitchFamily="34" charset="0"/>
        </a:defRPr>
      </a:lvl1pPr>
    </p:titleStyle>
    <p:bodyStyle>
      <a:lvl1pPr marL="0" indent="0" eaLnBrk="1" hangingPunct="1">
        <a:buClr>
          <a:schemeClr val="tx2"/>
        </a:buClr>
        <a:buFont typeface="Wingdings" pitchFamily="2" charset="2"/>
        <a:buNone/>
        <a:defRPr sz="3000" b="0" i="0">
          <a:solidFill>
            <a:srgbClr val="4C4C4C">
              <a:alpha val="65000"/>
            </a:srgbClr>
          </a:solidFill>
          <a:latin typeface="Arial" panose="020B0604020202020204" pitchFamily="34" charset="0"/>
          <a:ea typeface="+mn-ea"/>
          <a:cs typeface="Arial" panose="020B0604020202020204" pitchFamily="34" charset="0"/>
        </a:defRPr>
      </a:lvl1pPr>
      <a:lvl2pPr marL="457200" indent="0" eaLnBrk="1" hangingPunct="1">
        <a:buClr>
          <a:schemeClr val="tx2"/>
        </a:buClr>
        <a:buFont typeface="Wingdings" pitchFamily="2" charset="2"/>
        <a:buNone/>
        <a:defRPr sz="2400" b="0" i="0">
          <a:solidFill>
            <a:srgbClr val="4C4C4C">
              <a:alpha val="65000"/>
            </a:srgbClr>
          </a:solidFill>
          <a:latin typeface="Arial" panose="020B0604020202020204" pitchFamily="34" charset="0"/>
          <a:ea typeface="+mn-ea"/>
          <a:cs typeface="Arial" panose="020B0604020202020204" pitchFamily="34" charset="0"/>
        </a:defRPr>
      </a:lvl2pPr>
      <a:lvl3pPr marL="914400" indent="0" eaLnBrk="1" hangingPunct="1">
        <a:buClr>
          <a:schemeClr val="tx2"/>
        </a:buClr>
        <a:buFont typeface="Wingdings" pitchFamily="2" charset="2"/>
        <a:buNone/>
        <a:defRPr sz="2000" b="0" i="0">
          <a:solidFill>
            <a:srgbClr val="4C4C4C">
              <a:alpha val="65000"/>
            </a:srgbClr>
          </a:solidFill>
          <a:latin typeface="Arial" panose="020B0604020202020204" pitchFamily="34" charset="0"/>
          <a:ea typeface="+mn-ea"/>
          <a:cs typeface="Arial" panose="020B0604020202020204" pitchFamily="34" charset="0"/>
        </a:defRPr>
      </a:lvl3pPr>
      <a:lvl4pPr marL="1371600" indent="0" eaLnBrk="1" hangingPunct="1">
        <a:buClr>
          <a:schemeClr val="tx2"/>
        </a:buClr>
        <a:buFont typeface="Wingdings" pitchFamily="2" charset="2"/>
        <a:buNone/>
        <a:defRPr sz="1600" b="0" i="0">
          <a:solidFill>
            <a:srgbClr val="4C4C4C">
              <a:alpha val="65000"/>
            </a:srgbClr>
          </a:solidFill>
          <a:latin typeface="Arial" panose="020B0604020202020204" pitchFamily="34" charset="0"/>
          <a:ea typeface="+mn-ea"/>
          <a:cs typeface="Arial" panose="020B0604020202020204" pitchFamily="34" charset="0"/>
        </a:defRPr>
      </a:lvl4pPr>
      <a:lvl5pPr marL="1828800" indent="0" eaLnBrk="1" hangingPunct="1">
        <a:buClr>
          <a:schemeClr val="tx2"/>
        </a:buClr>
        <a:buFont typeface="Wingdings" pitchFamily="2" charset="2"/>
        <a:buNone/>
        <a:defRPr sz="1200" b="0" i="0">
          <a:solidFill>
            <a:srgbClr val="4C4C4C">
              <a:alpha val="65000"/>
            </a:srgbClr>
          </a:solidFill>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cpsc.gov/s3fs-public/pdfs/blk_media_drawstringrule.pdf"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cpsc.gov/s3fs-public/StatementofPolicyEnforcmentDiscretionRegardingGeneralConformityAdultWearingApparelExemptfromTesting.pdf"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mailto:CPSCenlasAMERICAS@CPSC.GOV"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business.cpsc.gov/"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cpsc.gov/s3fs-public/Flammability%20of%20Clothing%20Textiles%20Test%20Manual_1610.pdf" TargetMode="External"/><Relationship Id="rId2" Type="http://schemas.openxmlformats.org/officeDocument/2006/relationships/hyperlink" Target="https://www.cpsc.gov/Regulations-Laws--Standards/Statutes/Flammable-Fabrics-Act/" TargetMode="External"/><Relationship Id="rId1" Type="http://schemas.openxmlformats.org/officeDocument/2006/relationships/slideLayout" Target="../slideLayouts/slideLayout12.xml"/><Relationship Id="rId4" Type="http://schemas.openxmlformats.org/officeDocument/2006/relationships/hyperlink" Target="https://www.cpsc.gov/s3fs-public/Flammability%20of%20Children's%20Sleepwear%20Test%20Manual_1615_1616.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cpsc.gov/LabSearch"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5.xml"/><Relationship Id="rId7" Type="http://schemas.openxmlformats.org/officeDocument/2006/relationships/slide" Target="slide22.xml"/><Relationship Id="rId12" Type="http://schemas.openxmlformats.org/officeDocument/2006/relationships/slide" Target="slide3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21.xml"/><Relationship Id="rId11" Type="http://schemas.openxmlformats.org/officeDocument/2006/relationships/slide" Target="slide29.xml"/><Relationship Id="rId5" Type="http://schemas.openxmlformats.org/officeDocument/2006/relationships/slide" Target="slide7.xml"/><Relationship Id="rId10" Type="http://schemas.openxmlformats.org/officeDocument/2006/relationships/slide" Target="slide27.xml"/><Relationship Id="rId4" Type="http://schemas.openxmlformats.org/officeDocument/2006/relationships/slide" Target="slide6.xml"/><Relationship Id="rId9" Type="http://schemas.openxmlformats.org/officeDocument/2006/relationships/slide" Target="slide26.xml"/></Relationships>
</file>

<file path=ppt/slides/_rels/slide40.xml.rels><?xml version="1.0" encoding="UTF-8" standalone="yes"?>
<Relationships xmlns="http://schemas.openxmlformats.org/package/2006/relationships"><Relationship Id="rId3" Type="http://schemas.openxmlformats.org/officeDocument/2006/relationships/hyperlink" Target="https://nvlpubs.nist.gov/nistpubs/ir/2016/NIST.IR.8115.pdf"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B6DA4E-9BCD-D146-843E-B69F19399D71}"/>
              </a:ext>
            </a:extLst>
          </p:cNvPr>
          <p:cNvSpPr>
            <a:spLocks noGrp="1"/>
          </p:cNvSpPr>
          <p:nvPr>
            <p:ph type="body" sz="quarter" idx="11"/>
          </p:nvPr>
        </p:nvSpPr>
        <p:spPr>
          <a:xfrm>
            <a:off x="945662" y="2369299"/>
            <a:ext cx="5486399" cy="2327808"/>
          </a:xfrm>
        </p:spPr>
        <p:txBody>
          <a:bodyPr>
            <a:normAutofit/>
          </a:bodyPr>
          <a:lstStyle/>
          <a:p>
            <a:endParaRPr lang="en-US" sz="2800" dirty="0"/>
          </a:p>
          <a:p>
            <a:pPr algn="ctr"/>
            <a:r>
              <a:rPr lang="en-US" dirty="0"/>
              <a:t>Overview of U.S. Apparel Requirements</a:t>
            </a:r>
          </a:p>
        </p:txBody>
      </p:sp>
      <p:sp>
        <p:nvSpPr>
          <p:cNvPr id="4" name="Rectangle 3"/>
          <p:cNvSpPr/>
          <p:nvPr/>
        </p:nvSpPr>
        <p:spPr>
          <a:xfrm>
            <a:off x="501869" y="4969912"/>
            <a:ext cx="5503274" cy="1338828"/>
          </a:xfrm>
          <a:prstGeom prst="rect">
            <a:avLst/>
          </a:prstGeom>
        </p:spPr>
        <p:txBody>
          <a:bodyPr wrap="square">
            <a:spAutoFit/>
          </a:bodyPr>
          <a:lstStyle/>
          <a:p>
            <a:pPr algn="ctr" defTabSz="685800">
              <a:spcBef>
                <a:spcPct val="50000"/>
              </a:spcBef>
            </a:pPr>
            <a:r>
              <a:rPr lang="en-US" i="1" dirty="0">
                <a:solidFill>
                  <a:srgbClr val="1F497D">
                    <a:lumMod val="50000"/>
                  </a:srgbClr>
                </a:solidFill>
                <a:effectLst>
                  <a:outerShdw blurRad="38100" dist="38100" dir="2700000" algn="tl">
                    <a:srgbClr val="000000">
                      <a:alpha val="43137"/>
                    </a:srgbClr>
                  </a:outerShdw>
                </a:effectLst>
                <a:latin typeface="Calibri" pitchFamily="34" charset="0"/>
                <a:cs typeface="Calibri" pitchFamily="34" charset="0"/>
              </a:rPr>
              <a:t>This presentation was prepared by CPSC Staff. It has not been reviewed or approved by the Commission and may not reflect its views. </a:t>
            </a:r>
          </a:p>
          <a:p>
            <a:pPr algn="ctr" defTabSz="685800">
              <a:spcBef>
                <a:spcPct val="50000"/>
              </a:spcBef>
            </a:pPr>
            <a:endParaRPr lang="en-US" i="1" dirty="0">
              <a:solidFill>
                <a:srgbClr val="1F497D">
                  <a:lumMod val="50000"/>
                </a:srgb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27638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Clothing Textiles</a:t>
            </a:r>
          </a:p>
        </p:txBody>
      </p:sp>
      <p:sp>
        <p:nvSpPr>
          <p:cNvPr id="3" name="Content Placeholder 2"/>
          <p:cNvSpPr>
            <a:spLocks noGrp="1"/>
          </p:cNvSpPr>
          <p:nvPr>
            <p:ph idx="1"/>
          </p:nvPr>
        </p:nvSpPr>
        <p:spPr>
          <a:xfrm>
            <a:off x="406400" y="1484923"/>
            <a:ext cx="5681786" cy="4692040"/>
          </a:xfrm>
        </p:spPr>
        <p:txBody>
          <a:bodyPr>
            <a:normAutofit/>
          </a:bodyPr>
          <a:lstStyle/>
          <a:p>
            <a:r>
              <a:rPr lang="en-US" dirty="0">
                <a:solidFill>
                  <a:srgbClr val="4C4C4C"/>
                </a:solidFill>
              </a:rPr>
              <a:t>Test Procedure</a:t>
            </a:r>
          </a:p>
          <a:p>
            <a:endParaRPr lang="en-US" sz="1400" dirty="0">
              <a:solidFill>
                <a:srgbClr val="4C4C4C"/>
              </a:solidFill>
            </a:endParaRPr>
          </a:p>
          <a:p>
            <a:pPr marL="800100" lvl="1" indent="-342900">
              <a:buFont typeface="Arial" panose="020B0604020202020204" pitchFamily="34" charset="0"/>
              <a:buChar char="•"/>
            </a:pPr>
            <a:r>
              <a:rPr lang="en-US" dirty="0">
                <a:solidFill>
                  <a:srgbClr val="4C4C4C"/>
                </a:solidFill>
              </a:rPr>
              <a:t>16 mm (5/8 in) flame impinges on specimen mounted at 45-degree angle for 1 second.</a:t>
            </a:r>
          </a:p>
          <a:p>
            <a:pPr marL="800100" lvl="1" indent="-342900">
              <a:buFont typeface="Arial" panose="020B0604020202020204" pitchFamily="34" charset="0"/>
              <a:buChar char="•"/>
            </a:pPr>
            <a:r>
              <a:rPr lang="en-US" dirty="0">
                <a:solidFill>
                  <a:srgbClr val="4C4C4C"/>
                </a:solidFill>
              </a:rPr>
              <a:t>Record time to burn full length or until stop thread breaks.</a:t>
            </a:r>
          </a:p>
          <a:p>
            <a:pPr marL="800100" lvl="1" indent="-342900">
              <a:buFont typeface="Arial" panose="020B0604020202020204" pitchFamily="34" charset="0"/>
              <a:buChar char="•"/>
            </a:pPr>
            <a:r>
              <a:rPr lang="en-US" dirty="0">
                <a:solidFill>
                  <a:srgbClr val="4C4C4C"/>
                </a:solidFill>
              </a:rPr>
              <a:t>Results of several tests are averaged, and a Class designation is assigned</a:t>
            </a:r>
            <a:r>
              <a:rPr lang="en-US"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799" y="1656861"/>
            <a:ext cx="4564063" cy="34225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17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Clothing Textiles</a:t>
            </a:r>
          </a:p>
        </p:txBody>
      </p:sp>
      <p:sp>
        <p:nvSpPr>
          <p:cNvPr id="3" name="Content Placeholder 2"/>
          <p:cNvSpPr>
            <a:spLocks noGrp="1"/>
          </p:cNvSpPr>
          <p:nvPr>
            <p:ph idx="1"/>
          </p:nvPr>
        </p:nvSpPr>
        <p:spPr>
          <a:xfrm>
            <a:off x="461107" y="1133231"/>
            <a:ext cx="11465169" cy="4692040"/>
          </a:xfrm>
        </p:spPr>
        <p:txBody>
          <a:bodyPr>
            <a:normAutofit/>
          </a:bodyPr>
          <a:lstStyle/>
          <a:p>
            <a:r>
              <a:rPr lang="en-US" sz="2400" dirty="0">
                <a:solidFill>
                  <a:srgbClr val="4C4C4C"/>
                </a:solidFill>
              </a:rPr>
              <a:t>Classification</a:t>
            </a:r>
          </a:p>
          <a:p>
            <a:pPr marL="742950" lvl="1" indent="-285750">
              <a:buFont typeface="Arial" panose="020B0604020202020204" pitchFamily="34" charset="0"/>
              <a:buChar char="•"/>
            </a:pPr>
            <a:r>
              <a:rPr lang="en-US" sz="2000" dirty="0">
                <a:solidFill>
                  <a:srgbClr val="4C4C4C"/>
                </a:solidFill>
              </a:rPr>
              <a:t>Class 1</a:t>
            </a:r>
          </a:p>
          <a:p>
            <a:pPr marL="1200150" lvl="2" indent="-285750">
              <a:buFont typeface="Wingdings" panose="05000000000000000000" pitchFamily="2" charset="2"/>
              <a:buChar char="Ø"/>
            </a:pPr>
            <a:r>
              <a:rPr lang="en-US" sz="1800" dirty="0">
                <a:solidFill>
                  <a:srgbClr val="1A2857"/>
                </a:solidFill>
              </a:rPr>
              <a:t>Plain and raised fiber surface fabrics </a:t>
            </a:r>
          </a:p>
          <a:p>
            <a:pPr marL="1200150" lvl="2" indent="-285750">
              <a:buFont typeface="Wingdings" panose="05000000000000000000" pitchFamily="2" charset="2"/>
              <a:buChar char="Ø"/>
            </a:pPr>
            <a:r>
              <a:rPr lang="en-US" sz="1800" dirty="0">
                <a:solidFill>
                  <a:srgbClr val="1A2857"/>
                </a:solidFill>
              </a:rPr>
              <a:t>No unusual burning characteristics and are acceptable for use in clothing </a:t>
            </a:r>
          </a:p>
          <a:p>
            <a:pPr marL="742950" lvl="1" indent="-285750">
              <a:buFont typeface="Arial" panose="020B0604020202020204" pitchFamily="34" charset="0"/>
              <a:buChar char="•"/>
            </a:pPr>
            <a:r>
              <a:rPr lang="en-US" sz="2000" dirty="0">
                <a:solidFill>
                  <a:srgbClr val="4C4C4C"/>
                </a:solidFill>
              </a:rPr>
              <a:t>Class 2</a:t>
            </a:r>
          </a:p>
          <a:p>
            <a:pPr marL="1200150" lvl="2" indent="-285750">
              <a:buFont typeface="Wingdings" panose="05000000000000000000" pitchFamily="2" charset="2"/>
              <a:buChar char="Ø"/>
            </a:pPr>
            <a:r>
              <a:rPr lang="en-US" sz="1800" dirty="0">
                <a:solidFill>
                  <a:srgbClr val="1A2857"/>
                </a:solidFill>
              </a:rPr>
              <a:t>Raised fiber surface fabrics only</a:t>
            </a:r>
          </a:p>
          <a:p>
            <a:pPr marL="1200150" lvl="2" indent="-285750">
              <a:buFont typeface="Wingdings" panose="05000000000000000000" pitchFamily="2" charset="2"/>
              <a:buChar char="Ø"/>
            </a:pPr>
            <a:r>
              <a:rPr lang="en-US" sz="1800" dirty="0">
                <a:solidFill>
                  <a:srgbClr val="1A2857"/>
                </a:solidFill>
              </a:rPr>
              <a:t>Intermediate flammability- use with caution</a:t>
            </a:r>
          </a:p>
          <a:p>
            <a:pPr marL="742950" lvl="1" indent="-285750">
              <a:buFont typeface="Arial" panose="020B0604020202020204" pitchFamily="34" charset="0"/>
              <a:buChar char="•"/>
            </a:pPr>
            <a:r>
              <a:rPr lang="en-US" sz="2000" dirty="0">
                <a:solidFill>
                  <a:srgbClr val="4C4C4C"/>
                </a:solidFill>
              </a:rPr>
              <a:t>Class 3</a:t>
            </a:r>
          </a:p>
          <a:p>
            <a:pPr marL="1200150" lvl="2" indent="-285750">
              <a:buFont typeface="Wingdings" panose="05000000000000000000" pitchFamily="2" charset="2"/>
              <a:buChar char="Ø"/>
            </a:pPr>
            <a:r>
              <a:rPr lang="en-US" sz="1800" dirty="0">
                <a:solidFill>
                  <a:srgbClr val="1A2857"/>
                </a:solidFill>
              </a:rPr>
              <a:t>Plain and raised fiber surface fabrics </a:t>
            </a:r>
          </a:p>
          <a:p>
            <a:pPr marL="1200150" lvl="2" indent="-285750">
              <a:buFont typeface="Wingdings" panose="05000000000000000000" pitchFamily="2" charset="2"/>
              <a:buChar char="Ø"/>
            </a:pPr>
            <a:r>
              <a:rPr lang="en-US" sz="1800" dirty="0">
                <a:solidFill>
                  <a:srgbClr val="1A2857"/>
                </a:solidFill>
              </a:rPr>
              <a:t>Fabrics are dangerously flammable and CANNOT be used in wearing apparel</a:t>
            </a:r>
          </a:p>
          <a:p>
            <a:pPr marL="800100" lvl="1" indent="-342900">
              <a:buFont typeface="Wingdings" panose="05000000000000000000" pitchFamily="2" charset="2"/>
              <a:buChar char="Ø"/>
            </a:pPr>
            <a:endParaRPr lang="en-US" dirty="0">
              <a:solidFill>
                <a:srgbClr val="1A2857"/>
              </a:solidFill>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51473038"/>
              </p:ext>
            </p:extLst>
          </p:nvPr>
        </p:nvGraphicFramePr>
        <p:xfrm>
          <a:off x="2209800" y="4375024"/>
          <a:ext cx="7696200" cy="1916258"/>
        </p:xfrm>
        <a:graphic>
          <a:graphicData uri="http://schemas.openxmlformats.org/drawingml/2006/table">
            <a:tbl>
              <a:tblPr firstRow="1" bandRow="1">
                <a:tableStyleId>{5C22544A-7EE6-4342-B048-85BDC9FD1C3A}</a:tableStyleId>
              </a:tblPr>
              <a:tblGrid>
                <a:gridCol w="1616202">
                  <a:extLst>
                    <a:ext uri="{9D8B030D-6E8A-4147-A177-3AD203B41FA5}">
                      <a16:colId xmlns:a16="http://schemas.microsoft.com/office/drawing/2014/main" val="20000"/>
                    </a:ext>
                  </a:extLst>
                </a:gridCol>
                <a:gridCol w="2771351">
                  <a:extLst>
                    <a:ext uri="{9D8B030D-6E8A-4147-A177-3AD203B41FA5}">
                      <a16:colId xmlns:a16="http://schemas.microsoft.com/office/drawing/2014/main" val="20001"/>
                    </a:ext>
                  </a:extLst>
                </a:gridCol>
                <a:gridCol w="3308647">
                  <a:extLst>
                    <a:ext uri="{9D8B030D-6E8A-4147-A177-3AD203B41FA5}">
                      <a16:colId xmlns:a16="http://schemas.microsoft.com/office/drawing/2014/main" val="20002"/>
                    </a:ext>
                  </a:extLst>
                </a:gridCol>
              </a:tblGrid>
              <a:tr h="291563">
                <a:tc>
                  <a:txBody>
                    <a:bodyPr/>
                    <a:lstStyle/>
                    <a:p>
                      <a:r>
                        <a:rPr lang="fr-FR" sz="1400" b="1" u="sng" dirty="0">
                          <a:solidFill>
                            <a:srgbClr val="FFFFFF"/>
                          </a:solidFill>
                          <a:effectLst>
                            <a:outerShdw blurRad="38100" dist="38100" dir="2700000" algn="tl">
                              <a:srgbClr val="000000">
                                <a:alpha val="43137"/>
                              </a:srgbClr>
                            </a:outerShdw>
                          </a:effectLst>
                        </a:rPr>
                        <a:t>Classification </a:t>
                      </a:r>
                      <a:endParaRPr lang="en-US" sz="1400" dirty="0">
                        <a:solidFill>
                          <a:srgbClr val="FFFFFF"/>
                        </a:solidFill>
                      </a:endParaRPr>
                    </a:p>
                  </a:txBody>
                  <a:tcPr/>
                </a:tc>
                <a:tc>
                  <a:txBody>
                    <a:bodyPr/>
                    <a:lstStyle/>
                    <a:p>
                      <a:r>
                        <a:rPr lang="fr-FR" sz="1400" b="1" u="sng" dirty="0">
                          <a:solidFill>
                            <a:srgbClr val="FFFFFF"/>
                          </a:solidFill>
                          <a:effectLst>
                            <a:outerShdw blurRad="38100" dist="38100" dir="2700000" algn="tl">
                              <a:srgbClr val="000000">
                                <a:alpha val="43137"/>
                              </a:srgbClr>
                            </a:outerShdw>
                          </a:effectLst>
                        </a:rPr>
                        <a:t>Plain Surface </a:t>
                      </a:r>
                      <a:endParaRPr lang="en-US" sz="1400" dirty="0">
                        <a:solidFill>
                          <a:srgbClr val="FFFFFF"/>
                        </a:solidFill>
                      </a:endParaRPr>
                    </a:p>
                  </a:txBody>
                  <a:tcPr/>
                </a:tc>
                <a:tc>
                  <a:txBody>
                    <a:bodyPr/>
                    <a:lstStyle/>
                    <a:p>
                      <a:r>
                        <a:rPr lang="fr-FR" sz="1400" b="1" u="sng" dirty="0">
                          <a:solidFill>
                            <a:srgbClr val="FFFFFF"/>
                          </a:solidFill>
                          <a:effectLst>
                            <a:outerShdw blurRad="38100" dist="38100" dir="2700000" algn="tl">
                              <a:srgbClr val="000000">
                                <a:alpha val="43137"/>
                              </a:srgbClr>
                            </a:outerShdw>
                          </a:effectLst>
                        </a:rPr>
                        <a:t>Raised Fiber Surface</a:t>
                      </a:r>
                      <a:endParaRPr lang="en-US" sz="1400" dirty="0">
                        <a:solidFill>
                          <a:srgbClr val="FFFFFF"/>
                        </a:solidFill>
                      </a:endParaRPr>
                    </a:p>
                  </a:txBody>
                  <a:tcPr/>
                </a:tc>
                <a:extLst>
                  <a:ext uri="{0D108BD9-81ED-4DB2-BD59-A6C34878D82A}">
                    <a16:rowId xmlns:a16="http://schemas.microsoft.com/office/drawing/2014/main" val="10000"/>
                  </a:ext>
                </a:extLst>
              </a:tr>
              <a:tr h="575138">
                <a:tc>
                  <a:txBody>
                    <a:bodyPr/>
                    <a:lstStyle/>
                    <a:p>
                      <a:r>
                        <a:rPr lang="en-US" sz="1400" dirty="0">
                          <a:solidFill>
                            <a:schemeClr val="tx1"/>
                          </a:solidFill>
                          <a:effectLst/>
                        </a:rPr>
                        <a:t>Class 1</a:t>
                      </a:r>
                    </a:p>
                  </a:txBody>
                  <a:tcPr/>
                </a:tc>
                <a:tc>
                  <a:txBody>
                    <a:bodyPr/>
                    <a:lstStyle/>
                    <a:p>
                      <a:r>
                        <a:rPr lang="en-US" sz="1400" dirty="0">
                          <a:solidFill>
                            <a:schemeClr val="tx1"/>
                          </a:solidFill>
                          <a:effectLst/>
                        </a:rPr>
                        <a:t>Average burn time </a:t>
                      </a:r>
                      <a:r>
                        <a:rPr lang="en-US" sz="1400" u="sng" dirty="0">
                          <a:solidFill>
                            <a:schemeClr val="tx1"/>
                          </a:solidFill>
                          <a:effectLst/>
                        </a:rPr>
                        <a:t>&gt;</a:t>
                      </a:r>
                      <a:r>
                        <a:rPr lang="en-US" sz="1400" u="none" baseline="0" dirty="0">
                          <a:solidFill>
                            <a:schemeClr val="tx1"/>
                          </a:solidFill>
                          <a:effectLst/>
                        </a:rPr>
                        <a:t> </a:t>
                      </a:r>
                      <a:r>
                        <a:rPr lang="en-US" sz="1400" dirty="0">
                          <a:solidFill>
                            <a:schemeClr val="tx1"/>
                          </a:solidFill>
                          <a:effectLst/>
                        </a:rPr>
                        <a:t>3.5 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rPr>
                        <a:t>Average burn time &gt; 7.0 s OR Average burn time is 0-7 s with no base burns (SFBB)</a:t>
                      </a:r>
                    </a:p>
                  </a:txBody>
                  <a:tcPr/>
                </a:tc>
                <a:extLst>
                  <a:ext uri="{0D108BD9-81ED-4DB2-BD59-A6C34878D82A}">
                    <a16:rowId xmlns:a16="http://schemas.microsoft.com/office/drawing/2014/main" val="10001"/>
                  </a:ext>
                </a:extLst>
              </a:tr>
              <a:tr h="407389">
                <a:tc>
                  <a:txBody>
                    <a:bodyPr/>
                    <a:lstStyle/>
                    <a:p>
                      <a:r>
                        <a:rPr lang="en-US" sz="1400" dirty="0">
                          <a:solidFill>
                            <a:schemeClr val="tx1"/>
                          </a:solidFill>
                          <a:effectLst/>
                        </a:rPr>
                        <a:t>Class 2</a:t>
                      </a:r>
                    </a:p>
                  </a:txBody>
                  <a:tcPr/>
                </a:tc>
                <a:tc>
                  <a:txBody>
                    <a:bodyPr/>
                    <a:lstStyle/>
                    <a:p>
                      <a:r>
                        <a:rPr lang="en-US" sz="1400" dirty="0">
                          <a:solidFill>
                            <a:schemeClr val="tx1"/>
                          </a:solidFill>
                          <a:effectLst/>
                        </a:rPr>
                        <a:t>N/A</a:t>
                      </a:r>
                    </a:p>
                  </a:txBody>
                  <a:tcPr/>
                </a:tc>
                <a:tc>
                  <a:txBody>
                    <a:bodyPr/>
                    <a:lstStyle/>
                    <a:p>
                      <a:r>
                        <a:rPr lang="en-US" sz="1400" dirty="0">
                          <a:solidFill>
                            <a:schemeClr val="tx1"/>
                          </a:solidFill>
                          <a:effectLst/>
                        </a:rPr>
                        <a:t>Average burn time is 4-7 s with base burn (SFBB)</a:t>
                      </a:r>
                    </a:p>
                  </a:txBody>
                  <a:tcPr/>
                </a:tc>
                <a:extLst>
                  <a:ext uri="{0D108BD9-81ED-4DB2-BD59-A6C34878D82A}">
                    <a16:rowId xmlns:a16="http://schemas.microsoft.com/office/drawing/2014/main" val="10002"/>
                  </a:ext>
                </a:extLst>
              </a:tr>
              <a:tr h="407389">
                <a:tc>
                  <a:txBody>
                    <a:bodyPr/>
                    <a:lstStyle/>
                    <a:p>
                      <a:r>
                        <a:rPr lang="en-US" sz="1400" dirty="0">
                          <a:solidFill>
                            <a:schemeClr val="tx1"/>
                          </a:solidFill>
                          <a:effectLst/>
                        </a:rPr>
                        <a:t>Class 3</a:t>
                      </a:r>
                    </a:p>
                  </a:txBody>
                  <a:tcPr/>
                </a:tc>
                <a:tc>
                  <a:txBody>
                    <a:bodyPr/>
                    <a:lstStyle/>
                    <a:p>
                      <a:r>
                        <a:rPr lang="en-US" sz="1400" dirty="0">
                          <a:solidFill>
                            <a:schemeClr val="tx1"/>
                          </a:solidFill>
                          <a:effectLst/>
                        </a:rPr>
                        <a:t>Average burn time &lt; 3.5 s</a:t>
                      </a:r>
                    </a:p>
                  </a:txBody>
                  <a:tcPr/>
                </a:tc>
                <a:tc>
                  <a:txBody>
                    <a:bodyPr/>
                    <a:lstStyle/>
                    <a:p>
                      <a:r>
                        <a:rPr lang="en-US" sz="1400" dirty="0">
                          <a:solidFill>
                            <a:schemeClr val="tx1"/>
                          </a:solidFill>
                          <a:effectLst/>
                        </a:rPr>
                        <a:t>Average burn time &lt; 4.0 s with base burn (SFBB)</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361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365126"/>
            <a:ext cx="11465169" cy="814997"/>
          </a:xfrm>
        </p:spPr>
        <p:txBody>
          <a:bodyPr>
            <a:normAutofit/>
          </a:bodyPr>
          <a:lstStyle/>
          <a:p>
            <a:pPr algn="l"/>
            <a:r>
              <a:rPr lang="en-US" sz="3600" dirty="0"/>
              <a:t>Clothing Textiles</a:t>
            </a:r>
          </a:p>
        </p:txBody>
      </p:sp>
      <p:sp>
        <p:nvSpPr>
          <p:cNvPr id="3" name="Content Placeholder 2"/>
          <p:cNvSpPr>
            <a:spLocks noGrp="1"/>
          </p:cNvSpPr>
          <p:nvPr>
            <p:ph idx="1"/>
          </p:nvPr>
        </p:nvSpPr>
        <p:spPr>
          <a:xfrm>
            <a:off x="2456086" y="1180123"/>
            <a:ext cx="7568996" cy="535354"/>
          </a:xfrm>
        </p:spPr>
        <p:txBody>
          <a:bodyPr>
            <a:normAutofit/>
          </a:bodyPr>
          <a:lstStyle/>
          <a:p>
            <a:pPr algn="ctr"/>
            <a:r>
              <a:rPr lang="en-US" sz="2800" dirty="0">
                <a:solidFill>
                  <a:srgbClr val="4C4C4C"/>
                </a:solidFill>
              </a:rPr>
              <a:t>Classification Codes (raised fiber surface only)</a:t>
            </a:r>
            <a:endParaRPr lang="en-US" sz="2800" dirty="0">
              <a:solidFill>
                <a:srgbClr val="4C4C4C"/>
              </a:solidFill>
              <a:latin typeface="Calibri" pitchFamily="34" charset="0"/>
              <a:cs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085" y="1715477"/>
            <a:ext cx="7568996" cy="462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433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Clothing Textiles</a:t>
            </a:r>
          </a:p>
        </p:txBody>
      </p:sp>
      <p:sp>
        <p:nvSpPr>
          <p:cNvPr id="3" name="Content Placeholder 2"/>
          <p:cNvSpPr>
            <a:spLocks noGrp="1"/>
          </p:cNvSpPr>
          <p:nvPr>
            <p:ph idx="1"/>
          </p:nvPr>
        </p:nvSpPr>
        <p:spPr>
          <a:xfrm>
            <a:off x="515815" y="1336431"/>
            <a:ext cx="6267939" cy="4692040"/>
          </a:xfrm>
        </p:spPr>
        <p:txBody>
          <a:bodyPr>
            <a:normAutofit/>
          </a:bodyPr>
          <a:lstStyle/>
          <a:p>
            <a:pPr marL="457200" indent="-457200">
              <a:buFont typeface="Arial" panose="020B0604020202020204" pitchFamily="34" charset="0"/>
              <a:buChar char="•"/>
            </a:pPr>
            <a:r>
              <a:rPr lang="en-US" sz="2800" dirty="0">
                <a:solidFill>
                  <a:srgbClr val="4C4C4C"/>
                </a:solidFill>
              </a:rPr>
              <a:t>Common Types of Noncompliant Fabrics</a:t>
            </a:r>
          </a:p>
          <a:p>
            <a:endParaRPr lang="en-US" sz="1400" dirty="0">
              <a:solidFill>
                <a:srgbClr val="4C4C4C"/>
              </a:solidFill>
            </a:endParaRPr>
          </a:p>
          <a:p>
            <a:pPr marL="800100" lvl="1" indent="-342900">
              <a:buFont typeface="Wingdings" panose="05000000000000000000" pitchFamily="2" charset="2"/>
              <a:buChar char="Ø"/>
            </a:pPr>
            <a:r>
              <a:rPr lang="en-US" dirty="0">
                <a:solidFill>
                  <a:srgbClr val="1A2857"/>
                </a:solidFill>
                <a:latin typeface="Calibri" pitchFamily="34" charset="0"/>
                <a:cs typeface="Calibri" pitchFamily="34" charset="0"/>
              </a:rPr>
              <a:t>Lightweight, sheer fabrics of rayon and silk</a:t>
            </a:r>
          </a:p>
          <a:p>
            <a:pPr marL="1200150" lvl="2" indent="-342900">
              <a:buFont typeface="Arial" panose="020B0604020202020204" pitchFamily="34" charset="0"/>
              <a:buChar char="•"/>
            </a:pPr>
            <a:r>
              <a:rPr lang="en-US" dirty="0">
                <a:solidFill>
                  <a:srgbClr val="1A2857"/>
                </a:solidFill>
                <a:latin typeface="Calibri" pitchFamily="34" charset="0"/>
                <a:cs typeface="Calibri" pitchFamily="34" charset="0"/>
              </a:rPr>
              <a:t>Example: Scarves</a:t>
            </a:r>
          </a:p>
          <a:p>
            <a:pPr marL="857250" lvl="2"/>
            <a:endParaRPr lang="en-US" dirty="0">
              <a:solidFill>
                <a:srgbClr val="1A2857"/>
              </a:solidFill>
              <a:latin typeface="Calibri" pitchFamily="34" charset="0"/>
              <a:cs typeface="Calibri" pitchFamily="34" charset="0"/>
            </a:endParaRPr>
          </a:p>
          <a:p>
            <a:pPr marL="800100" lvl="1" indent="-342900">
              <a:buFont typeface="Wingdings" panose="05000000000000000000" pitchFamily="2" charset="2"/>
              <a:buChar char="Ø"/>
            </a:pPr>
            <a:r>
              <a:rPr lang="en-US" dirty="0">
                <a:solidFill>
                  <a:srgbClr val="1A2857"/>
                </a:solidFill>
                <a:latin typeface="Calibri" pitchFamily="34" charset="0"/>
                <a:cs typeface="Calibri" pitchFamily="34" charset="0"/>
              </a:rPr>
              <a:t>Raised fiber surface cellulose or cellulose-blend fabrics</a:t>
            </a:r>
          </a:p>
          <a:p>
            <a:pPr marL="1200150" lvl="2" indent="-342900">
              <a:buFont typeface="Arial" panose="020B0604020202020204" pitchFamily="34" charset="0"/>
              <a:buChar char="•"/>
            </a:pPr>
            <a:r>
              <a:rPr lang="en-US" dirty="0">
                <a:solidFill>
                  <a:srgbClr val="1A2857"/>
                </a:solidFill>
                <a:latin typeface="Calibri" pitchFamily="34" charset="0"/>
                <a:cs typeface="Calibri" pitchFamily="34" charset="0"/>
              </a:rPr>
              <a:t>Examples: rayon and rayon-blend chenille, cotton and cotton-blend fleece, cotton terry</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768" l="1160" r="100000"/>
                    </a14:imgEffect>
                  </a14:imgLayer>
                </a14:imgProps>
              </a:ext>
              <a:ext uri="{28A0092B-C50C-407E-A947-70E740481C1C}">
                <a14:useLocalDpi xmlns:a14="http://schemas.microsoft.com/office/drawing/2010/main" val="0"/>
              </a:ext>
            </a:extLst>
          </a:blip>
          <a:srcRect/>
          <a:stretch>
            <a:fillRect/>
          </a:stretch>
        </p:blipFill>
        <p:spPr bwMode="auto">
          <a:xfrm>
            <a:off x="7535986" y="1577138"/>
            <a:ext cx="3319584" cy="33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58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197208"/>
            <a:ext cx="11465169" cy="947859"/>
          </a:xfrm>
        </p:spPr>
        <p:txBody>
          <a:bodyPr>
            <a:normAutofit/>
          </a:bodyPr>
          <a:lstStyle/>
          <a:p>
            <a:pPr algn="l"/>
            <a:r>
              <a:rPr lang="en-US" sz="3600" dirty="0"/>
              <a:t>Clothing Textiles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42734" y="1065102"/>
            <a:ext cx="8458200" cy="440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23500" y="5474520"/>
            <a:ext cx="7262961" cy="9617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30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Clothing Textiles</a:t>
            </a:r>
          </a:p>
        </p:txBody>
      </p:sp>
      <p:sp>
        <p:nvSpPr>
          <p:cNvPr id="3" name="Content Placeholder 2"/>
          <p:cNvSpPr>
            <a:spLocks noGrp="1"/>
          </p:cNvSpPr>
          <p:nvPr>
            <p:ph idx="1"/>
          </p:nvPr>
        </p:nvSpPr>
        <p:spPr/>
        <p:txBody>
          <a:bodyPr>
            <a:normAutofit/>
          </a:bodyPr>
          <a:lstStyle/>
          <a:p>
            <a:pPr marL="342900" lvl="1" indent="-342900">
              <a:lnSpc>
                <a:spcPct val="150000"/>
              </a:lnSpc>
              <a:buFont typeface="Arial" panose="020B0604020202020204" pitchFamily="34" charset="0"/>
              <a:buChar char="•"/>
            </a:pPr>
            <a:r>
              <a:rPr lang="en-US" sz="3200" dirty="0">
                <a:solidFill>
                  <a:srgbClr val="4C4C4C"/>
                </a:solidFill>
              </a:rPr>
              <a:t>Recordkeeping (see §1610.38)</a:t>
            </a:r>
          </a:p>
          <a:p>
            <a:pPr marL="914400" lvl="1" indent="-457200">
              <a:spcBef>
                <a:spcPts val="1200"/>
              </a:spcBef>
              <a:buFont typeface="Wingdings" panose="05000000000000000000" pitchFamily="2" charset="2"/>
              <a:buChar char="Ø"/>
            </a:pPr>
            <a:r>
              <a:rPr lang="en-US" sz="2800" dirty="0">
                <a:solidFill>
                  <a:srgbClr val="1A2857"/>
                </a:solidFill>
              </a:rPr>
              <a:t>Test results, including classification</a:t>
            </a:r>
          </a:p>
          <a:p>
            <a:pPr marL="914400" lvl="1" indent="-457200">
              <a:spcBef>
                <a:spcPts val="1200"/>
              </a:spcBef>
              <a:buFont typeface="Wingdings" panose="05000000000000000000" pitchFamily="2" charset="2"/>
              <a:buChar char="Ø"/>
            </a:pPr>
            <a:r>
              <a:rPr lang="en-US" sz="2800" dirty="0">
                <a:solidFill>
                  <a:srgbClr val="1A2857"/>
                </a:solidFill>
              </a:rPr>
              <a:t>Fiber composition, fabric finish and type, and any other identifying information</a:t>
            </a:r>
          </a:p>
          <a:p>
            <a:pPr marL="914400" lvl="1" indent="-457200">
              <a:spcBef>
                <a:spcPts val="1200"/>
              </a:spcBef>
              <a:buFont typeface="Wingdings" panose="05000000000000000000" pitchFamily="2" charset="2"/>
              <a:buChar char="Ø"/>
            </a:pPr>
            <a:r>
              <a:rPr lang="en-US" sz="2800" dirty="0">
                <a:solidFill>
                  <a:srgbClr val="1A2857"/>
                </a:solidFill>
              </a:rPr>
              <a:t>Fabric swatch</a:t>
            </a:r>
          </a:p>
          <a:p>
            <a:pPr lvl="1"/>
            <a:endParaRPr lang="en-US" sz="2300" dirty="0">
              <a:solidFill>
                <a:srgbClr val="1F497D"/>
              </a:solidFill>
              <a:latin typeface="Calibri" pitchFamily="34" charset="0"/>
              <a:cs typeface="Calibri" pitchFamily="34" charset="0"/>
            </a:endParaRPr>
          </a:p>
        </p:txBody>
      </p:sp>
    </p:spTree>
    <p:extLst>
      <p:ext uri="{BB962C8B-B14F-4D97-AF65-F5344CB8AC3E}">
        <p14:creationId xmlns:p14="http://schemas.microsoft.com/office/powerpoint/2010/main" val="64422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Vinyl Plastic Film</a:t>
            </a:r>
          </a:p>
        </p:txBody>
      </p:sp>
      <p:sp>
        <p:nvSpPr>
          <p:cNvPr id="3" name="Content Placeholder 2"/>
          <p:cNvSpPr>
            <a:spLocks noGrp="1"/>
          </p:cNvSpPr>
          <p:nvPr>
            <p:ph idx="1"/>
          </p:nvPr>
        </p:nvSpPr>
        <p:spPr>
          <a:xfrm>
            <a:off x="406399" y="1334868"/>
            <a:ext cx="11465169" cy="4692040"/>
          </a:xfrm>
        </p:spPr>
        <p:txBody>
          <a:bodyPr>
            <a:normAutofit fontScale="92500" lnSpcReduction="10000"/>
          </a:bodyPr>
          <a:lstStyle/>
          <a:p>
            <a:pPr marL="457200" indent="-457200">
              <a:buFont typeface="Arial" panose="020B0604020202020204" pitchFamily="34" charset="0"/>
              <a:buChar char="•"/>
            </a:pPr>
            <a:r>
              <a:rPr lang="en-US" dirty="0">
                <a:solidFill>
                  <a:srgbClr val="4C4C4C"/>
                </a:solidFill>
              </a:rPr>
              <a:t>Standard for the Flammability of Vinyl Plastic Film (16 CFR part 1611)</a:t>
            </a:r>
          </a:p>
          <a:p>
            <a:endParaRPr lang="en-US" sz="2400" dirty="0">
              <a:solidFill>
                <a:srgbClr val="4C4C4C"/>
              </a:solidFill>
            </a:endParaRPr>
          </a:p>
          <a:p>
            <a:pPr marL="457200" indent="-457200">
              <a:buFont typeface="Arial" panose="020B0604020202020204" pitchFamily="34" charset="0"/>
              <a:buChar char="•"/>
            </a:pPr>
            <a:r>
              <a:rPr lang="en-US" dirty="0">
                <a:solidFill>
                  <a:srgbClr val="4C4C4C"/>
                </a:solidFill>
              </a:rPr>
              <a:t>Applies to non-rigid, unsupported vinyl plastic film, including transparent, translucent, and opaque material used in wearing apparel subject to the FFA</a:t>
            </a:r>
          </a:p>
          <a:p>
            <a:pPr marL="800100" lvl="1" indent="-342900">
              <a:buFont typeface="Wingdings" panose="05000000000000000000" pitchFamily="2" charset="2"/>
              <a:buChar char="Ø"/>
            </a:pPr>
            <a:r>
              <a:rPr lang="en-US" dirty="0">
                <a:solidFill>
                  <a:srgbClr val="1A2857"/>
                </a:solidFill>
              </a:rPr>
              <a:t>Examples: disposable diapers, raincoats, some costumes</a:t>
            </a:r>
          </a:p>
          <a:p>
            <a:pPr lvl="1"/>
            <a:endParaRPr lang="en-US" dirty="0">
              <a:solidFill>
                <a:srgbClr val="4C4C4C"/>
              </a:solidFill>
            </a:endParaRPr>
          </a:p>
          <a:p>
            <a:pPr marL="457200" indent="-457200">
              <a:buFont typeface="Arial" panose="020B0604020202020204" pitchFamily="34" charset="0"/>
              <a:buChar char="•"/>
            </a:pPr>
            <a:r>
              <a:rPr lang="en-US" dirty="0">
                <a:solidFill>
                  <a:srgbClr val="4C4C4C"/>
                </a:solidFill>
              </a:rPr>
              <a:t>Specifies testing procedures to determine the average burn time of vinyl plastic film</a:t>
            </a:r>
          </a:p>
          <a:p>
            <a:pPr marL="800100" lvl="1" indent="-342900">
              <a:buFont typeface="Wingdings" panose="05000000000000000000" pitchFamily="2" charset="2"/>
              <a:buChar char="Ø"/>
            </a:pPr>
            <a:r>
              <a:rPr lang="en-US" dirty="0">
                <a:solidFill>
                  <a:srgbClr val="1A2857"/>
                </a:solidFill>
              </a:rPr>
              <a:t>May not exceed 1.2 inches per second (average)</a:t>
            </a:r>
          </a:p>
          <a:p>
            <a:pPr lvl="1"/>
            <a:endParaRPr lang="en-US" dirty="0">
              <a:solidFill>
                <a:srgbClr val="1A2857"/>
              </a:solidFill>
            </a:endParaRPr>
          </a:p>
          <a:p>
            <a:pPr marL="457200" indent="-457200">
              <a:buFont typeface="Arial" panose="020B0604020202020204" pitchFamily="34" charset="0"/>
              <a:buChar char="•"/>
            </a:pPr>
            <a:r>
              <a:rPr lang="en-US" dirty="0">
                <a:solidFill>
                  <a:srgbClr val="4C4C4C"/>
                </a:solidFill>
              </a:rPr>
              <a:t>Same recordkeeping as 16 CFR part 1610</a:t>
            </a:r>
          </a:p>
        </p:txBody>
      </p:sp>
    </p:spTree>
    <p:extLst>
      <p:ext uri="{BB962C8B-B14F-4D97-AF65-F5344CB8AC3E}">
        <p14:creationId xmlns:p14="http://schemas.microsoft.com/office/powerpoint/2010/main" val="257666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Drawstrings</a:t>
            </a:r>
          </a:p>
        </p:txBody>
      </p:sp>
      <p:sp>
        <p:nvSpPr>
          <p:cNvPr id="3" name="Content Placeholder 2"/>
          <p:cNvSpPr>
            <a:spLocks noGrp="1"/>
          </p:cNvSpPr>
          <p:nvPr>
            <p:ph idx="1"/>
          </p:nvPr>
        </p:nvSpPr>
        <p:spPr>
          <a:xfrm>
            <a:off x="406398" y="1322399"/>
            <a:ext cx="11465169" cy="4692040"/>
          </a:xfrm>
        </p:spPr>
        <p:txBody>
          <a:bodyPr>
            <a:normAutofit/>
          </a:bodyPr>
          <a:lstStyle/>
          <a:p>
            <a:pPr marL="457200" indent="-457200">
              <a:buFont typeface="Arial" panose="020B0604020202020204" pitchFamily="34" charset="0"/>
              <a:buChar char="•"/>
            </a:pPr>
            <a:r>
              <a:rPr lang="en-US" dirty="0">
                <a:solidFill>
                  <a:srgbClr val="4C4C4C"/>
                </a:solidFill>
              </a:rPr>
              <a:t>Young children can be seriously injured or subject to fatal entanglement if the drawstrings of the upper outerwear they are wearing catches or snags.</a:t>
            </a:r>
          </a:p>
          <a:p>
            <a:endParaRPr lang="en-US" sz="2400" dirty="0">
              <a:solidFill>
                <a:srgbClr val="4C4C4C"/>
              </a:solidFill>
            </a:endParaRPr>
          </a:p>
          <a:p>
            <a:pPr marL="457200" indent="-457200">
              <a:buFont typeface="Arial" panose="020B0604020202020204" pitchFamily="34" charset="0"/>
              <a:buChar char="•"/>
            </a:pPr>
            <a:r>
              <a:rPr lang="en-US" dirty="0">
                <a:solidFill>
                  <a:srgbClr val="4C4C4C"/>
                </a:solidFill>
              </a:rPr>
              <a:t>CPSC issued guidelines (1996) later adopted by ASTM in 1997 (ASTM F1816-97)</a:t>
            </a:r>
          </a:p>
          <a:p>
            <a:pPr marL="800100" lvl="1" indent="-342900">
              <a:buFont typeface="Wingdings" panose="05000000000000000000" pitchFamily="2" charset="2"/>
              <a:buChar char="Ø"/>
            </a:pPr>
            <a:r>
              <a:rPr lang="en-US" dirty="0">
                <a:solidFill>
                  <a:srgbClr val="1A2857"/>
                </a:solidFill>
              </a:rPr>
              <a:t>May 2006 letter to industry  </a:t>
            </a:r>
          </a:p>
          <a:p>
            <a:pPr marL="800100" lvl="1" indent="-342900">
              <a:buFont typeface="Wingdings" panose="05000000000000000000" pitchFamily="2" charset="2"/>
              <a:buChar char="Ø"/>
            </a:pPr>
            <a:r>
              <a:rPr lang="en-US" dirty="0">
                <a:solidFill>
                  <a:srgbClr val="1A2857"/>
                </a:solidFill>
              </a:rPr>
              <a:t>Commission determined in 2011 that drawstrings on children’s upper outerwear present a substantial product hazard and issued a rule under 15(j) of the Consumer Product Safety Act (CPSA).</a:t>
            </a:r>
          </a:p>
          <a:p>
            <a:pPr marL="800100" lvl="1" indent="-342900">
              <a:buFont typeface="Wingdings" panose="05000000000000000000" pitchFamily="2" charset="2"/>
              <a:buChar char="Ø"/>
            </a:pPr>
            <a:r>
              <a:rPr lang="en-US" u="sng" dirty="0">
                <a:hlinkClick r:id="rId3"/>
              </a:rPr>
              <a:t>https://www.cpsc.gov/s3fs-public/pdfs/blk_media_drawstringrule.pdf</a:t>
            </a:r>
            <a:endParaRPr lang="en-US" dirty="0">
              <a:solidFill>
                <a:srgbClr val="4C4C4C"/>
              </a:solidFill>
            </a:endParaRPr>
          </a:p>
        </p:txBody>
      </p:sp>
    </p:spTree>
    <p:extLst>
      <p:ext uri="{BB962C8B-B14F-4D97-AF65-F5344CB8AC3E}">
        <p14:creationId xmlns:p14="http://schemas.microsoft.com/office/powerpoint/2010/main" val="3789903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Drawstrings</a:t>
            </a:r>
          </a:p>
        </p:txBody>
      </p:sp>
      <p:sp>
        <p:nvSpPr>
          <p:cNvPr id="3" name="Content Placeholder 2"/>
          <p:cNvSpPr>
            <a:spLocks noGrp="1"/>
          </p:cNvSpPr>
          <p:nvPr>
            <p:ph idx="1"/>
          </p:nvPr>
        </p:nvSpPr>
        <p:spPr>
          <a:xfrm>
            <a:off x="406399" y="1312985"/>
            <a:ext cx="11465169" cy="4692040"/>
          </a:xfrm>
        </p:spPr>
        <p:txBody>
          <a:bodyPr>
            <a:normAutofit/>
          </a:bodyPr>
          <a:lstStyle/>
          <a:p>
            <a:pPr marL="457200" indent="-457200">
              <a:buFont typeface="Arial" panose="020B0604020202020204" pitchFamily="34" charset="0"/>
              <a:buChar char="•"/>
            </a:pPr>
            <a:r>
              <a:rPr lang="en-US" dirty="0">
                <a:solidFill>
                  <a:srgbClr val="4C4C4C"/>
                </a:solidFill>
              </a:rPr>
              <a:t>Applies to drawstrings at the neck or waist on </a:t>
            </a:r>
            <a:r>
              <a:rPr lang="en-US" u="sng" dirty="0">
                <a:solidFill>
                  <a:srgbClr val="4C4C4C"/>
                </a:solidFill>
              </a:rPr>
              <a:t>upper outwear.</a:t>
            </a:r>
          </a:p>
          <a:p>
            <a:pPr marL="800100" lvl="1" indent="-342900">
              <a:buFont typeface="Wingdings" panose="05000000000000000000" pitchFamily="2" charset="2"/>
              <a:buChar char="Ø"/>
            </a:pPr>
            <a:r>
              <a:rPr lang="en-US" dirty="0">
                <a:solidFill>
                  <a:srgbClr val="1A2857"/>
                </a:solidFill>
              </a:rPr>
              <a:t>Clothing generally intended to be worn on the exterior of other garments (ex. jackets, ski vests, anoraks, and sweatshirts).</a:t>
            </a:r>
          </a:p>
          <a:p>
            <a:pPr marL="800100" lvl="1" indent="-342900">
              <a:buFont typeface="Wingdings" panose="05000000000000000000" pitchFamily="2" charset="2"/>
              <a:buChar char="Ø"/>
            </a:pPr>
            <a:r>
              <a:rPr lang="en-US" dirty="0">
                <a:solidFill>
                  <a:srgbClr val="1A2857"/>
                </a:solidFill>
              </a:rPr>
              <a:t>Ties are considered drawstrings and are subject to the requirements.</a:t>
            </a:r>
          </a:p>
          <a:p>
            <a:pPr lvl="1"/>
            <a:endParaRPr lang="en-US" dirty="0">
              <a:solidFill>
                <a:srgbClr val="1A2857"/>
              </a:solidFill>
            </a:endParaRPr>
          </a:p>
          <a:p>
            <a:pPr marL="457200" indent="-457200">
              <a:buFont typeface="Arial" panose="020B0604020202020204" pitchFamily="34" charset="0"/>
              <a:buChar char="•"/>
            </a:pPr>
            <a:r>
              <a:rPr lang="en-US" dirty="0">
                <a:solidFill>
                  <a:srgbClr val="4C4C4C"/>
                </a:solidFill>
              </a:rPr>
              <a:t>Does not apply to:</a:t>
            </a:r>
          </a:p>
          <a:p>
            <a:pPr marL="800100" lvl="1" indent="-342900">
              <a:buFont typeface="Wingdings" panose="05000000000000000000" pitchFamily="2" charset="2"/>
              <a:buChar char="Ø"/>
            </a:pPr>
            <a:r>
              <a:rPr lang="en-US" dirty="0">
                <a:solidFill>
                  <a:srgbClr val="1A2857"/>
                </a:solidFill>
              </a:rPr>
              <a:t>Underwear, inner clothing layers, pants, shorts, swimwear, dresses and skirts. These items are not considered upper outerwear.</a:t>
            </a:r>
          </a:p>
          <a:p>
            <a:pPr lvl="1"/>
            <a:endParaRPr lang="en-US" dirty="0">
              <a:solidFill>
                <a:srgbClr val="1A2857"/>
              </a:solidFill>
            </a:endParaRPr>
          </a:p>
          <a:p>
            <a:pPr marL="457200" indent="-457200">
              <a:buFont typeface="Arial" panose="020B0604020202020204" pitchFamily="34" charset="0"/>
              <a:buChar char="•"/>
            </a:pPr>
            <a:r>
              <a:rPr lang="en-US" dirty="0">
                <a:solidFill>
                  <a:srgbClr val="4C4C4C"/>
                </a:solidFill>
              </a:rPr>
              <a:t>Belts are not drawstrings and are not subject to the requirements</a:t>
            </a:r>
            <a:r>
              <a:rPr lang="en-US" dirty="0">
                <a:solidFill>
                  <a:schemeClr val="bg2"/>
                </a:solidFill>
              </a:rPr>
              <a:t>.</a:t>
            </a:r>
          </a:p>
        </p:txBody>
      </p:sp>
    </p:spTree>
    <p:extLst>
      <p:ext uri="{BB962C8B-B14F-4D97-AF65-F5344CB8AC3E}">
        <p14:creationId xmlns:p14="http://schemas.microsoft.com/office/powerpoint/2010/main" val="1665354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Drawstrings</a:t>
            </a:r>
          </a:p>
        </p:txBody>
      </p:sp>
      <p:sp>
        <p:nvSpPr>
          <p:cNvPr id="3" name="Content Placeholder 2"/>
          <p:cNvSpPr>
            <a:spLocks noGrp="1"/>
          </p:cNvSpPr>
          <p:nvPr>
            <p:ph idx="1"/>
          </p:nvPr>
        </p:nvSpPr>
        <p:spPr>
          <a:xfrm>
            <a:off x="406398" y="1332790"/>
            <a:ext cx="11465169" cy="4692040"/>
          </a:xfrm>
        </p:spPr>
        <p:txBody>
          <a:bodyPr>
            <a:normAutofit/>
          </a:bodyPr>
          <a:lstStyle/>
          <a:p>
            <a:pPr marL="457200" indent="-457200">
              <a:buFont typeface="Arial" panose="020B0604020202020204" pitchFamily="34" charset="0"/>
              <a:buChar char="•"/>
            </a:pPr>
            <a:r>
              <a:rPr lang="en-US" dirty="0">
                <a:solidFill>
                  <a:srgbClr val="4C4C4C"/>
                </a:solidFill>
              </a:rPr>
              <a:t>Hood and neck area (sizes 2T through 12)</a:t>
            </a:r>
          </a:p>
          <a:p>
            <a:pPr marL="800100" lvl="1" indent="-342900">
              <a:buFont typeface="Wingdings" panose="05000000000000000000" pitchFamily="2" charset="2"/>
              <a:buChar char="Ø"/>
            </a:pPr>
            <a:r>
              <a:rPr lang="en-US" dirty="0">
                <a:solidFill>
                  <a:srgbClr val="1A2857"/>
                </a:solidFill>
              </a:rPr>
              <a:t>Not allowed</a:t>
            </a:r>
          </a:p>
          <a:p>
            <a:pPr marL="800100" lvl="1" indent="-342900">
              <a:buFont typeface="Wingdings" panose="05000000000000000000" pitchFamily="2" charset="2"/>
              <a:buChar char="Ø"/>
            </a:pPr>
            <a:r>
              <a:rPr lang="en-US" dirty="0">
                <a:solidFill>
                  <a:srgbClr val="1A2857"/>
                </a:solidFill>
              </a:rPr>
              <a:t>Use alternative closures, such as snaps, buttons, Velcro, and elastic.</a:t>
            </a:r>
          </a:p>
          <a:p>
            <a:pPr lvl="1"/>
            <a:endParaRPr lang="en-US" dirty="0">
              <a:solidFill>
                <a:srgbClr val="1A2857"/>
              </a:solidFill>
            </a:endParaRPr>
          </a:p>
          <a:p>
            <a:pPr marL="457200" indent="-457200">
              <a:buFont typeface="Arial" panose="020B0604020202020204" pitchFamily="34" charset="0"/>
              <a:buChar char="•"/>
            </a:pPr>
            <a:r>
              <a:rPr lang="en-US" dirty="0">
                <a:solidFill>
                  <a:srgbClr val="4C4C4C"/>
                </a:solidFill>
              </a:rPr>
              <a:t>Waist and bottom drawstrings (sizes 2T to 16) </a:t>
            </a:r>
          </a:p>
          <a:p>
            <a:pPr marL="800100" lvl="1" indent="-342900">
              <a:buFont typeface="Wingdings" panose="05000000000000000000" pitchFamily="2" charset="2"/>
              <a:buChar char="Ø"/>
            </a:pPr>
            <a:r>
              <a:rPr lang="en-US" dirty="0">
                <a:solidFill>
                  <a:srgbClr val="1A2857"/>
                </a:solidFill>
              </a:rPr>
              <a:t>Allowed, but must meet certain requirements:</a:t>
            </a:r>
          </a:p>
          <a:p>
            <a:pPr marL="1257300" lvl="2" indent="-342900">
              <a:buFont typeface="Arial" panose="020B0604020202020204" pitchFamily="34" charset="0"/>
              <a:buChar char="•"/>
            </a:pPr>
            <a:r>
              <a:rPr lang="en-US" dirty="0">
                <a:solidFill>
                  <a:srgbClr val="1A2857"/>
                </a:solidFill>
              </a:rPr>
              <a:t>Drawstring must not extend more than 3 inches from the channel when the garment is expanded to its fullest width. </a:t>
            </a:r>
          </a:p>
          <a:p>
            <a:pPr marL="1257300" lvl="2" indent="-342900">
              <a:buFont typeface="Arial" panose="020B0604020202020204" pitchFamily="34" charset="0"/>
              <a:buChar char="•"/>
            </a:pPr>
            <a:r>
              <a:rPr lang="en-US" dirty="0">
                <a:solidFill>
                  <a:srgbClr val="1A2857"/>
                </a:solidFill>
              </a:rPr>
              <a:t>Continuous drawstrings must be bar tacked or stitched through to prevent the drawstring from being pulled through its channel.</a:t>
            </a:r>
          </a:p>
          <a:p>
            <a:pPr marL="1257300" lvl="2" indent="-342900">
              <a:buFont typeface="Arial" panose="020B0604020202020204" pitchFamily="34" charset="0"/>
              <a:buChar char="•"/>
            </a:pPr>
            <a:r>
              <a:rPr lang="en-US" dirty="0">
                <a:solidFill>
                  <a:srgbClr val="1A2857"/>
                </a:solidFill>
              </a:rPr>
              <a:t>Cord locks, knots, toggles, or other attachments at the free ends of drawstrings are prohibited (even on fully retractable drawstrings).</a:t>
            </a:r>
          </a:p>
        </p:txBody>
      </p:sp>
    </p:spTree>
    <p:extLst>
      <p:ext uri="{BB962C8B-B14F-4D97-AF65-F5344CB8AC3E}">
        <p14:creationId xmlns:p14="http://schemas.microsoft.com/office/powerpoint/2010/main" val="282746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Picture1.png"/>
          <p:cNvPicPr>
            <a:picLocks noChangeAspect="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350438" y="601967"/>
            <a:ext cx="2857571" cy="283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1"/>
          </p:nvPr>
        </p:nvSpPr>
        <p:spPr>
          <a:xfrm>
            <a:off x="1600677" y="1361281"/>
            <a:ext cx="2951003" cy="642765"/>
          </a:xfrm>
        </p:spPr>
        <p:txBody>
          <a:bodyPr>
            <a:noAutofit/>
          </a:bodyPr>
          <a:lstStyle/>
          <a:p>
            <a:r>
              <a:rPr lang="en-US" sz="4000" dirty="0">
                <a:effectLst>
                  <a:outerShdw blurRad="38100" dist="38100" dir="2700000" algn="tl">
                    <a:srgbClr val="000000">
                      <a:alpha val="43137"/>
                    </a:srgbClr>
                  </a:outerShdw>
                </a:effectLst>
              </a:rPr>
              <a:t>$1 Trillion</a:t>
            </a:r>
          </a:p>
        </p:txBody>
      </p:sp>
      <p:sp>
        <p:nvSpPr>
          <p:cNvPr id="3" name="Text Placeholder 2"/>
          <p:cNvSpPr>
            <a:spLocks noGrp="1"/>
          </p:cNvSpPr>
          <p:nvPr>
            <p:ph type="body" sz="quarter" idx="12"/>
          </p:nvPr>
        </p:nvSpPr>
        <p:spPr>
          <a:xfrm>
            <a:off x="1560038" y="2004046"/>
            <a:ext cx="2991642" cy="2120914"/>
          </a:xfrm>
        </p:spPr>
        <p:txBody>
          <a:bodyPr>
            <a:normAutofit fontScale="62500" lnSpcReduction="20000"/>
          </a:bodyPr>
          <a:lstStyle/>
          <a:p>
            <a:r>
              <a:rPr lang="en-US" dirty="0">
                <a:effectLst>
                  <a:outerShdw blurRad="38100" dist="38100" dir="2700000" algn="tl">
                    <a:srgbClr val="000000">
                      <a:alpha val="43137"/>
                    </a:srgbClr>
                  </a:outerShdw>
                </a:effectLst>
              </a:rPr>
              <a:t>Deaths, injuries, and property damage from consumer product incidents cost the nation more than $1 trillion annually.</a:t>
            </a:r>
            <a:r>
              <a:rPr lang="en-US" baseline="30000" dirty="0">
                <a:effectLst>
                  <a:outerShdw blurRad="38100" dist="38100" dir="2700000" algn="tl">
                    <a:srgbClr val="000000">
                      <a:alpha val="43137"/>
                    </a:srgbClr>
                  </a:outerShdw>
                </a:effectLst>
              </a:rPr>
              <a:t>1</a:t>
            </a:r>
            <a:r>
              <a:rPr lang="en-US" dirty="0">
                <a:effectLst>
                  <a:outerShdw blurRad="38100" dist="38100" dir="2700000" algn="tl">
                    <a:srgbClr val="000000">
                      <a:alpha val="43137"/>
                    </a:srgbClr>
                  </a:outerShdw>
                </a:effectLst>
              </a:rPr>
              <a:t> </a:t>
            </a:r>
          </a:p>
          <a:p>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a:xfrm>
            <a:off x="4790598" y="345440"/>
            <a:ext cx="5684362" cy="3312161"/>
          </a:xfrm>
        </p:spPr>
        <p:txBody>
          <a:bodyPr>
            <a:normAutofit/>
          </a:bodyPr>
          <a:lstStyle/>
          <a:p>
            <a:r>
              <a:rPr lang="en-US" dirty="0">
                <a:solidFill>
                  <a:schemeClr val="tx1">
                    <a:alpha val="65000"/>
                  </a:schemeClr>
                </a:solidFill>
                <a:effectLst>
                  <a:outerShdw blurRad="38100" dist="38100" dir="2700000" algn="tl">
                    <a:srgbClr val="000000">
                      <a:alpha val="43137"/>
                    </a:srgbClr>
                  </a:outerShdw>
                </a:effectLst>
              </a:rPr>
              <a:t>The US CPSC is a federal government agency charged with protecting the public from unreasonable risks of injury or death associated with the use of consumer products under the agency's jurisdiction. </a:t>
            </a:r>
          </a:p>
        </p:txBody>
      </p:sp>
      <p:sp>
        <p:nvSpPr>
          <p:cNvPr id="5" name="Text Placeholder 3"/>
          <p:cNvSpPr txBox="1">
            <a:spLocks/>
          </p:cNvSpPr>
          <p:nvPr/>
        </p:nvSpPr>
        <p:spPr>
          <a:xfrm>
            <a:off x="213360" y="4514850"/>
            <a:ext cx="11684000" cy="2190750"/>
          </a:xfrm>
          <a:prstGeom prst="rect">
            <a:avLst/>
          </a:prstGeom>
        </p:spPr>
        <p:txBody>
          <a:bodyPr vert="horz" lIns="91440" tIns="45720" rIns="91440" bIns="45720" rtlCol="0">
            <a:noAutofit/>
          </a:bodyPr>
          <a:lstStyle>
            <a:lvl1pPr marL="0" indent="0" eaLnBrk="1" hangingPunct="1">
              <a:buClr>
                <a:schemeClr val="tx2"/>
              </a:buClr>
              <a:buFont typeface="Wingdings" pitchFamily="2" charset="2"/>
              <a:buNone/>
              <a:defRPr sz="3000" b="0" i="0">
                <a:solidFill>
                  <a:srgbClr val="4C4C4C">
                    <a:alpha val="65000"/>
                  </a:srgbClr>
                </a:solidFill>
                <a:latin typeface="Arial" panose="020B0604020202020204" pitchFamily="34" charset="0"/>
                <a:ea typeface="+mn-ea"/>
                <a:cs typeface="Arial" panose="020B0604020202020204" pitchFamily="34" charset="0"/>
              </a:defRPr>
            </a:lvl1pPr>
            <a:lvl2pPr marL="457200" indent="0" eaLnBrk="1" hangingPunct="1">
              <a:buClr>
                <a:schemeClr val="tx2"/>
              </a:buClr>
              <a:buFont typeface="Wingdings" pitchFamily="2" charset="2"/>
              <a:buNone/>
              <a:defRPr sz="2400" b="0" i="0">
                <a:solidFill>
                  <a:srgbClr val="4C4C4C">
                    <a:alpha val="65000"/>
                  </a:srgbClr>
                </a:solidFill>
                <a:latin typeface="Arial" panose="020B0604020202020204" pitchFamily="34" charset="0"/>
                <a:ea typeface="+mn-ea"/>
                <a:cs typeface="Arial" panose="020B0604020202020204" pitchFamily="34" charset="0"/>
              </a:defRPr>
            </a:lvl2pPr>
            <a:lvl3pPr marL="914400" indent="0" eaLnBrk="1" hangingPunct="1">
              <a:buClr>
                <a:schemeClr val="tx2"/>
              </a:buClr>
              <a:buFont typeface="Wingdings" pitchFamily="2" charset="2"/>
              <a:buNone/>
              <a:defRPr sz="2000" b="0" i="0">
                <a:solidFill>
                  <a:srgbClr val="4C4C4C">
                    <a:alpha val="65000"/>
                  </a:srgbClr>
                </a:solidFill>
                <a:latin typeface="Arial" panose="020B0604020202020204" pitchFamily="34" charset="0"/>
                <a:ea typeface="+mn-ea"/>
                <a:cs typeface="Arial" panose="020B0604020202020204" pitchFamily="34" charset="0"/>
              </a:defRPr>
            </a:lvl3pPr>
            <a:lvl4pPr marL="1371600" indent="0" eaLnBrk="1" hangingPunct="1">
              <a:buClr>
                <a:schemeClr val="tx2"/>
              </a:buClr>
              <a:buFont typeface="Wingdings" pitchFamily="2" charset="2"/>
              <a:buNone/>
              <a:defRPr sz="1600" b="0" i="0">
                <a:solidFill>
                  <a:srgbClr val="4C4C4C">
                    <a:alpha val="65000"/>
                  </a:srgbClr>
                </a:solidFill>
                <a:latin typeface="Arial" panose="020B0604020202020204" pitchFamily="34" charset="0"/>
                <a:ea typeface="+mn-ea"/>
                <a:cs typeface="Arial" panose="020B0604020202020204" pitchFamily="34" charset="0"/>
              </a:defRPr>
            </a:lvl4pPr>
            <a:lvl5pPr marL="1828800" indent="0" eaLnBrk="1" hangingPunct="1">
              <a:buClr>
                <a:schemeClr val="tx2"/>
              </a:buClr>
              <a:buFont typeface="Wingdings" pitchFamily="2" charset="2"/>
              <a:buNone/>
              <a:defRPr sz="1200" b="0" i="0">
                <a:solidFill>
                  <a:srgbClr val="4C4C4C">
                    <a:alpha val="65000"/>
                  </a:srgbClr>
                </a:solidFill>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000" kern="0" dirty="0">
                <a:solidFill>
                  <a:schemeClr val="bg2">
                    <a:alpha val="65000"/>
                  </a:schemeClr>
                </a:solidFill>
                <a:effectLst>
                  <a:outerShdw blurRad="38100" dist="38100" dir="2700000" algn="tl">
                    <a:srgbClr val="000000">
                      <a:alpha val="43137"/>
                    </a:srgbClr>
                  </a:outerShdw>
                </a:effectLst>
              </a:rPr>
              <a:t>CPSC is committed to protecting consumers from products that pose a fire, electrical, chemical, biological, or mechanical hazard.   </a:t>
            </a:r>
          </a:p>
          <a:p>
            <a:endParaRPr lang="en-US" sz="2000" kern="0" dirty="0">
              <a:effectLst>
                <a:outerShdw blurRad="38100" dist="38100" dir="2700000" algn="tl">
                  <a:srgbClr val="000000">
                    <a:alpha val="43137"/>
                  </a:srgbClr>
                </a:outerShdw>
              </a:effectLst>
            </a:endParaRPr>
          </a:p>
          <a:p>
            <a:r>
              <a:rPr lang="en-US" sz="2000" kern="0" dirty="0">
                <a:solidFill>
                  <a:schemeClr val="bg2">
                    <a:alpha val="65000"/>
                  </a:schemeClr>
                </a:solidFill>
                <a:effectLst>
                  <a:outerShdw blurRad="38100" dist="38100" dir="2700000" algn="tl">
                    <a:srgbClr val="000000">
                      <a:alpha val="43137"/>
                    </a:srgbClr>
                  </a:outerShdw>
                </a:effectLst>
              </a:rPr>
              <a:t>CPSC's work to improve the safety of the more than 15,000 types of consumer products in its jurisdiction  - such as toys, cribs, power tools, cigarette lighters, textiles, and  household chemicals – has contributed to a  decline in the rate of deaths and injuries associated with consumer products over the past 40 years.</a:t>
            </a:r>
          </a:p>
        </p:txBody>
      </p:sp>
      <p:cxnSp>
        <p:nvCxnSpPr>
          <p:cNvPr id="6" name="Straight Connector 5"/>
          <p:cNvCxnSpPr/>
          <p:nvPr/>
        </p:nvCxnSpPr>
        <p:spPr>
          <a:xfrm>
            <a:off x="350438" y="5247530"/>
            <a:ext cx="11475802"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9426819" y="3929219"/>
            <a:ext cx="2861310" cy="219291"/>
          </a:xfrm>
          <a:prstGeom prst="rect">
            <a:avLst/>
          </a:prstGeom>
          <a:noFill/>
        </p:spPr>
        <p:txBody>
          <a:bodyPr wrap="square" rtlCol="0">
            <a:spAutoFit/>
          </a:bodyPr>
          <a:lstStyle/>
          <a:p>
            <a:pPr defTabSz="685800"/>
            <a:r>
              <a:rPr lang="en-US" sz="825" baseline="30000" dirty="0">
                <a:solidFill>
                  <a:prstClr val="black"/>
                </a:solidFill>
              </a:rPr>
              <a:t>1</a:t>
            </a:r>
            <a:r>
              <a:rPr lang="en-US" sz="825" dirty="0">
                <a:solidFill>
                  <a:prstClr val="black"/>
                </a:solidFill>
              </a:rPr>
              <a:t>  https://www.cpsc.gov/s3fs-public/FY2019PBR.pdf</a:t>
            </a:r>
          </a:p>
        </p:txBody>
      </p:sp>
    </p:spTree>
    <p:extLst>
      <p:ext uri="{BB962C8B-B14F-4D97-AF65-F5344CB8AC3E}">
        <p14:creationId xmlns:p14="http://schemas.microsoft.com/office/powerpoint/2010/main" val="1631618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20" t="30988" r="12367" b="9087"/>
          <a:stretch/>
        </p:blipFill>
        <p:spPr bwMode="auto">
          <a:xfrm>
            <a:off x="1752600" y="1093382"/>
            <a:ext cx="8698734" cy="4316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06399" y="240080"/>
            <a:ext cx="11465169" cy="947859"/>
          </a:xfrm>
        </p:spPr>
        <p:txBody>
          <a:bodyPr>
            <a:normAutofit/>
          </a:bodyPr>
          <a:lstStyle/>
          <a:p>
            <a:pPr algn="l"/>
            <a:r>
              <a:rPr lang="en-US" sz="3200" dirty="0"/>
              <a:t>Drawstrings</a:t>
            </a:r>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81755" y="5410201"/>
            <a:ext cx="5948916" cy="1116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98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374169" y="3120512"/>
            <a:ext cx="7779347" cy="1074434"/>
          </a:xfrm>
        </p:spPr>
        <p:txBody>
          <a:bodyPr>
            <a:noAutofit/>
          </a:bodyPr>
          <a:lstStyle/>
          <a:p>
            <a:pPr lvl="0" algn="l">
              <a:buClr>
                <a:srgbClr val="1D2757"/>
              </a:buClr>
            </a:pPr>
            <a:r>
              <a:rPr lang="en-US" sz="1800" b="0" dirty="0">
                <a:solidFill>
                  <a:srgbClr val="CF202F"/>
                </a:solidFill>
                <a:latin typeface="Georgia" panose="02040502050405020303" pitchFamily="18" charset="0"/>
              </a:rPr>
              <a:t>Certification, Chemical Content, Tracking Labels, Small Parts </a:t>
            </a:r>
            <a:endParaRPr lang="en-US" sz="4400" dirty="0">
              <a:solidFill>
                <a:srgbClr val="1A2857"/>
              </a:solidFill>
            </a:endParaRPr>
          </a:p>
          <a:p>
            <a:pPr algn="l"/>
            <a:r>
              <a:rPr lang="en-US" sz="4400" dirty="0">
                <a:solidFill>
                  <a:srgbClr val="1A2857"/>
                </a:solidFill>
              </a:rPr>
              <a:t>Other CPSC Requirements</a:t>
            </a:r>
          </a:p>
        </p:txBody>
      </p:sp>
    </p:spTree>
    <p:extLst>
      <p:ext uri="{BB962C8B-B14F-4D97-AF65-F5344CB8AC3E}">
        <p14:creationId xmlns:p14="http://schemas.microsoft.com/office/powerpoint/2010/main" val="298867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Certification</a:t>
            </a:r>
          </a:p>
        </p:txBody>
      </p:sp>
      <p:sp>
        <p:nvSpPr>
          <p:cNvPr id="3" name="Content Placeholder 2"/>
          <p:cNvSpPr>
            <a:spLocks noGrp="1"/>
          </p:cNvSpPr>
          <p:nvPr>
            <p:ph idx="1"/>
          </p:nvPr>
        </p:nvSpPr>
        <p:spPr>
          <a:xfrm>
            <a:off x="406399" y="1312985"/>
            <a:ext cx="11465169" cy="4692040"/>
          </a:xfrm>
        </p:spPr>
        <p:txBody>
          <a:bodyPr>
            <a:noAutofit/>
          </a:bodyPr>
          <a:lstStyle/>
          <a:p>
            <a:pPr marL="342900" indent="-342900">
              <a:buFont typeface="Arial" panose="020B0604020202020204" pitchFamily="34" charset="0"/>
              <a:buChar char="•"/>
            </a:pPr>
            <a:r>
              <a:rPr lang="en-US" sz="2400" dirty="0">
                <a:solidFill>
                  <a:srgbClr val="4C4C4C"/>
                </a:solidFill>
              </a:rPr>
              <a:t>General Use Product</a:t>
            </a:r>
          </a:p>
          <a:p>
            <a:pPr marL="800100" lvl="1" indent="-342900">
              <a:buFont typeface="Wingdings" panose="05000000000000000000" pitchFamily="2" charset="2"/>
              <a:buChar char="Ø"/>
            </a:pPr>
            <a:r>
              <a:rPr lang="en-US" sz="2000" dirty="0">
                <a:solidFill>
                  <a:srgbClr val="1A2857"/>
                </a:solidFill>
              </a:rPr>
              <a:t>General Certificate of Conformity (GCC)</a:t>
            </a:r>
          </a:p>
          <a:p>
            <a:pPr marL="800100" lvl="1" indent="-342900">
              <a:buFont typeface="Wingdings" panose="05000000000000000000" pitchFamily="2" charset="2"/>
              <a:buChar char="Ø"/>
            </a:pPr>
            <a:r>
              <a:rPr lang="en-US" sz="2000" dirty="0">
                <a:solidFill>
                  <a:srgbClr val="1A2857"/>
                </a:solidFill>
              </a:rPr>
              <a:t>Does not require third party testing</a:t>
            </a:r>
          </a:p>
          <a:p>
            <a:pPr marL="800100" lvl="1" indent="-342900">
              <a:buFont typeface="Wingdings" panose="05000000000000000000" pitchFamily="2" charset="2"/>
              <a:buChar char="Ø"/>
            </a:pPr>
            <a:r>
              <a:rPr lang="en-US" sz="2000" dirty="0">
                <a:solidFill>
                  <a:srgbClr val="1A2857"/>
                </a:solidFill>
              </a:rPr>
              <a:t>Applies to adult apparel</a:t>
            </a:r>
          </a:p>
          <a:p>
            <a:pPr lvl="1"/>
            <a:endParaRPr lang="en-US" sz="2000" dirty="0">
              <a:solidFill>
                <a:srgbClr val="1A2857"/>
              </a:solidFill>
            </a:endParaRPr>
          </a:p>
          <a:p>
            <a:pPr marL="342900" indent="-342900">
              <a:buFont typeface="Arial" panose="020B0604020202020204" pitchFamily="34" charset="0"/>
              <a:buChar char="•"/>
            </a:pPr>
            <a:r>
              <a:rPr lang="en-US" sz="2400" dirty="0">
                <a:solidFill>
                  <a:srgbClr val="4C4C4C"/>
                </a:solidFill>
              </a:rPr>
              <a:t>Children’s Product</a:t>
            </a:r>
          </a:p>
          <a:p>
            <a:pPr marL="800100" lvl="1" indent="-342900">
              <a:buFont typeface="Wingdings" panose="05000000000000000000" pitchFamily="2" charset="2"/>
              <a:buChar char="Ø"/>
            </a:pPr>
            <a:r>
              <a:rPr lang="en-US" sz="2000" dirty="0">
                <a:solidFill>
                  <a:srgbClr val="1A2857"/>
                </a:solidFill>
              </a:rPr>
              <a:t>Children’s Product Certificate (CPC)</a:t>
            </a:r>
          </a:p>
          <a:p>
            <a:pPr marL="800100" lvl="1" indent="-342900">
              <a:buFont typeface="Wingdings" panose="05000000000000000000" pitchFamily="2" charset="2"/>
              <a:buChar char="Ø"/>
            </a:pPr>
            <a:r>
              <a:rPr lang="en-US" sz="2000" dirty="0">
                <a:solidFill>
                  <a:srgbClr val="1A2857"/>
                </a:solidFill>
              </a:rPr>
              <a:t>Requires third party testing by a CPSC-accepted laboratory for all regulations to which the product is subject</a:t>
            </a:r>
          </a:p>
          <a:p>
            <a:pPr marL="800100" lvl="1" indent="-342900">
              <a:buFont typeface="Wingdings" panose="05000000000000000000" pitchFamily="2" charset="2"/>
              <a:buChar char="Ø"/>
            </a:pPr>
            <a:r>
              <a:rPr lang="en-US" sz="2000" dirty="0">
                <a:solidFill>
                  <a:srgbClr val="1A2857"/>
                </a:solidFill>
              </a:rPr>
              <a:t>Applies to all children’s apparel</a:t>
            </a:r>
          </a:p>
          <a:p>
            <a:endParaRPr lang="en-US" sz="2000" i="1" dirty="0"/>
          </a:p>
          <a:p>
            <a:pPr algn="ctr"/>
            <a:r>
              <a:rPr lang="en-US" sz="2400" i="1" dirty="0">
                <a:solidFill>
                  <a:srgbClr val="C00000"/>
                </a:solidFill>
                <a:effectLst>
                  <a:outerShdw blurRad="38100" dist="38100" dir="2700000" algn="tl">
                    <a:srgbClr val="000000">
                      <a:alpha val="43137"/>
                    </a:srgbClr>
                  </a:outerShdw>
                </a:effectLst>
              </a:rPr>
              <a:t>Issued by manufacturer (if domestic) or importer of record. An importer can rely on testing performed by a manufacturer to issue a certificate as long as due care is exercised and all CPSC requirements are met.</a:t>
            </a:r>
          </a:p>
          <a:p>
            <a:endParaRPr lang="en-US" dirty="0">
              <a:solidFill>
                <a:schemeClr val="bg2"/>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488159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Chemical Content</a:t>
            </a:r>
          </a:p>
        </p:txBody>
      </p:sp>
      <p:sp>
        <p:nvSpPr>
          <p:cNvPr id="3" name="Content Placeholder 2"/>
          <p:cNvSpPr>
            <a:spLocks noGrp="1"/>
          </p:cNvSpPr>
          <p:nvPr>
            <p:ph idx="1"/>
          </p:nvPr>
        </p:nvSpPr>
        <p:spPr>
          <a:xfrm>
            <a:off x="406399" y="1234831"/>
            <a:ext cx="11465169" cy="4942132"/>
          </a:xfrm>
        </p:spPr>
        <p:txBody>
          <a:bodyPr>
            <a:normAutofit fontScale="85000" lnSpcReduction="20000"/>
          </a:bodyPr>
          <a:lstStyle/>
          <a:p>
            <a:pPr marL="457200" indent="-457200">
              <a:buFont typeface="Arial" panose="020B0604020202020204" pitchFamily="34" charset="0"/>
              <a:buChar char="•"/>
            </a:pPr>
            <a:r>
              <a:rPr lang="en-US" sz="3400" dirty="0">
                <a:solidFill>
                  <a:srgbClr val="4C4C4C"/>
                </a:solidFill>
              </a:rPr>
              <a:t>Lead Content (FHSA)</a:t>
            </a:r>
          </a:p>
          <a:p>
            <a:pPr marL="800100" lvl="1" indent="-342900">
              <a:buFont typeface="Wingdings" panose="05000000000000000000" pitchFamily="2" charset="2"/>
              <a:buChar char="Ø"/>
            </a:pPr>
            <a:r>
              <a:rPr lang="en-US" dirty="0">
                <a:solidFill>
                  <a:srgbClr val="1A2857"/>
                </a:solidFill>
              </a:rPr>
              <a:t>Products designed and intended primarily for children 12 years or younger</a:t>
            </a:r>
          </a:p>
          <a:p>
            <a:pPr marL="800100" lvl="1" indent="-342900">
              <a:buFont typeface="Wingdings" panose="05000000000000000000" pitchFamily="2" charset="2"/>
              <a:buChar char="Ø"/>
            </a:pPr>
            <a:r>
              <a:rPr lang="en-US" dirty="0">
                <a:solidFill>
                  <a:srgbClr val="1A2857"/>
                </a:solidFill>
              </a:rPr>
              <a:t>Concentration may not exceed 100 ppm</a:t>
            </a:r>
          </a:p>
          <a:p>
            <a:pPr marL="800100" lvl="1" indent="-342900">
              <a:buFont typeface="Wingdings" panose="05000000000000000000" pitchFamily="2" charset="2"/>
              <a:buChar char="Ø"/>
            </a:pPr>
            <a:r>
              <a:rPr lang="en-US" dirty="0">
                <a:solidFill>
                  <a:srgbClr val="1A2857"/>
                </a:solidFill>
              </a:rPr>
              <a:t>Applies to children’s apparel and sleepwear (zippers, buttons, etc.)</a:t>
            </a:r>
          </a:p>
          <a:p>
            <a:pPr lvl="1"/>
            <a:endParaRPr lang="en-US" dirty="0">
              <a:solidFill>
                <a:srgbClr val="1A2857"/>
              </a:solidFill>
            </a:endParaRPr>
          </a:p>
          <a:p>
            <a:pPr marL="457200" indent="-457200">
              <a:buFont typeface="Arial" panose="020B0604020202020204" pitchFamily="34" charset="0"/>
              <a:buChar char="•"/>
            </a:pPr>
            <a:r>
              <a:rPr lang="en-US" sz="3400" dirty="0">
                <a:solidFill>
                  <a:srgbClr val="4C4C4C"/>
                </a:solidFill>
              </a:rPr>
              <a:t>Lead in Paint and Surface Coatings (CPSA)</a:t>
            </a:r>
          </a:p>
          <a:p>
            <a:pPr marL="800100" lvl="1" indent="-342900">
              <a:buFont typeface="Wingdings" panose="05000000000000000000" pitchFamily="2" charset="2"/>
              <a:buChar char="Ø"/>
            </a:pPr>
            <a:r>
              <a:rPr lang="en-US" dirty="0">
                <a:solidFill>
                  <a:srgbClr val="1A2857"/>
                </a:solidFill>
              </a:rPr>
              <a:t>Products designed and intended primarily for children 12 years or younger and some general use furniture</a:t>
            </a:r>
          </a:p>
          <a:p>
            <a:pPr marL="800100" lvl="1" indent="-342900">
              <a:buFont typeface="Wingdings" panose="05000000000000000000" pitchFamily="2" charset="2"/>
              <a:buChar char="Ø"/>
            </a:pPr>
            <a:r>
              <a:rPr lang="en-US" dirty="0">
                <a:solidFill>
                  <a:srgbClr val="1A2857"/>
                </a:solidFill>
              </a:rPr>
              <a:t>Concentration may not exceed 90 ppm</a:t>
            </a:r>
          </a:p>
          <a:p>
            <a:pPr marL="800100" lvl="1" indent="-342900">
              <a:buFont typeface="Wingdings" panose="05000000000000000000" pitchFamily="2" charset="2"/>
              <a:buChar char="Ø"/>
            </a:pPr>
            <a:r>
              <a:rPr lang="en-US" dirty="0">
                <a:solidFill>
                  <a:srgbClr val="1A2857"/>
                </a:solidFill>
              </a:rPr>
              <a:t>Applies to children’s general apparel and sleepwear (screen prints)</a:t>
            </a:r>
          </a:p>
          <a:p>
            <a:pPr lvl="1"/>
            <a:endParaRPr lang="en-US" dirty="0">
              <a:solidFill>
                <a:srgbClr val="1A2857"/>
              </a:solidFill>
            </a:endParaRPr>
          </a:p>
          <a:p>
            <a:pPr marL="457200" indent="-457200">
              <a:buFont typeface="Arial" panose="020B0604020202020204" pitchFamily="34" charset="0"/>
              <a:buChar char="•"/>
            </a:pPr>
            <a:r>
              <a:rPr lang="en-US" sz="3400" dirty="0">
                <a:solidFill>
                  <a:srgbClr val="4C4C4C"/>
                </a:solidFill>
              </a:rPr>
              <a:t>Phthalate Content (CPSA)</a:t>
            </a:r>
          </a:p>
          <a:p>
            <a:pPr marL="800100" lvl="1" indent="-342900">
              <a:buFont typeface="Wingdings" panose="05000000000000000000" pitchFamily="2" charset="2"/>
              <a:buChar char="Ø"/>
            </a:pPr>
            <a:r>
              <a:rPr lang="en-US" dirty="0">
                <a:solidFill>
                  <a:srgbClr val="1A2857"/>
                </a:solidFill>
              </a:rPr>
              <a:t>Children’s toys and </a:t>
            </a:r>
            <a:r>
              <a:rPr lang="en-US" i="1" dirty="0">
                <a:solidFill>
                  <a:srgbClr val="1A2857"/>
                </a:solidFill>
              </a:rPr>
              <a:t>child care articles</a:t>
            </a:r>
            <a:r>
              <a:rPr lang="en-US" dirty="0">
                <a:solidFill>
                  <a:srgbClr val="1A2857"/>
                </a:solidFill>
              </a:rPr>
              <a:t> (products used to facilitate sleeping and feeding for children 3 years or younger)</a:t>
            </a:r>
          </a:p>
          <a:p>
            <a:pPr marL="800100" lvl="1" indent="-342900">
              <a:buFont typeface="Wingdings" panose="05000000000000000000" pitchFamily="2" charset="2"/>
              <a:buChar char="Ø"/>
            </a:pPr>
            <a:r>
              <a:rPr lang="en-US" dirty="0">
                <a:solidFill>
                  <a:srgbClr val="1A2857"/>
                </a:solidFill>
              </a:rPr>
              <a:t>Only certain phthalates</a:t>
            </a:r>
          </a:p>
          <a:p>
            <a:pPr marL="800100" lvl="1" indent="-342900">
              <a:buFont typeface="Wingdings" panose="05000000000000000000" pitchFamily="2" charset="2"/>
              <a:buChar char="Ø"/>
            </a:pPr>
            <a:r>
              <a:rPr lang="en-US" dirty="0">
                <a:solidFill>
                  <a:srgbClr val="1A2857"/>
                </a:solidFill>
              </a:rPr>
              <a:t>Concentration may not exceed 0.1 %</a:t>
            </a:r>
          </a:p>
          <a:p>
            <a:pPr marL="800100" lvl="1" indent="-342900">
              <a:buFont typeface="Wingdings" panose="05000000000000000000" pitchFamily="2" charset="2"/>
              <a:buChar char="Ø"/>
            </a:pPr>
            <a:r>
              <a:rPr lang="en-US" dirty="0">
                <a:solidFill>
                  <a:srgbClr val="1A2857"/>
                </a:solidFill>
              </a:rPr>
              <a:t>Applies to children’s sleepwear and some apparel (bibs)</a:t>
            </a:r>
          </a:p>
        </p:txBody>
      </p:sp>
      <p:sp>
        <p:nvSpPr>
          <p:cNvPr id="4" name="Rectangle 3"/>
          <p:cNvSpPr/>
          <p:nvPr/>
        </p:nvSpPr>
        <p:spPr>
          <a:xfrm>
            <a:off x="2067791" y="5917591"/>
            <a:ext cx="7743889" cy="461665"/>
          </a:xfrm>
          <a:prstGeom prst="rect">
            <a:avLst/>
          </a:prstGeom>
        </p:spPr>
        <p:txBody>
          <a:bodyPr wrap="square">
            <a:spAutoFit/>
          </a:bodyPr>
          <a:lstStyle/>
          <a:p>
            <a:pPr algn="ctr"/>
            <a:r>
              <a:rPr lang="en-US" sz="2400" i="1" dirty="0">
                <a:solidFill>
                  <a:srgbClr val="C00000"/>
                </a:solidFill>
                <a:effectLst>
                  <a:outerShdw blurRad="38100" dist="38100" dir="2700000" algn="tl">
                    <a:srgbClr val="000000">
                      <a:alpha val="43137"/>
                    </a:srgbClr>
                  </a:outerShdw>
                </a:effectLst>
              </a:rPr>
              <a:t>Third</a:t>
            </a:r>
            <a:r>
              <a:rPr lang="en-US" sz="2000" i="1" dirty="0">
                <a:solidFill>
                  <a:srgbClr val="C00000"/>
                </a:solidFill>
                <a:effectLst>
                  <a:outerShdw blurRad="38100" dist="38100" dir="2700000" algn="tl">
                    <a:srgbClr val="000000">
                      <a:alpha val="43137"/>
                    </a:srgbClr>
                  </a:outerShdw>
                </a:effectLst>
              </a:rPr>
              <a:t> </a:t>
            </a:r>
            <a:r>
              <a:rPr lang="en-US" sz="2400" i="1" dirty="0">
                <a:solidFill>
                  <a:srgbClr val="C00000"/>
                </a:solidFill>
                <a:effectLst>
                  <a:outerShdw blurRad="38100" dist="38100" dir="2700000" algn="tl">
                    <a:srgbClr val="000000">
                      <a:alpha val="43137"/>
                    </a:srgbClr>
                  </a:outerShdw>
                </a:effectLst>
              </a:rPr>
              <a:t>party testing by a CPSC-accepted laboratory is required</a:t>
            </a:r>
          </a:p>
        </p:txBody>
      </p:sp>
    </p:spTree>
    <p:extLst>
      <p:ext uri="{BB962C8B-B14F-4D97-AF65-F5344CB8AC3E}">
        <p14:creationId xmlns:p14="http://schemas.microsoft.com/office/powerpoint/2010/main" val="802718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Chemical Content</a:t>
            </a:r>
          </a:p>
        </p:txBody>
      </p:sp>
      <p:sp>
        <p:nvSpPr>
          <p:cNvPr id="3" name="Content Placeholder 2"/>
          <p:cNvSpPr>
            <a:spLocks noGrp="1"/>
          </p:cNvSpPr>
          <p:nvPr>
            <p:ph idx="1"/>
          </p:nvPr>
        </p:nvSpPr>
        <p:spPr>
          <a:xfrm>
            <a:off x="406399" y="1312985"/>
            <a:ext cx="11465169" cy="4692040"/>
          </a:xfrm>
        </p:spPr>
        <p:txBody>
          <a:bodyPr>
            <a:normAutofit/>
          </a:bodyPr>
          <a:lstStyle/>
          <a:p>
            <a:r>
              <a:rPr lang="en-US" dirty="0">
                <a:solidFill>
                  <a:srgbClr val="4C4C4C"/>
                </a:solidFill>
              </a:rPr>
              <a:t>Determinations</a:t>
            </a:r>
          </a:p>
          <a:p>
            <a:endParaRPr lang="en-US" sz="1800" dirty="0">
              <a:solidFill>
                <a:srgbClr val="4C4C4C"/>
              </a:solidFill>
            </a:endParaRPr>
          </a:p>
          <a:p>
            <a:pPr marL="800100" lvl="1" indent="-342900">
              <a:buFont typeface="Arial" panose="020B0604020202020204" pitchFamily="34" charset="0"/>
              <a:buChar char="•"/>
            </a:pPr>
            <a:r>
              <a:rPr lang="en-US" dirty="0">
                <a:solidFill>
                  <a:srgbClr val="4C4C4C"/>
                </a:solidFill>
              </a:rPr>
              <a:t>Lead</a:t>
            </a:r>
          </a:p>
          <a:p>
            <a:pPr marL="1257300" lvl="2" indent="-342900">
              <a:buFont typeface="Wingdings" panose="05000000000000000000" pitchFamily="2" charset="2"/>
              <a:buChar char="Ø"/>
            </a:pPr>
            <a:r>
              <a:rPr lang="en-US" dirty="0">
                <a:solidFill>
                  <a:srgbClr val="1A2857"/>
                </a:solidFill>
              </a:rPr>
              <a:t>§1500.91: Certain materials will not exceed lead limits.</a:t>
            </a:r>
          </a:p>
          <a:p>
            <a:pPr marL="1257300" lvl="2" indent="-342900">
              <a:buFont typeface="Wingdings" panose="05000000000000000000" pitchFamily="2" charset="2"/>
              <a:buChar char="Ø"/>
            </a:pPr>
            <a:r>
              <a:rPr lang="en-US" dirty="0">
                <a:solidFill>
                  <a:srgbClr val="1A2857"/>
                </a:solidFill>
              </a:rPr>
              <a:t>Textiles made from certain fiber types, dyed and undyed (including some prints).</a:t>
            </a:r>
          </a:p>
          <a:p>
            <a:pPr lvl="2"/>
            <a:endParaRPr lang="en-US" dirty="0">
              <a:solidFill>
                <a:srgbClr val="1A2857"/>
              </a:solidFill>
            </a:endParaRPr>
          </a:p>
          <a:p>
            <a:pPr marL="800100" lvl="1" indent="-342900">
              <a:buFont typeface="Arial" panose="020B0604020202020204" pitchFamily="34" charset="0"/>
              <a:buChar char="•"/>
            </a:pPr>
            <a:r>
              <a:rPr lang="en-US" dirty="0">
                <a:solidFill>
                  <a:srgbClr val="4C4C4C"/>
                </a:solidFill>
              </a:rPr>
              <a:t>Phthalates</a:t>
            </a:r>
          </a:p>
          <a:p>
            <a:pPr marL="1257300" lvl="2" indent="-342900">
              <a:buFont typeface="Wingdings" panose="05000000000000000000" pitchFamily="2" charset="2"/>
              <a:buChar char="Ø"/>
            </a:pPr>
            <a:r>
              <a:rPr lang="en-US" dirty="0">
                <a:solidFill>
                  <a:srgbClr val="1A2857"/>
                </a:solidFill>
              </a:rPr>
              <a:t>§1308.2: Certain plastics with specified additives will not exceed the specified phthalates content limits.</a:t>
            </a:r>
          </a:p>
          <a:p>
            <a:pPr marL="1257300" lvl="2" indent="-342900">
              <a:buFont typeface="Wingdings" panose="05000000000000000000" pitchFamily="2" charset="2"/>
              <a:buChar char="Ø"/>
            </a:pPr>
            <a:r>
              <a:rPr lang="en-US" dirty="0">
                <a:solidFill>
                  <a:srgbClr val="1A2857"/>
                </a:solidFill>
              </a:rPr>
              <a:t>Includes polypropylene and polyethylene. </a:t>
            </a:r>
          </a:p>
        </p:txBody>
      </p:sp>
    </p:spTree>
    <p:extLst>
      <p:ext uri="{BB962C8B-B14F-4D97-AF65-F5344CB8AC3E}">
        <p14:creationId xmlns:p14="http://schemas.microsoft.com/office/powerpoint/2010/main" val="490520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Chemical Content</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87552" y="1219201"/>
            <a:ext cx="8340153" cy="384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84521" y="5306647"/>
            <a:ext cx="7308921" cy="882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4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62" y="365126"/>
            <a:ext cx="11465169" cy="947859"/>
          </a:xfrm>
        </p:spPr>
        <p:txBody>
          <a:bodyPr>
            <a:normAutofit/>
          </a:bodyPr>
          <a:lstStyle/>
          <a:p>
            <a:pPr algn="l"/>
            <a:r>
              <a:rPr lang="en-US" sz="3600" dirty="0"/>
              <a:t>Tracking Labels</a:t>
            </a:r>
          </a:p>
        </p:txBody>
      </p:sp>
      <p:sp>
        <p:nvSpPr>
          <p:cNvPr id="3" name="Content Placeholder 2"/>
          <p:cNvSpPr>
            <a:spLocks noGrp="1"/>
          </p:cNvSpPr>
          <p:nvPr>
            <p:ph idx="1"/>
          </p:nvPr>
        </p:nvSpPr>
        <p:spPr>
          <a:xfrm>
            <a:off x="406399" y="1320800"/>
            <a:ext cx="6836065" cy="4692040"/>
          </a:xfrm>
        </p:spPr>
        <p:txBody>
          <a:bodyPr>
            <a:noAutofit/>
          </a:bodyPr>
          <a:lstStyle/>
          <a:p>
            <a:r>
              <a:rPr lang="en-US" sz="2400" dirty="0">
                <a:solidFill>
                  <a:srgbClr val="4C4C4C"/>
                </a:solidFill>
              </a:rPr>
              <a:t>For products designed and intended primarily for children 12 years or younger, a permanent, distinguishing mark (tracking label) must:</a:t>
            </a:r>
          </a:p>
          <a:p>
            <a:endParaRPr lang="en-US" sz="1600" dirty="0">
              <a:solidFill>
                <a:srgbClr val="4C4C4C"/>
              </a:solidFill>
            </a:endParaRPr>
          </a:p>
          <a:p>
            <a:pPr marL="342900" indent="-342900">
              <a:buFont typeface="Arial" panose="020B0604020202020204" pitchFamily="34" charset="0"/>
              <a:buChar char="•"/>
            </a:pPr>
            <a:r>
              <a:rPr lang="en-US" sz="2400" dirty="0">
                <a:solidFill>
                  <a:srgbClr val="4C4C4C"/>
                </a:solidFill>
              </a:rPr>
              <a:t>Be affixed to the product and its packaging, visible and legible. </a:t>
            </a:r>
          </a:p>
          <a:p>
            <a:endParaRPr lang="en-US" sz="1600" dirty="0">
              <a:solidFill>
                <a:srgbClr val="4C4C4C"/>
              </a:solidFill>
            </a:endParaRPr>
          </a:p>
          <a:p>
            <a:pPr marL="342900" indent="-342900">
              <a:buFont typeface="Arial" panose="020B0604020202020204" pitchFamily="34" charset="0"/>
              <a:buChar char="•"/>
            </a:pPr>
            <a:r>
              <a:rPr lang="en-US" sz="2400" dirty="0">
                <a:solidFill>
                  <a:srgbClr val="4C4C4C"/>
                </a:solidFill>
              </a:rPr>
              <a:t>Provide certain identifying information:</a:t>
            </a:r>
          </a:p>
          <a:p>
            <a:pPr marL="742950" lvl="1" indent="-285750">
              <a:buFont typeface="Wingdings" panose="05000000000000000000" pitchFamily="2" charset="2"/>
              <a:buChar char="Ø"/>
            </a:pPr>
            <a:r>
              <a:rPr lang="en-US" sz="1800" dirty="0">
                <a:solidFill>
                  <a:srgbClr val="1A2857"/>
                </a:solidFill>
              </a:rPr>
              <a:t>Manufacturer or private labeler name;</a:t>
            </a:r>
          </a:p>
          <a:p>
            <a:pPr marL="742950" lvl="1" indent="-285750">
              <a:buFont typeface="Wingdings" panose="05000000000000000000" pitchFamily="2" charset="2"/>
              <a:buChar char="Ø"/>
            </a:pPr>
            <a:r>
              <a:rPr lang="en-US" sz="1800" dirty="0">
                <a:solidFill>
                  <a:srgbClr val="1A2857"/>
                </a:solidFill>
              </a:rPr>
              <a:t>Manufacturing location and date of manufacture;</a:t>
            </a:r>
          </a:p>
          <a:p>
            <a:pPr marL="742950" lvl="1" indent="-285750">
              <a:buFont typeface="Wingdings" panose="05000000000000000000" pitchFamily="2" charset="2"/>
              <a:buChar char="Ø"/>
            </a:pPr>
            <a:r>
              <a:rPr lang="en-US" sz="1800" dirty="0">
                <a:solidFill>
                  <a:srgbClr val="1A2857"/>
                </a:solidFill>
              </a:rPr>
              <a:t>Detailed information on manufacturing (ex. Batch, run, lot or style number) or other identifying characteristics; and</a:t>
            </a:r>
          </a:p>
          <a:p>
            <a:pPr marL="742950" lvl="1" indent="-285750">
              <a:buFont typeface="Wingdings" panose="05000000000000000000" pitchFamily="2" charset="2"/>
              <a:buChar char="Ø"/>
            </a:pPr>
            <a:r>
              <a:rPr lang="en-US" sz="1800" dirty="0">
                <a:solidFill>
                  <a:srgbClr val="1A2857"/>
                </a:solidFill>
              </a:rPr>
              <a:t>Any other information to facilitate ascertaining the specific source of the product.</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42817" y="1616706"/>
            <a:ext cx="3691092" cy="3815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099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Small Parts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solidFill>
                  <a:srgbClr val="4C4C4C"/>
                </a:solidFill>
              </a:rPr>
              <a:t>Intended to prevent deaths and injuries to children from choking</a:t>
            </a:r>
          </a:p>
          <a:p>
            <a:endParaRPr lang="en-US" sz="2400" dirty="0">
              <a:solidFill>
                <a:srgbClr val="4C4C4C"/>
              </a:solidFill>
            </a:endParaRPr>
          </a:p>
          <a:p>
            <a:pPr marL="457200" indent="-457200">
              <a:buFont typeface="Arial" panose="020B0604020202020204" pitchFamily="34" charset="0"/>
              <a:buChar char="•"/>
            </a:pPr>
            <a:r>
              <a:rPr lang="en-US" dirty="0">
                <a:solidFill>
                  <a:srgbClr val="4C4C4C"/>
                </a:solidFill>
              </a:rPr>
              <a:t>Products intended for children under 3 years</a:t>
            </a:r>
          </a:p>
          <a:p>
            <a:endParaRPr lang="en-US" sz="2400" dirty="0">
              <a:solidFill>
                <a:srgbClr val="4C4C4C"/>
              </a:solidFill>
            </a:endParaRPr>
          </a:p>
          <a:p>
            <a:pPr marL="457200" indent="-457200">
              <a:buFont typeface="Arial" panose="020B0604020202020204" pitchFamily="34" charset="0"/>
              <a:buChar char="•"/>
            </a:pPr>
            <a:r>
              <a:rPr lang="en-US" dirty="0">
                <a:solidFill>
                  <a:srgbClr val="4C4C4C"/>
                </a:solidFill>
              </a:rPr>
              <a:t>Children’s Clothing and Accessories</a:t>
            </a:r>
          </a:p>
          <a:p>
            <a:pPr marL="800100" lvl="1" indent="-342900">
              <a:buFont typeface="Wingdings" panose="05000000000000000000" pitchFamily="2" charset="2"/>
              <a:buChar char="Ø"/>
            </a:pPr>
            <a:r>
              <a:rPr lang="en-US" dirty="0">
                <a:solidFill>
                  <a:srgbClr val="1A2857"/>
                </a:solidFill>
              </a:rPr>
              <a:t>Fabrics and buttons are exempted from small parts regulations and testing requirements </a:t>
            </a:r>
          </a:p>
          <a:p>
            <a:pPr marL="1257300" lvl="2" indent="-342900">
              <a:buFont typeface="Arial" panose="020B0604020202020204" pitchFamily="34" charset="0"/>
              <a:buChar char="•"/>
            </a:pPr>
            <a:r>
              <a:rPr lang="en-US" dirty="0">
                <a:solidFill>
                  <a:srgbClr val="1A2857"/>
                </a:solidFill>
              </a:rPr>
              <a:t>16 C.F.R. § 1501.3(d)</a:t>
            </a:r>
          </a:p>
          <a:p>
            <a:pPr marL="1257300" lvl="2" indent="-342900">
              <a:buFont typeface="Arial" panose="020B0604020202020204" pitchFamily="34" charset="0"/>
              <a:buChar char="•"/>
            </a:pPr>
            <a:r>
              <a:rPr lang="en-US" dirty="0">
                <a:solidFill>
                  <a:srgbClr val="1A2857"/>
                </a:solidFill>
              </a:rPr>
              <a:t>If buttons are not secure due to poor construction they may pose a substantial product hazard and need to be reported to the CPSC</a:t>
            </a:r>
          </a:p>
          <a:p>
            <a:endParaRPr lang="en-US" dirty="0"/>
          </a:p>
          <a:p>
            <a:endParaRPr lang="en-US" dirty="0"/>
          </a:p>
        </p:txBody>
      </p:sp>
    </p:spTree>
    <p:extLst>
      <p:ext uri="{BB962C8B-B14F-4D97-AF65-F5344CB8AC3E}">
        <p14:creationId xmlns:p14="http://schemas.microsoft.com/office/powerpoint/2010/main" val="1009113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Small Parts</a:t>
            </a:r>
          </a:p>
        </p:txBody>
      </p:sp>
      <p:sp>
        <p:nvSpPr>
          <p:cNvPr id="3" name="Content Placeholder 2"/>
          <p:cNvSpPr>
            <a:spLocks noGrp="1"/>
          </p:cNvSpPr>
          <p:nvPr>
            <p:ph idx="1"/>
          </p:nvPr>
        </p:nvSpPr>
        <p:spPr/>
        <p:txBody>
          <a:bodyPr>
            <a:normAutofit/>
          </a:bodyPr>
          <a:lstStyle/>
          <a:p>
            <a:endParaRPr lang="en-US" dirty="0"/>
          </a:p>
          <a:p>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49709" y="1223963"/>
            <a:ext cx="716518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76401" y="5029200"/>
            <a:ext cx="8511805"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828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06385" y="2939487"/>
            <a:ext cx="10509315" cy="845887"/>
          </a:xfrm>
        </p:spPr>
        <p:txBody>
          <a:bodyPr>
            <a:noAutofit/>
          </a:bodyPr>
          <a:lstStyle/>
          <a:p>
            <a:pPr lvl="0" algn="l">
              <a:buClr>
                <a:srgbClr val="1D2757"/>
              </a:buClr>
            </a:pPr>
            <a:r>
              <a:rPr lang="en-US" sz="2400" b="0" dirty="0">
                <a:solidFill>
                  <a:srgbClr val="CF202F"/>
                </a:solidFill>
                <a:latin typeface="Georgia" panose="02040502050405020303" pitchFamily="18" charset="0"/>
              </a:rPr>
              <a:t>Adult and Children’s Apparel</a:t>
            </a:r>
            <a:endParaRPr lang="en-US" dirty="0">
              <a:solidFill>
                <a:srgbClr val="1A2857"/>
              </a:solidFill>
            </a:endParaRPr>
          </a:p>
          <a:p>
            <a:pPr algn="l"/>
            <a:r>
              <a:rPr lang="en-US" dirty="0">
                <a:solidFill>
                  <a:srgbClr val="1A2857"/>
                </a:solidFill>
              </a:rPr>
              <a:t>Summarization of CPSC Apparel Requirements</a:t>
            </a:r>
          </a:p>
        </p:txBody>
      </p:sp>
    </p:spTree>
    <p:extLst>
      <p:ext uri="{BB962C8B-B14F-4D97-AF65-F5344CB8AC3E}">
        <p14:creationId xmlns:p14="http://schemas.microsoft.com/office/powerpoint/2010/main" val="4169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3200" dirty="0">
                <a:solidFill>
                  <a:srgbClr val="4C4C4C"/>
                </a:solidFill>
              </a:rPr>
              <a:t>The slides used in this podcast are not a comprehensive statement of legal requirements or policy and should not be relied upon for that purpose. Moreover, with the passage of time, it may not reflect the latest information. You should consult official versions of U.S. statutes and regulations, as well as published CPSC guidance when making decisions that could affect the safety and compliance of products entering U.S. commerce. Note that references are provided at the end of the presentation. </a:t>
            </a:r>
          </a:p>
          <a:p>
            <a:endParaRPr lang="en-US" dirty="0"/>
          </a:p>
        </p:txBody>
      </p:sp>
    </p:spTree>
    <p:extLst>
      <p:ext uri="{BB962C8B-B14F-4D97-AF65-F5344CB8AC3E}">
        <p14:creationId xmlns:p14="http://schemas.microsoft.com/office/powerpoint/2010/main" val="1811449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Adult Apparel</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solidFill>
                  <a:srgbClr val="4C4C4C"/>
                </a:solidFill>
              </a:rPr>
              <a:t>GCC</a:t>
            </a:r>
          </a:p>
          <a:p>
            <a:endParaRPr lang="en-US" sz="2400" dirty="0">
              <a:solidFill>
                <a:srgbClr val="4C4C4C"/>
              </a:solidFill>
            </a:endParaRPr>
          </a:p>
          <a:p>
            <a:pPr marL="457200" indent="-457200">
              <a:buFont typeface="Arial" panose="020B0604020202020204" pitchFamily="34" charset="0"/>
              <a:buChar char="•"/>
            </a:pPr>
            <a:r>
              <a:rPr lang="en-US" dirty="0">
                <a:solidFill>
                  <a:srgbClr val="4C4C4C"/>
                </a:solidFill>
              </a:rPr>
              <a:t>Must meet Clothing Textile (or Vinyl Plastic Film) requirements.</a:t>
            </a:r>
          </a:p>
          <a:p>
            <a:endParaRPr lang="en-US" sz="2400" dirty="0">
              <a:solidFill>
                <a:srgbClr val="4C4C4C"/>
              </a:solidFill>
            </a:endParaRPr>
          </a:p>
          <a:p>
            <a:pPr marL="457200" indent="-457200">
              <a:buFont typeface="Arial" panose="020B0604020202020204" pitchFamily="34" charset="0"/>
              <a:buChar char="•"/>
            </a:pPr>
            <a:r>
              <a:rPr lang="en-US" dirty="0">
                <a:solidFill>
                  <a:srgbClr val="4C4C4C"/>
                </a:solidFill>
              </a:rPr>
              <a:t>Enforcement policy (March 2016)</a:t>
            </a:r>
          </a:p>
          <a:p>
            <a:endParaRPr lang="en-US" sz="1200" dirty="0">
              <a:solidFill>
                <a:srgbClr val="4C4C4C"/>
              </a:solidFill>
            </a:endParaRPr>
          </a:p>
          <a:p>
            <a:pPr marL="800100" lvl="1" indent="-342900">
              <a:buFont typeface="Wingdings" panose="05000000000000000000" pitchFamily="2" charset="2"/>
              <a:buChar char="Ø"/>
            </a:pPr>
            <a:r>
              <a:rPr lang="en-US" dirty="0">
                <a:solidFill>
                  <a:srgbClr val="1A2857"/>
                </a:solidFill>
              </a:rPr>
              <a:t>Adult apparel exempt from testing does not require a GCC to be issued.</a:t>
            </a:r>
          </a:p>
          <a:p>
            <a:pPr marL="800100" lvl="1" indent="-342900">
              <a:buFont typeface="Wingdings" panose="05000000000000000000" pitchFamily="2" charset="2"/>
              <a:buChar char="Ø"/>
            </a:pPr>
            <a:r>
              <a:rPr lang="en-US" dirty="0">
                <a:solidFill>
                  <a:srgbClr val="4C4C4C"/>
                </a:solidFill>
                <a:hlinkClick r:id="rId3"/>
              </a:rPr>
              <a:t>https://www.cpsc.gov/s3fs-public/StatementofPolicyEnforcmentDiscretionRegardingGeneralConformityAdultWearingApparelExemptfromTesting.pdf</a:t>
            </a:r>
            <a:r>
              <a:rPr lang="en-US" dirty="0">
                <a:solidFill>
                  <a:srgbClr val="4C4C4C"/>
                </a:solidFill>
              </a:rPr>
              <a:t> </a:t>
            </a:r>
            <a:endParaRPr lang="en-US" dirty="0"/>
          </a:p>
        </p:txBody>
      </p:sp>
    </p:spTree>
    <p:extLst>
      <p:ext uri="{BB962C8B-B14F-4D97-AF65-F5344CB8AC3E}">
        <p14:creationId xmlns:p14="http://schemas.microsoft.com/office/powerpoint/2010/main" val="1159260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Children’s Apparel</a:t>
            </a:r>
          </a:p>
        </p:txBody>
      </p:sp>
      <p:sp>
        <p:nvSpPr>
          <p:cNvPr id="3" name="Content Placeholder 2"/>
          <p:cNvSpPr>
            <a:spLocks noGrp="1"/>
          </p:cNvSpPr>
          <p:nvPr>
            <p:ph idx="1"/>
          </p:nvPr>
        </p:nvSpPr>
        <p:spPr>
          <a:xfrm>
            <a:off x="406398" y="1343181"/>
            <a:ext cx="11465169" cy="4692040"/>
          </a:xfrm>
        </p:spPr>
        <p:txBody>
          <a:bodyPr>
            <a:normAutofit fontScale="92500"/>
          </a:bodyPr>
          <a:lstStyle/>
          <a:p>
            <a:pPr marL="457200" indent="-457200">
              <a:lnSpc>
                <a:spcPct val="150000"/>
              </a:lnSpc>
              <a:buFont typeface="Arial" panose="020B0604020202020204" pitchFamily="34" charset="0"/>
              <a:buChar char="•"/>
            </a:pPr>
            <a:r>
              <a:rPr lang="en-US" dirty="0">
                <a:solidFill>
                  <a:srgbClr val="4C4C4C"/>
                </a:solidFill>
              </a:rPr>
              <a:t>CPC and third party testing by a CPSC-accepted laboratory</a:t>
            </a:r>
          </a:p>
          <a:p>
            <a:pPr marL="457200" indent="-457200">
              <a:lnSpc>
                <a:spcPct val="150000"/>
              </a:lnSpc>
              <a:buFont typeface="Arial" panose="020B0604020202020204" pitchFamily="34" charset="0"/>
              <a:buChar char="•"/>
            </a:pPr>
            <a:r>
              <a:rPr lang="en-US" dirty="0">
                <a:solidFill>
                  <a:srgbClr val="4C4C4C"/>
                </a:solidFill>
              </a:rPr>
              <a:t>Clothing Textile (or Vinyl Plastic Film) </a:t>
            </a:r>
          </a:p>
          <a:p>
            <a:pPr marL="457200" indent="-457200">
              <a:lnSpc>
                <a:spcPct val="150000"/>
              </a:lnSpc>
              <a:buFont typeface="Arial" panose="020B0604020202020204" pitchFamily="34" charset="0"/>
              <a:buChar char="•"/>
            </a:pPr>
            <a:r>
              <a:rPr lang="en-US" dirty="0">
                <a:solidFill>
                  <a:srgbClr val="4C4C4C"/>
                </a:solidFill>
              </a:rPr>
              <a:t>Lead content (zippers, buttons)</a:t>
            </a:r>
          </a:p>
          <a:p>
            <a:pPr marL="457200" indent="-457200">
              <a:lnSpc>
                <a:spcPct val="150000"/>
              </a:lnSpc>
              <a:buFont typeface="Arial" panose="020B0604020202020204" pitchFamily="34" charset="0"/>
              <a:buChar char="•"/>
            </a:pPr>
            <a:r>
              <a:rPr lang="en-US" dirty="0">
                <a:solidFill>
                  <a:srgbClr val="4C4C4C"/>
                </a:solidFill>
              </a:rPr>
              <a:t>Lead in paint or surface coating (screen printing)</a:t>
            </a:r>
          </a:p>
          <a:p>
            <a:pPr marL="457200" indent="-457200">
              <a:lnSpc>
                <a:spcPct val="150000"/>
              </a:lnSpc>
              <a:buFont typeface="Arial" panose="020B0604020202020204" pitchFamily="34" charset="0"/>
              <a:buChar char="•"/>
            </a:pPr>
            <a:r>
              <a:rPr lang="en-US" dirty="0">
                <a:solidFill>
                  <a:srgbClr val="4C4C4C"/>
                </a:solidFill>
              </a:rPr>
              <a:t>Phthalate (bibs)</a:t>
            </a:r>
          </a:p>
          <a:p>
            <a:pPr marL="457200" indent="-457200">
              <a:lnSpc>
                <a:spcPct val="150000"/>
              </a:lnSpc>
              <a:buFont typeface="Arial" panose="020B0604020202020204" pitchFamily="34" charset="0"/>
              <a:buChar char="•"/>
            </a:pPr>
            <a:r>
              <a:rPr lang="en-US" dirty="0">
                <a:solidFill>
                  <a:srgbClr val="4C4C4C"/>
                </a:solidFill>
              </a:rPr>
              <a:t>Tracking label</a:t>
            </a:r>
          </a:p>
          <a:p>
            <a:pPr marL="457200" indent="-457200">
              <a:lnSpc>
                <a:spcPct val="150000"/>
              </a:lnSpc>
              <a:buFont typeface="Arial" panose="020B0604020202020204" pitchFamily="34" charset="0"/>
              <a:buChar char="•"/>
            </a:pPr>
            <a:r>
              <a:rPr lang="en-US" dirty="0">
                <a:solidFill>
                  <a:srgbClr val="4C4C4C"/>
                </a:solidFill>
              </a:rPr>
              <a:t>Drawstring; does not require certification, but standard must be met.</a:t>
            </a:r>
          </a:p>
          <a:p>
            <a:endParaRPr lang="en-US" dirty="0"/>
          </a:p>
          <a:p>
            <a:endParaRPr lang="en-US" dirty="0"/>
          </a:p>
        </p:txBody>
      </p:sp>
    </p:spTree>
    <p:extLst>
      <p:ext uri="{BB962C8B-B14F-4D97-AF65-F5344CB8AC3E}">
        <p14:creationId xmlns:p14="http://schemas.microsoft.com/office/powerpoint/2010/main" val="7642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Rot="1" noChangeArrowheads="1"/>
          </p:cNvSpPr>
          <p:nvPr>
            <p:ph type="title"/>
          </p:nvPr>
        </p:nvSpPr>
        <p:spPr>
          <a:xfrm>
            <a:off x="4291623" y="513862"/>
            <a:ext cx="2909277" cy="1143000"/>
          </a:xfrm>
        </p:spPr>
        <p:txBody>
          <a:bodyPr>
            <a:noAutofit/>
          </a:bodyPr>
          <a:lstStyle/>
          <a:p>
            <a:r>
              <a:rPr lang="en-US" sz="4000" dirty="0">
                <a:uFill>
                  <a:solidFill>
                    <a:srgbClr val="990000"/>
                  </a:solidFill>
                </a:uFill>
                <a:latin typeface="Calibri" pitchFamily="34" charset="0"/>
                <a:cs typeface="Calibri" pitchFamily="34" charset="0"/>
              </a:rPr>
              <a:t>Questions?</a:t>
            </a:r>
          </a:p>
        </p:txBody>
      </p:sp>
      <p:sp>
        <p:nvSpPr>
          <p:cNvPr id="4" name="TextBox 3"/>
          <p:cNvSpPr txBox="1"/>
          <p:nvPr/>
        </p:nvSpPr>
        <p:spPr>
          <a:xfrm>
            <a:off x="2469662" y="1588477"/>
            <a:ext cx="6553200" cy="1938992"/>
          </a:xfrm>
          <a:prstGeom prst="rect">
            <a:avLst/>
          </a:prstGeom>
          <a:noFill/>
        </p:spPr>
        <p:txBody>
          <a:bodyPr wrap="square" rtlCol="0">
            <a:spAutoFit/>
          </a:bodyPr>
          <a:lstStyle/>
          <a:p>
            <a:pPr algn="ctr"/>
            <a:endParaRPr lang="en-US" sz="2400" b="1" u="sng" dirty="0">
              <a:solidFill>
                <a:srgbClr val="002060"/>
              </a:solidFill>
              <a:effectLst>
                <a:outerShdw blurRad="38100" dist="38100" dir="2700000" algn="tl">
                  <a:srgbClr val="000000">
                    <a:alpha val="43137"/>
                  </a:srgbClr>
                </a:outerShdw>
              </a:effectLst>
              <a:latin typeface="Calibri" panose="020F0502020204030204" pitchFamily="34" charset="0"/>
            </a:endParaRPr>
          </a:p>
          <a:p>
            <a:pPr algn="ctr"/>
            <a:r>
              <a:rPr lang="en-US" sz="3200" dirty="0">
                <a:solidFill>
                  <a:srgbClr val="002060"/>
                </a:solidFill>
                <a:latin typeface="+mj-lt"/>
              </a:rPr>
              <a:t>Submit your questions in English or Spanish to:</a:t>
            </a:r>
          </a:p>
          <a:p>
            <a:pPr algn="ctr"/>
            <a:r>
              <a:rPr lang="en-US" sz="3200" dirty="0">
                <a:solidFill>
                  <a:srgbClr val="002060"/>
                </a:solidFill>
                <a:latin typeface="+mj-lt"/>
                <a:hlinkClick r:id="rId3"/>
              </a:rPr>
              <a:t>CPSCenlasAMERICAS@CPSC.GOV</a:t>
            </a:r>
            <a:r>
              <a:rPr lang="en-US" sz="3200" dirty="0">
                <a:solidFill>
                  <a:srgbClr val="002060"/>
                </a:solidFill>
                <a:latin typeface="+mj-lt"/>
              </a:rPr>
              <a:t> </a:t>
            </a:r>
          </a:p>
        </p:txBody>
      </p:sp>
      <p:pic>
        <p:nvPicPr>
          <p:cNvPr id="5" name="Picture 3" descr="C:\Users\rchan\Desktop\Projects\CPSC Logos\CPSC seal Bluesmal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761" y="406867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29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pPr algn="ctr"/>
            <a:r>
              <a:rPr lang="en-US" dirty="0"/>
              <a:t>Resources</a:t>
            </a:r>
          </a:p>
        </p:txBody>
      </p:sp>
    </p:spTree>
    <p:extLst>
      <p:ext uri="{BB962C8B-B14F-4D97-AF65-F5344CB8AC3E}">
        <p14:creationId xmlns:p14="http://schemas.microsoft.com/office/powerpoint/2010/main" val="967314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526186"/>
            <a:ext cx="3769042" cy="1842614"/>
          </a:xfrm>
        </p:spPr>
        <p:txBody>
          <a:bodyPr>
            <a:noAutofit/>
          </a:bodyPr>
          <a:lstStyle/>
          <a:p>
            <a:pPr algn="ctr"/>
            <a:r>
              <a:rPr lang="en-US" sz="3200" dirty="0"/>
              <a:t>Resources in Spanish at  cpsc.gov</a:t>
            </a:r>
          </a:p>
        </p:txBody>
      </p:sp>
      <p:sp>
        <p:nvSpPr>
          <p:cNvPr id="6" name="Rectangle 5"/>
          <p:cNvSpPr/>
          <p:nvPr/>
        </p:nvSpPr>
        <p:spPr>
          <a:xfrm>
            <a:off x="4613027" y="542541"/>
            <a:ext cx="7086601" cy="338554"/>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600" b="0" i="0" u="sng" strike="noStrike" kern="1200" cap="none" spc="0" normalizeH="0" baseline="0" noProof="0" dirty="0">
                <a:ln>
                  <a:noFill/>
                </a:ln>
                <a:solidFill>
                  <a:srgbClr val="1F497D"/>
                </a:solidFill>
                <a:effectLst/>
                <a:uLnTx/>
                <a:uFillTx/>
                <a:latin typeface="Calibri" panose="020F0502020204030204"/>
                <a:ea typeface="+mn-ea"/>
                <a:cs typeface="+mn-cs"/>
              </a:rPr>
              <a:t>https://www.cpsc.gov/es/Business--Manufacturing/Business-Education</a:t>
            </a:r>
          </a:p>
        </p:txBody>
      </p:sp>
      <p:pic>
        <p:nvPicPr>
          <p:cNvPr id="2" name="Picture 1">
            <a:extLst>
              <a:ext uri="{FF2B5EF4-FFF2-40B4-BE49-F238E27FC236}">
                <a16:creationId xmlns:a16="http://schemas.microsoft.com/office/drawing/2014/main" id="{7B30E6D6-0083-43C1-A76D-778DA22ECB81}"/>
              </a:ext>
            </a:extLst>
          </p:cNvPr>
          <p:cNvPicPr>
            <a:picLocks noChangeAspect="1"/>
          </p:cNvPicPr>
          <p:nvPr/>
        </p:nvPicPr>
        <p:blipFill>
          <a:blip r:embed="rId2"/>
          <a:stretch>
            <a:fillRect/>
          </a:stretch>
        </p:blipFill>
        <p:spPr>
          <a:xfrm>
            <a:off x="4435057" y="1611086"/>
            <a:ext cx="7509495" cy="4078469"/>
          </a:xfrm>
          <a:prstGeom prst="rect">
            <a:avLst/>
          </a:prstGeom>
        </p:spPr>
      </p:pic>
    </p:spTree>
    <p:extLst>
      <p:ext uri="{BB962C8B-B14F-4D97-AF65-F5344CB8AC3E}">
        <p14:creationId xmlns:p14="http://schemas.microsoft.com/office/powerpoint/2010/main" val="1265852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526186"/>
            <a:ext cx="3769042" cy="1842614"/>
          </a:xfrm>
        </p:spPr>
        <p:txBody>
          <a:bodyPr>
            <a:noAutofit/>
          </a:bodyPr>
          <a:lstStyle/>
          <a:p>
            <a:pPr algn="ctr"/>
            <a:r>
              <a:rPr lang="en-US" sz="3200" dirty="0"/>
              <a:t>Resources in Spanish at cpsc.gov</a:t>
            </a:r>
          </a:p>
        </p:txBody>
      </p:sp>
      <p:pic>
        <p:nvPicPr>
          <p:cNvPr id="4" name="Picture 3">
            <a:extLst>
              <a:ext uri="{FF2B5EF4-FFF2-40B4-BE49-F238E27FC236}">
                <a16:creationId xmlns:a16="http://schemas.microsoft.com/office/drawing/2014/main" id="{A51B91D7-09CB-47E8-9BF4-0490D5517A36}"/>
              </a:ext>
            </a:extLst>
          </p:cNvPr>
          <p:cNvPicPr>
            <a:picLocks noChangeAspect="1"/>
          </p:cNvPicPr>
          <p:nvPr/>
        </p:nvPicPr>
        <p:blipFill>
          <a:blip r:embed="rId2"/>
          <a:stretch>
            <a:fillRect/>
          </a:stretch>
        </p:blipFill>
        <p:spPr>
          <a:xfrm>
            <a:off x="4491718" y="579561"/>
            <a:ext cx="3905250" cy="5010150"/>
          </a:xfrm>
          <a:prstGeom prst="rect">
            <a:avLst/>
          </a:prstGeom>
        </p:spPr>
      </p:pic>
      <p:sp>
        <p:nvSpPr>
          <p:cNvPr id="7" name="TextBox 6">
            <a:extLst>
              <a:ext uri="{FF2B5EF4-FFF2-40B4-BE49-F238E27FC236}">
                <a16:creationId xmlns:a16="http://schemas.microsoft.com/office/drawing/2014/main" id="{F9F7AB7C-6882-4C1B-A4DE-5AB7529F29C0}"/>
              </a:ext>
            </a:extLst>
          </p:cNvPr>
          <p:cNvSpPr txBox="1"/>
          <p:nvPr/>
        </p:nvSpPr>
        <p:spPr>
          <a:xfrm>
            <a:off x="4564291" y="5816774"/>
            <a:ext cx="3832677" cy="923330"/>
          </a:xfrm>
          <a:prstGeom prst="rect">
            <a:avLst/>
          </a:prstGeom>
          <a:noFill/>
        </p:spPr>
        <p:txBody>
          <a:bodyPr wrap="square" rtlCol="0">
            <a:spAutoFit/>
          </a:bodyPr>
          <a:lstStyle/>
          <a:p>
            <a:r>
              <a:rPr lang="en-US" dirty="0"/>
              <a:t>https://www.cpsc.gov/s3fs-public/pdfs/blk_pdf_handbookspanishjul06.pdf</a:t>
            </a:r>
          </a:p>
        </p:txBody>
      </p:sp>
      <p:pic>
        <p:nvPicPr>
          <p:cNvPr id="2" name="Picture 1">
            <a:extLst>
              <a:ext uri="{FF2B5EF4-FFF2-40B4-BE49-F238E27FC236}">
                <a16:creationId xmlns:a16="http://schemas.microsoft.com/office/drawing/2014/main" id="{C9052C6E-5CB8-4181-9C15-7BFA5313402F}"/>
              </a:ext>
            </a:extLst>
          </p:cNvPr>
          <p:cNvPicPr>
            <a:picLocks noChangeAspect="1"/>
          </p:cNvPicPr>
          <p:nvPr/>
        </p:nvPicPr>
        <p:blipFill>
          <a:blip r:embed="rId3"/>
          <a:stretch>
            <a:fillRect/>
          </a:stretch>
        </p:blipFill>
        <p:spPr>
          <a:xfrm>
            <a:off x="8396968" y="812295"/>
            <a:ext cx="3710113" cy="4777416"/>
          </a:xfrm>
          <a:prstGeom prst="rect">
            <a:avLst/>
          </a:prstGeom>
        </p:spPr>
      </p:pic>
      <p:sp>
        <p:nvSpPr>
          <p:cNvPr id="3" name="TextBox 2">
            <a:extLst>
              <a:ext uri="{FF2B5EF4-FFF2-40B4-BE49-F238E27FC236}">
                <a16:creationId xmlns:a16="http://schemas.microsoft.com/office/drawing/2014/main" id="{3DF5493D-794F-471A-A0EF-D29639C3FBA7}"/>
              </a:ext>
            </a:extLst>
          </p:cNvPr>
          <p:cNvSpPr txBox="1"/>
          <p:nvPr/>
        </p:nvSpPr>
        <p:spPr>
          <a:xfrm>
            <a:off x="8737600" y="5816774"/>
            <a:ext cx="3265714" cy="923330"/>
          </a:xfrm>
          <a:prstGeom prst="rect">
            <a:avLst/>
          </a:prstGeom>
          <a:noFill/>
        </p:spPr>
        <p:txBody>
          <a:bodyPr wrap="square" rtlCol="0">
            <a:spAutoFit/>
          </a:bodyPr>
          <a:lstStyle/>
          <a:p>
            <a:r>
              <a:rPr lang="en-US" dirty="0"/>
              <a:t>https://www.cpsc.gov/s3fs-public/TheRegulatedProductsHandbookSp.pdf</a:t>
            </a:r>
          </a:p>
        </p:txBody>
      </p:sp>
    </p:spTree>
    <p:extLst>
      <p:ext uri="{BB962C8B-B14F-4D97-AF65-F5344CB8AC3E}">
        <p14:creationId xmlns:p14="http://schemas.microsoft.com/office/powerpoint/2010/main" val="3551227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42284" y="2187424"/>
            <a:ext cx="10962751" cy="4036732"/>
          </a:xfrm>
        </p:spPr>
        <p:txBody>
          <a:bodyPr>
            <a:normAutofit/>
          </a:bodyPr>
          <a:lstStyle/>
          <a:p>
            <a:pPr algn="ctr"/>
            <a:r>
              <a:rPr lang="en-US" sz="2900" dirty="0">
                <a:hlinkClick r:id="rId3"/>
              </a:rPr>
              <a:t>http://business.cpsc.gov</a:t>
            </a:r>
            <a:r>
              <a:rPr lang="en-US" sz="2900" dirty="0"/>
              <a:t> </a:t>
            </a:r>
          </a:p>
          <a:p>
            <a:r>
              <a:rPr lang="en-US" sz="2900" b="0" dirty="0">
                <a:solidFill>
                  <a:srgbClr val="4C4C4C"/>
                </a:solidFill>
                <a:latin typeface="Arial" panose="020B0604020202020204" pitchFamily="34" charset="0"/>
              </a:rPr>
              <a:t>Online tool designed specifically to help businesses comply with federal consumer product safety requirements.</a:t>
            </a:r>
          </a:p>
          <a:p>
            <a:r>
              <a:rPr lang="en-US" sz="2900" b="0" dirty="0">
                <a:solidFill>
                  <a:srgbClr val="4C4C4C"/>
                </a:solidFill>
                <a:latin typeface="Arial" panose="020B0604020202020204" pitchFamily="34" charset="0"/>
              </a:rPr>
              <a:t>Asks a series of guided questions, and based on the answers produces a downloadable (PDF) report. </a:t>
            </a:r>
          </a:p>
          <a:p>
            <a:r>
              <a:rPr lang="en-US" sz="2900" b="0" dirty="0">
                <a:solidFill>
                  <a:srgbClr val="4C4C4C"/>
                </a:solidFill>
                <a:latin typeface="Arial" panose="020B0604020202020204" pitchFamily="34" charset="0"/>
              </a:rPr>
              <a:t>Provides customized guidance with links to product safety regulations that may apply to the product and important information on labeling, certification and testing requirements. </a:t>
            </a:r>
          </a:p>
        </p:txBody>
      </p:sp>
      <p:pic>
        <p:nvPicPr>
          <p:cNvPr id="5" name="Picture 4"/>
          <p:cNvPicPr>
            <a:picLocks noChangeAspect="1"/>
          </p:cNvPicPr>
          <p:nvPr/>
        </p:nvPicPr>
        <p:blipFill>
          <a:blip r:embed="rId4"/>
          <a:stretch>
            <a:fillRect/>
          </a:stretch>
        </p:blipFill>
        <p:spPr>
          <a:xfrm>
            <a:off x="3758044" y="499077"/>
            <a:ext cx="4931229" cy="150495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016" y="591695"/>
            <a:ext cx="1414604" cy="1595729"/>
          </a:xfrm>
          <a:prstGeom prst="rect">
            <a:avLst/>
          </a:prstGeom>
        </p:spPr>
      </p:pic>
    </p:spTree>
    <p:extLst>
      <p:ext uri="{BB962C8B-B14F-4D97-AF65-F5344CB8AC3E}">
        <p14:creationId xmlns:p14="http://schemas.microsoft.com/office/powerpoint/2010/main" val="1147420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Regulatory Robot </a:t>
            </a:r>
          </a:p>
        </p:txBody>
      </p:sp>
      <p:sp>
        <p:nvSpPr>
          <p:cNvPr id="3" name="Text Placeholder 2"/>
          <p:cNvSpPr>
            <a:spLocks noGrp="1"/>
          </p:cNvSpPr>
          <p:nvPr>
            <p:ph idx="1"/>
          </p:nvPr>
        </p:nvSpPr>
        <p:spPr>
          <a:xfrm>
            <a:off x="1244865" y="1170325"/>
            <a:ext cx="9788236" cy="2040466"/>
          </a:xfrm>
        </p:spPr>
        <p:txBody>
          <a:bodyPr>
            <a:normAutofit/>
          </a:bodyPr>
          <a:lstStyle/>
          <a:p>
            <a:r>
              <a:rPr lang="en-US" sz="2800" dirty="0">
                <a:solidFill>
                  <a:srgbClr val="4C4C4C"/>
                </a:solidFill>
              </a:rPr>
              <a:t>Regulatory Robot is a tool to help identify which mandatory standards are applicable</a:t>
            </a:r>
          </a:p>
          <a:p>
            <a:pPr marL="800100" lvl="1" indent="-342900">
              <a:buFont typeface="Arial" panose="020B0604020202020204" pitchFamily="34" charset="0"/>
              <a:buChar char="•"/>
            </a:pPr>
            <a:r>
              <a:rPr lang="en-US" b="1" u="sng" dirty="0">
                <a:solidFill>
                  <a:srgbClr val="4C4C4C"/>
                </a:solidFill>
              </a:rPr>
              <a:t>Does not</a:t>
            </a:r>
            <a:r>
              <a:rPr lang="en-US" b="1" dirty="0">
                <a:solidFill>
                  <a:srgbClr val="4C4C4C"/>
                </a:solidFill>
              </a:rPr>
              <a:t> </a:t>
            </a:r>
            <a:r>
              <a:rPr lang="en-US" dirty="0">
                <a:solidFill>
                  <a:srgbClr val="4C4C4C"/>
                </a:solidFill>
              </a:rPr>
              <a:t>give details of requirements </a:t>
            </a:r>
            <a:r>
              <a:rPr lang="en-US" b="1" u="sng" dirty="0">
                <a:solidFill>
                  <a:srgbClr val="4C4C4C"/>
                </a:solidFill>
              </a:rPr>
              <a:t>within</a:t>
            </a:r>
            <a:r>
              <a:rPr lang="en-US" dirty="0">
                <a:solidFill>
                  <a:srgbClr val="4C4C4C"/>
                </a:solidFill>
              </a:rPr>
              <a:t> a specific standard</a:t>
            </a:r>
          </a:p>
        </p:txBody>
      </p:sp>
      <p:graphicFrame>
        <p:nvGraphicFramePr>
          <p:cNvPr id="5" name="Diagram 4"/>
          <p:cNvGraphicFramePr/>
          <p:nvPr>
            <p:extLst/>
          </p:nvPr>
        </p:nvGraphicFramePr>
        <p:xfrm>
          <a:off x="859536" y="2423160"/>
          <a:ext cx="10853928" cy="331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2595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27039" y="2631234"/>
            <a:ext cx="3769042" cy="1922106"/>
          </a:xfrm>
        </p:spPr>
        <p:txBody>
          <a:bodyPr>
            <a:noAutofit/>
          </a:bodyPr>
          <a:lstStyle/>
          <a:p>
            <a:pPr algn="ctr"/>
            <a:r>
              <a:rPr lang="en-US" sz="3200" dirty="0"/>
              <a:t>Apparel Resources</a:t>
            </a:r>
          </a:p>
          <a:p>
            <a:pPr algn="ctr"/>
            <a:endParaRPr lang="en-US" sz="3200" dirty="0"/>
          </a:p>
          <a:p>
            <a:pPr algn="ctr"/>
            <a:r>
              <a:rPr lang="en-US" sz="3200" dirty="0"/>
              <a:t>(In English)</a:t>
            </a:r>
          </a:p>
        </p:txBody>
      </p:sp>
      <p:sp>
        <p:nvSpPr>
          <p:cNvPr id="6" name="Text Placeholder 5"/>
          <p:cNvSpPr>
            <a:spLocks noGrp="1"/>
          </p:cNvSpPr>
          <p:nvPr>
            <p:ph type="body" sz="quarter" idx="12"/>
          </p:nvPr>
        </p:nvSpPr>
        <p:spPr/>
        <p:txBody>
          <a:bodyPr>
            <a:normAutofit fontScale="77500" lnSpcReduction="20000"/>
          </a:bodyPr>
          <a:lstStyle/>
          <a:p>
            <a:r>
              <a:rPr lang="en-US" b="1" dirty="0">
                <a:solidFill>
                  <a:srgbClr val="4C4C4C"/>
                </a:solidFill>
              </a:rPr>
              <a:t>Regulations</a:t>
            </a:r>
          </a:p>
          <a:p>
            <a:endParaRPr lang="en-US" b="1" dirty="0">
              <a:solidFill>
                <a:srgbClr val="4C4C4C"/>
              </a:solidFill>
            </a:endParaRPr>
          </a:p>
          <a:p>
            <a:pPr marL="457200" indent="-457200">
              <a:buFont typeface="Arial" panose="020B0604020202020204" pitchFamily="34" charset="0"/>
              <a:buChar char="•"/>
            </a:pPr>
            <a:r>
              <a:rPr lang="en-US" dirty="0">
                <a:solidFill>
                  <a:srgbClr val="4C4C4C"/>
                </a:solidFill>
                <a:hlinkClick r:id="rId2"/>
              </a:rPr>
              <a:t>https://www.cpsc.gov/Regulations-Laws--Standards/Statutes/Flammable-Fabrics-Act/</a:t>
            </a:r>
            <a:r>
              <a:rPr lang="en-US" dirty="0">
                <a:solidFill>
                  <a:srgbClr val="4C4C4C"/>
                </a:solidFill>
              </a:rPr>
              <a:t> </a:t>
            </a:r>
          </a:p>
          <a:p>
            <a:pPr lvl="1"/>
            <a:endParaRPr lang="en-US" b="1" dirty="0">
              <a:solidFill>
                <a:srgbClr val="4C4C4C"/>
              </a:solidFill>
            </a:endParaRPr>
          </a:p>
          <a:p>
            <a:r>
              <a:rPr lang="en-US" b="1" dirty="0">
                <a:solidFill>
                  <a:srgbClr val="4C4C4C"/>
                </a:solidFill>
              </a:rPr>
              <a:t>Laboratory Test Manual for 16 CFR Part 1610: Standard for the Flammability of Clothing Textiles</a:t>
            </a:r>
          </a:p>
          <a:p>
            <a:endParaRPr lang="en-US" b="1" dirty="0">
              <a:solidFill>
                <a:srgbClr val="4C4C4C"/>
              </a:solidFill>
            </a:endParaRPr>
          </a:p>
          <a:p>
            <a:pPr marL="457200" indent="-457200">
              <a:buFont typeface="Arial" panose="020B0604020202020204" pitchFamily="34" charset="0"/>
              <a:buChar char="•"/>
            </a:pPr>
            <a:r>
              <a:rPr lang="en-US" dirty="0">
                <a:solidFill>
                  <a:srgbClr val="4C4C4C"/>
                </a:solidFill>
              </a:rPr>
              <a:t>English: </a:t>
            </a:r>
            <a:r>
              <a:rPr lang="en-US" dirty="0">
                <a:solidFill>
                  <a:srgbClr val="4C4C4C"/>
                </a:solidFill>
                <a:hlinkClick r:id="rId3"/>
              </a:rPr>
              <a:t>https://www.cpsc.gov/s3fs-public/Flammability%20of%20Clothing%20Textiles%20Test%20Manual_1610.pdf</a:t>
            </a:r>
            <a:r>
              <a:rPr lang="en-US" dirty="0">
                <a:solidFill>
                  <a:srgbClr val="4C4C4C"/>
                </a:solidFill>
              </a:rPr>
              <a:t>  </a:t>
            </a:r>
          </a:p>
          <a:p>
            <a:r>
              <a:rPr lang="en-US" dirty="0">
                <a:solidFill>
                  <a:srgbClr val="4C4C4C"/>
                </a:solidFill>
              </a:rPr>
              <a:t> </a:t>
            </a:r>
          </a:p>
          <a:p>
            <a:r>
              <a:rPr lang="en-US" b="1" dirty="0">
                <a:solidFill>
                  <a:srgbClr val="4C4C4C"/>
                </a:solidFill>
              </a:rPr>
              <a:t>Laboratory Test Manual for 16 CFR Parts 1615 and 1616: Standard for the Flammability of Children’s Sleepwear</a:t>
            </a:r>
          </a:p>
          <a:p>
            <a:endParaRPr lang="en-US" b="1" dirty="0">
              <a:solidFill>
                <a:srgbClr val="4C4C4C"/>
              </a:solidFill>
            </a:endParaRPr>
          </a:p>
          <a:p>
            <a:pPr marL="457200" indent="-457200">
              <a:buFont typeface="Arial" panose="020B0604020202020204" pitchFamily="34" charset="0"/>
              <a:buChar char="•"/>
            </a:pPr>
            <a:r>
              <a:rPr lang="en-US" dirty="0">
                <a:solidFill>
                  <a:srgbClr val="4C4C4C"/>
                </a:solidFill>
              </a:rPr>
              <a:t>English: </a:t>
            </a:r>
            <a:r>
              <a:rPr lang="en-US" dirty="0">
                <a:solidFill>
                  <a:srgbClr val="4C4C4C"/>
                </a:solidFill>
                <a:hlinkClick r:id="rId4"/>
              </a:rPr>
              <a:t>https://www.cpsc.gov/s3fs-public/Flammability%20of%20Children's%20Sleepwear%20Test%20Manual_1615_1616.pdf</a:t>
            </a:r>
            <a:r>
              <a:rPr lang="en-US" dirty="0">
                <a:solidFill>
                  <a:srgbClr val="4C4C4C"/>
                </a:solidFill>
              </a:rPr>
              <a:t>   </a:t>
            </a:r>
          </a:p>
          <a:p>
            <a:endParaRPr lang="en-US" dirty="0">
              <a:solidFill>
                <a:srgbClr val="4C4C4C"/>
              </a:solidFill>
            </a:endParaRPr>
          </a:p>
        </p:txBody>
      </p:sp>
    </p:spTree>
    <p:extLst>
      <p:ext uri="{BB962C8B-B14F-4D97-AF65-F5344CB8AC3E}">
        <p14:creationId xmlns:p14="http://schemas.microsoft.com/office/powerpoint/2010/main" val="1116408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27039" y="2164702"/>
            <a:ext cx="3769042" cy="2034074"/>
          </a:xfrm>
        </p:spPr>
        <p:txBody>
          <a:bodyPr>
            <a:normAutofit fontScale="70000" lnSpcReduction="20000"/>
          </a:bodyPr>
          <a:lstStyle/>
          <a:p>
            <a:pPr algn="ctr"/>
            <a:r>
              <a:rPr lang="en-US" sz="5100" dirty="0">
                <a:uFill>
                  <a:solidFill>
                    <a:srgbClr val="990000"/>
                  </a:solidFill>
                </a:uFill>
              </a:rPr>
              <a:t>CPSC Business Resources</a:t>
            </a:r>
          </a:p>
          <a:p>
            <a:pPr algn="ctr"/>
            <a:endParaRPr lang="en-US" sz="5100" dirty="0">
              <a:uFill>
                <a:solidFill>
                  <a:srgbClr val="990000"/>
                </a:solidFill>
              </a:uFill>
            </a:endParaRPr>
          </a:p>
          <a:p>
            <a:pPr algn="ctr"/>
            <a:r>
              <a:rPr lang="en-US" sz="5100" dirty="0">
                <a:uFill>
                  <a:solidFill>
                    <a:srgbClr val="990000"/>
                  </a:solidFill>
                </a:uFill>
              </a:rPr>
              <a:t>(In English)</a:t>
            </a:r>
          </a:p>
          <a:p>
            <a:pPr algn="ctr"/>
            <a:endParaRPr lang="en-US" dirty="0"/>
          </a:p>
        </p:txBody>
      </p:sp>
      <p:sp>
        <p:nvSpPr>
          <p:cNvPr id="3" name="Rectangle 2"/>
          <p:cNvSpPr/>
          <p:nvPr/>
        </p:nvSpPr>
        <p:spPr>
          <a:xfrm>
            <a:off x="6320247" y="4377463"/>
            <a:ext cx="3970216" cy="1815882"/>
          </a:xfrm>
          <a:prstGeom prst="rect">
            <a:avLst/>
          </a:prstGeom>
        </p:spPr>
        <p:txBody>
          <a:bodyPr wrap="square">
            <a:spAutoFit/>
          </a:bodyPr>
          <a:lstStyle/>
          <a:p>
            <a:pPr algn="ctr">
              <a:defRPr/>
            </a:pPr>
            <a:r>
              <a:rPr lang="en-US" sz="2400" dirty="0">
                <a:solidFill>
                  <a:srgbClr val="002060"/>
                </a:solidFill>
                <a:latin typeface="Arial" panose="020B0604020202020204" pitchFamily="34" charset="0"/>
                <a:cs typeface="Arial" panose="020B0604020202020204" pitchFamily="34" charset="0"/>
              </a:rPr>
              <a:t>CPSC-Accepted Laboratories Search Page:</a:t>
            </a:r>
          </a:p>
          <a:p>
            <a:pPr algn="ctr">
              <a:defRPr/>
            </a:pPr>
            <a:r>
              <a:rPr lang="en-US" sz="2400" b="1" dirty="0">
                <a:solidFill>
                  <a:srgbClr val="002060"/>
                </a:solidFill>
                <a:latin typeface="Arial" panose="020B0604020202020204" pitchFamily="34" charset="0"/>
                <a:cs typeface="Arial" panose="020B0604020202020204" pitchFamily="34" charset="0"/>
                <a:hlinkClick r:id="rId3"/>
              </a:rPr>
              <a:t>www.cpsc.gov/LabSearch</a:t>
            </a:r>
            <a:endParaRPr lang="en-US" sz="2400" b="1" dirty="0">
              <a:solidFill>
                <a:srgbClr val="002060"/>
              </a:solidFill>
              <a:latin typeface="Arial" panose="020B0604020202020204" pitchFamily="34" charset="0"/>
              <a:cs typeface="Arial" panose="020B0604020202020204" pitchFamily="34" charset="0"/>
            </a:endParaRPr>
          </a:p>
          <a:p>
            <a:pPr algn="ctr">
              <a:defRPr/>
            </a:pPr>
            <a:endParaRPr lang="en-US" sz="2000" b="1" dirty="0">
              <a:solidFill>
                <a:srgbClr val="002060"/>
              </a:solidFill>
              <a:latin typeface="Arial" panose="020B0604020202020204" pitchFamily="34" charset="0"/>
              <a:cs typeface="Arial" panose="020B0604020202020204" pitchFamily="34" charset="0"/>
            </a:endParaRPr>
          </a:p>
          <a:p>
            <a:pPr algn="ctr">
              <a:defRPr/>
            </a:pPr>
            <a:r>
              <a:rPr lang="en-US" sz="2000" b="1" dirty="0">
                <a:solidFill>
                  <a:srgbClr val="002060"/>
                </a:solidFill>
                <a:latin typeface="Arial" panose="020B0604020202020204" pitchFamily="34" charset="0"/>
                <a:cs typeface="Arial" panose="020B0604020202020204" pitchFamily="34" charset="0"/>
              </a:rPr>
              <a:t> </a:t>
            </a:r>
          </a:p>
        </p:txBody>
      </p:sp>
      <p:sp>
        <p:nvSpPr>
          <p:cNvPr id="2" name="Rectangle 1"/>
          <p:cNvSpPr/>
          <p:nvPr/>
        </p:nvSpPr>
        <p:spPr>
          <a:xfrm>
            <a:off x="4937220" y="788968"/>
            <a:ext cx="7119816" cy="3046988"/>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Definition of children’s product – 16 CFR Part 1200 </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Certificates of conformity – 16 CFR Part 1110</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Third-party testing – 16 CFR Parts 1107, 1109, and 1112</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Tracking information – 15 USC § 2063(a)(5)</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Mandatory reporting requirements – 15 USC §2064</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23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Topics</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Ø"/>
            </a:pPr>
            <a:r>
              <a:rPr lang="en-US" dirty="0">
                <a:hlinkClick r:id="rId3" action="ppaction://hlinksldjump"/>
              </a:rPr>
              <a:t>Flammable Fabrics Act</a:t>
            </a:r>
            <a:endParaRPr lang="en-US" dirty="0"/>
          </a:p>
          <a:p>
            <a:pPr marL="457200" indent="-457200">
              <a:buFont typeface="Wingdings" panose="05000000000000000000" pitchFamily="2" charset="2"/>
              <a:buChar char="Ø"/>
            </a:pPr>
            <a:r>
              <a:rPr lang="en-US" dirty="0">
                <a:hlinkClick r:id="rId4" action="ppaction://hlinksldjump"/>
              </a:rPr>
              <a:t>Scope of Apparel Requirements</a:t>
            </a:r>
            <a:endParaRPr lang="en-US" dirty="0"/>
          </a:p>
          <a:p>
            <a:pPr marL="800100" lvl="1" indent="-342900">
              <a:buFont typeface="Arial" panose="020B0604020202020204" pitchFamily="34" charset="0"/>
              <a:buChar char="•"/>
            </a:pPr>
            <a:r>
              <a:rPr lang="en-US" dirty="0">
                <a:hlinkClick r:id="rId5" action="ppaction://hlinksldjump"/>
              </a:rPr>
              <a:t>Clothing Textiles, Drawstrings</a:t>
            </a:r>
            <a:endParaRPr lang="en-US" dirty="0"/>
          </a:p>
          <a:p>
            <a:pPr marL="457200" indent="-457200">
              <a:buFont typeface="Wingdings" panose="05000000000000000000" pitchFamily="2" charset="2"/>
              <a:buChar char="Ø"/>
            </a:pPr>
            <a:r>
              <a:rPr lang="en-US" dirty="0">
                <a:hlinkClick r:id="rId6" action="ppaction://hlinksldjump"/>
              </a:rPr>
              <a:t>Other CPSA Requirements</a:t>
            </a:r>
            <a:endParaRPr lang="en-US" dirty="0"/>
          </a:p>
          <a:p>
            <a:pPr marL="800100" lvl="1" indent="-342900">
              <a:buFont typeface="Arial" panose="020B0604020202020204" pitchFamily="34" charset="0"/>
              <a:buChar char="•"/>
            </a:pPr>
            <a:r>
              <a:rPr lang="en-US" dirty="0">
                <a:hlinkClick r:id="rId7" action="ppaction://hlinksldjump"/>
              </a:rPr>
              <a:t>Certification Requirements</a:t>
            </a:r>
            <a:endParaRPr lang="en-US" dirty="0"/>
          </a:p>
          <a:p>
            <a:pPr marL="800100" lvl="1" indent="-342900">
              <a:buFont typeface="Arial" panose="020B0604020202020204" pitchFamily="34" charset="0"/>
              <a:buChar char="•"/>
            </a:pPr>
            <a:r>
              <a:rPr lang="en-US" dirty="0">
                <a:hlinkClick r:id="rId8" action="ppaction://hlinksldjump"/>
              </a:rPr>
              <a:t>Chemical Content</a:t>
            </a:r>
            <a:endParaRPr lang="en-US" dirty="0"/>
          </a:p>
          <a:p>
            <a:pPr marL="800100" lvl="1" indent="-342900">
              <a:buFont typeface="Arial" panose="020B0604020202020204" pitchFamily="34" charset="0"/>
              <a:buChar char="•"/>
            </a:pPr>
            <a:r>
              <a:rPr lang="en-US" dirty="0">
                <a:hlinkClick r:id="rId9" action="ppaction://hlinksldjump"/>
              </a:rPr>
              <a:t>Tracking Labels</a:t>
            </a:r>
            <a:endParaRPr lang="en-US" dirty="0"/>
          </a:p>
          <a:p>
            <a:pPr marL="800100" lvl="1" indent="-342900">
              <a:buFont typeface="Arial" panose="020B0604020202020204" pitchFamily="34" charset="0"/>
              <a:buChar char="•"/>
            </a:pPr>
            <a:r>
              <a:rPr lang="en-US" dirty="0">
                <a:hlinkClick r:id="rId10" action="ppaction://hlinksldjump"/>
              </a:rPr>
              <a:t>Small Parts</a:t>
            </a:r>
            <a:endParaRPr lang="en-US" dirty="0"/>
          </a:p>
          <a:p>
            <a:pPr marL="457200" indent="-457200">
              <a:buFont typeface="Wingdings" panose="05000000000000000000" pitchFamily="2" charset="2"/>
              <a:buChar char="Ø"/>
            </a:pPr>
            <a:r>
              <a:rPr lang="en-US" dirty="0">
                <a:hlinkClick r:id="rId11" action="ppaction://hlinksldjump"/>
              </a:rPr>
              <a:t>Summary of Requirements by Product Type</a:t>
            </a:r>
            <a:endParaRPr lang="en-US" dirty="0"/>
          </a:p>
          <a:p>
            <a:pPr marL="457200" indent="-457200">
              <a:buFont typeface="Wingdings" panose="05000000000000000000" pitchFamily="2" charset="2"/>
              <a:buChar char="Ø"/>
            </a:pPr>
            <a:r>
              <a:rPr lang="en-US" dirty="0">
                <a:hlinkClick r:id="rId12" action="ppaction://hlinksldjump"/>
              </a:rPr>
              <a:t>Resources</a:t>
            </a:r>
            <a:endParaRPr lang="en-US" dirty="0"/>
          </a:p>
        </p:txBody>
      </p:sp>
    </p:spTree>
    <p:extLst>
      <p:ext uri="{BB962C8B-B14F-4D97-AF65-F5344CB8AC3E}">
        <p14:creationId xmlns:p14="http://schemas.microsoft.com/office/powerpoint/2010/main" val="1089131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lnSpcReduction="10000"/>
          </a:bodyPr>
          <a:lstStyle/>
          <a:p>
            <a:endParaRPr lang="en-US" dirty="0"/>
          </a:p>
          <a:p>
            <a:endParaRPr lang="en-US" dirty="0"/>
          </a:p>
        </p:txBody>
      </p:sp>
      <p:sp>
        <p:nvSpPr>
          <p:cNvPr id="6" name="Text Placeholder 5"/>
          <p:cNvSpPr>
            <a:spLocks noGrp="1"/>
          </p:cNvSpPr>
          <p:nvPr>
            <p:ph type="body" sz="quarter" idx="11"/>
          </p:nvPr>
        </p:nvSpPr>
        <p:spPr>
          <a:xfrm>
            <a:off x="427039" y="2164702"/>
            <a:ext cx="3769042" cy="1878977"/>
          </a:xfrm>
        </p:spPr>
        <p:txBody>
          <a:bodyPr>
            <a:noAutofit/>
          </a:bodyPr>
          <a:lstStyle/>
          <a:p>
            <a:pPr algn="ctr"/>
            <a:r>
              <a:rPr lang="en-US" sz="3200" dirty="0"/>
              <a:t>Apparel Resources</a:t>
            </a:r>
          </a:p>
          <a:p>
            <a:pPr algn="ctr"/>
            <a:endParaRPr lang="en-US" sz="3200" dirty="0"/>
          </a:p>
          <a:p>
            <a:pPr algn="ctr"/>
            <a:r>
              <a:rPr lang="en-US" sz="3200" dirty="0"/>
              <a:t>(In English)</a:t>
            </a:r>
          </a:p>
        </p:txBody>
      </p:sp>
      <p:sp>
        <p:nvSpPr>
          <p:cNvPr id="4" name="TextBox 3"/>
          <p:cNvSpPr txBox="1"/>
          <p:nvPr/>
        </p:nvSpPr>
        <p:spPr>
          <a:xfrm>
            <a:off x="5489864" y="5701469"/>
            <a:ext cx="6326998" cy="400110"/>
          </a:xfrm>
          <a:prstGeom prst="rect">
            <a:avLst/>
          </a:prstGeom>
          <a:noFill/>
        </p:spPr>
        <p:txBody>
          <a:bodyPr wrap="square" rtlCol="0">
            <a:spAutoFit/>
          </a:bodyPr>
          <a:lstStyle/>
          <a:p>
            <a:r>
              <a:rPr lang="en-US" altLang="zh-CN" sz="2000" dirty="0">
                <a:solidFill>
                  <a:schemeClr val="tx2"/>
                </a:solidFill>
                <a:hlinkClick r:id="rId3"/>
              </a:rPr>
              <a:t>https://nvlpubs.nist.gov/nistpubs/ir/2016/NIST.IR.8115.pdf</a:t>
            </a:r>
            <a:endParaRPr lang="en-US" altLang="zh-CN" sz="2000" dirty="0">
              <a:solidFill>
                <a:schemeClr val="tx2"/>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592" y="550864"/>
            <a:ext cx="3572321" cy="4629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15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Flammable Fabrics Act (FFA)</a:t>
            </a:r>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solidFill>
                  <a:srgbClr val="4C4C4C"/>
                </a:solidFill>
              </a:rPr>
              <a:t>Primary authority for CPSC-regulated textiles</a:t>
            </a:r>
          </a:p>
          <a:p>
            <a:pPr marL="457200" indent="-457200">
              <a:buFont typeface="Arial" panose="020B0604020202020204" pitchFamily="34" charset="0"/>
              <a:buChar char="•"/>
            </a:pPr>
            <a:r>
              <a:rPr lang="en-US" dirty="0">
                <a:solidFill>
                  <a:srgbClr val="4C4C4C"/>
                </a:solidFill>
              </a:rPr>
              <a:t>Focus on flammability performance</a:t>
            </a:r>
          </a:p>
          <a:p>
            <a:pPr marL="457200" indent="-457200">
              <a:buFont typeface="Arial" panose="020B0604020202020204" pitchFamily="34" charset="0"/>
              <a:buChar char="•"/>
            </a:pPr>
            <a:r>
              <a:rPr lang="en-US" dirty="0">
                <a:solidFill>
                  <a:srgbClr val="4C4C4C"/>
                </a:solidFill>
              </a:rPr>
              <a:t>Regulations:</a:t>
            </a:r>
          </a:p>
          <a:p>
            <a:pPr marL="800100" lvl="1" indent="-342900">
              <a:buFont typeface="Wingdings" panose="05000000000000000000" pitchFamily="2" charset="2"/>
              <a:buChar char="Ø"/>
            </a:pPr>
            <a:r>
              <a:rPr lang="en-US" dirty="0">
                <a:solidFill>
                  <a:srgbClr val="1A2857"/>
                </a:solidFill>
              </a:rPr>
              <a:t>Clothing Textiles</a:t>
            </a:r>
          </a:p>
          <a:p>
            <a:pPr marL="1257300" lvl="2" indent="-342900">
              <a:buFont typeface="Arial" panose="020B0604020202020204" pitchFamily="34" charset="0"/>
              <a:buChar char="•"/>
            </a:pPr>
            <a:r>
              <a:rPr lang="en-US" dirty="0">
                <a:solidFill>
                  <a:srgbClr val="1A2857"/>
                </a:solidFill>
              </a:rPr>
              <a:t>16 CFR part 1610</a:t>
            </a:r>
          </a:p>
          <a:p>
            <a:pPr marL="800100" lvl="1" indent="-342900">
              <a:buFont typeface="Wingdings" panose="05000000000000000000" pitchFamily="2" charset="2"/>
              <a:buChar char="Ø"/>
            </a:pPr>
            <a:r>
              <a:rPr lang="en-US" dirty="0">
                <a:solidFill>
                  <a:srgbClr val="1A2857"/>
                </a:solidFill>
              </a:rPr>
              <a:t>Vinyl plastic film </a:t>
            </a:r>
          </a:p>
          <a:p>
            <a:pPr marL="1257300" lvl="2" indent="-342900">
              <a:buFont typeface="Arial" panose="020B0604020202020204" pitchFamily="34" charset="0"/>
              <a:buChar char="•"/>
            </a:pPr>
            <a:r>
              <a:rPr lang="en-US" dirty="0">
                <a:solidFill>
                  <a:srgbClr val="1A2857"/>
                </a:solidFill>
              </a:rPr>
              <a:t>16 CFR part 1611</a:t>
            </a:r>
          </a:p>
          <a:p>
            <a:pPr marL="800100" lvl="1" indent="-342900">
              <a:buFont typeface="Wingdings" panose="05000000000000000000" pitchFamily="2" charset="2"/>
              <a:buChar char="Ø"/>
            </a:pPr>
            <a:r>
              <a:rPr lang="en-US" dirty="0">
                <a:solidFill>
                  <a:srgbClr val="1A2857"/>
                </a:solidFill>
              </a:rPr>
              <a:t>Children’s sleepwear </a:t>
            </a:r>
          </a:p>
          <a:p>
            <a:pPr marL="1257300" lvl="2" indent="-342900">
              <a:buFont typeface="Arial" panose="020B0604020202020204" pitchFamily="34" charset="0"/>
              <a:buChar char="•"/>
            </a:pPr>
            <a:r>
              <a:rPr lang="en-US" dirty="0">
                <a:solidFill>
                  <a:srgbClr val="1A2857"/>
                </a:solidFill>
              </a:rPr>
              <a:t>16 CFR parts 1615/1616</a:t>
            </a:r>
          </a:p>
          <a:p>
            <a:pPr marL="800100" lvl="1" indent="-342900">
              <a:buFont typeface="Wingdings" panose="05000000000000000000" pitchFamily="2" charset="2"/>
              <a:buChar char="Ø"/>
            </a:pPr>
            <a:r>
              <a:rPr lang="en-US" dirty="0">
                <a:solidFill>
                  <a:srgbClr val="1A2857"/>
                </a:solidFill>
              </a:rPr>
              <a:t>Carpets and rugs </a:t>
            </a:r>
          </a:p>
          <a:p>
            <a:pPr marL="1257300" lvl="2" indent="-342900">
              <a:buFont typeface="Arial" panose="020B0604020202020204" pitchFamily="34" charset="0"/>
              <a:buChar char="•"/>
            </a:pPr>
            <a:r>
              <a:rPr lang="en-US" dirty="0">
                <a:solidFill>
                  <a:srgbClr val="1A2857"/>
                </a:solidFill>
              </a:rPr>
              <a:t>16 CFR parts 1630/1631</a:t>
            </a:r>
          </a:p>
          <a:p>
            <a:pPr marL="800100" lvl="1" indent="-342900">
              <a:buFont typeface="Wingdings" panose="05000000000000000000" pitchFamily="2" charset="2"/>
              <a:buChar char="Ø"/>
            </a:pPr>
            <a:r>
              <a:rPr lang="en-US" dirty="0">
                <a:solidFill>
                  <a:srgbClr val="1A2857"/>
                </a:solidFill>
              </a:rPr>
              <a:t>Mattresses and mattress pads </a:t>
            </a:r>
          </a:p>
          <a:p>
            <a:pPr marL="1257300" lvl="2" indent="-342900">
              <a:buFont typeface="Arial" panose="020B0604020202020204" pitchFamily="34" charset="0"/>
              <a:buChar char="•"/>
            </a:pPr>
            <a:r>
              <a:rPr lang="en-US" dirty="0">
                <a:solidFill>
                  <a:srgbClr val="1A2857"/>
                </a:solidFill>
              </a:rPr>
              <a:t>16 CFR part 1632</a:t>
            </a:r>
          </a:p>
          <a:p>
            <a:pPr marL="800100" lvl="1" indent="-342900">
              <a:buFont typeface="Wingdings" panose="05000000000000000000" pitchFamily="2" charset="2"/>
              <a:buChar char="Ø"/>
            </a:pPr>
            <a:r>
              <a:rPr lang="en-US" dirty="0">
                <a:solidFill>
                  <a:srgbClr val="1A2857"/>
                </a:solidFill>
              </a:rPr>
              <a:t>Mattress sets </a:t>
            </a:r>
          </a:p>
          <a:p>
            <a:pPr marL="1257300" lvl="2" indent="-342900">
              <a:buFont typeface="Arial" panose="020B0604020202020204" pitchFamily="34" charset="0"/>
              <a:buChar char="•"/>
            </a:pPr>
            <a:r>
              <a:rPr lang="en-US" dirty="0">
                <a:solidFill>
                  <a:srgbClr val="1A2857"/>
                </a:solidFill>
              </a:rPr>
              <a:t>16 CFR part 1633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9462" y="2051539"/>
            <a:ext cx="2514600" cy="388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09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689894" y="3108236"/>
            <a:ext cx="6599579" cy="1074434"/>
          </a:xfrm>
        </p:spPr>
        <p:txBody>
          <a:bodyPr>
            <a:normAutofit/>
          </a:bodyPr>
          <a:lstStyle/>
          <a:p>
            <a:pPr lvl="0">
              <a:buClr>
                <a:srgbClr val="1D2757"/>
              </a:buClr>
            </a:pPr>
            <a:r>
              <a:rPr lang="en-US" sz="1600" b="0" dirty="0">
                <a:solidFill>
                  <a:srgbClr val="CF202F"/>
                </a:solidFill>
                <a:latin typeface="Georgia" panose="02040502050405020303" pitchFamily="18" charset="0"/>
              </a:rPr>
              <a:t>Clothing Textiles and Drawstrings</a:t>
            </a:r>
            <a:endParaRPr lang="en-US" dirty="0">
              <a:solidFill>
                <a:srgbClr val="1A2857"/>
              </a:solidFill>
            </a:endParaRPr>
          </a:p>
          <a:p>
            <a:r>
              <a:rPr lang="en-US" dirty="0">
                <a:solidFill>
                  <a:srgbClr val="1A2857"/>
                </a:solidFill>
              </a:rPr>
              <a:t>CPSC Apparel Requirements</a:t>
            </a:r>
          </a:p>
        </p:txBody>
      </p:sp>
    </p:spTree>
    <p:extLst>
      <p:ext uri="{BB962C8B-B14F-4D97-AF65-F5344CB8AC3E}">
        <p14:creationId xmlns:p14="http://schemas.microsoft.com/office/powerpoint/2010/main" val="61434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Clothing Textiles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solidFill>
                  <a:srgbClr val="4C4C4C"/>
                </a:solidFill>
              </a:rPr>
              <a:t>Applies to:</a:t>
            </a:r>
          </a:p>
          <a:p>
            <a:pPr marL="800100" lvl="1" indent="-342900">
              <a:buFont typeface="Wingdings" panose="05000000000000000000" pitchFamily="2" charset="2"/>
              <a:buChar char="Ø"/>
            </a:pPr>
            <a:r>
              <a:rPr lang="en-US" dirty="0">
                <a:solidFill>
                  <a:srgbClr val="1A2857"/>
                </a:solidFill>
              </a:rPr>
              <a:t>All textiles used for adult and children’s wearing apparel.</a:t>
            </a:r>
          </a:p>
          <a:p>
            <a:pPr lvl="1"/>
            <a:endParaRPr lang="en-US" dirty="0">
              <a:solidFill>
                <a:srgbClr val="4C4C4C"/>
              </a:solidFill>
            </a:endParaRPr>
          </a:p>
          <a:p>
            <a:pPr marL="457200" indent="-457200">
              <a:buFont typeface="Arial" panose="020B0604020202020204" pitchFamily="34" charset="0"/>
              <a:buChar char="•"/>
            </a:pPr>
            <a:r>
              <a:rPr lang="en-US" dirty="0">
                <a:solidFill>
                  <a:srgbClr val="4C4C4C"/>
                </a:solidFill>
              </a:rPr>
              <a:t>Does not apply to:</a:t>
            </a:r>
          </a:p>
          <a:p>
            <a:pPr marL="800100" lvl="1" indent="-342900">
              <a:buFont typeface="Wingdings" panose="05000000000000000000" pitchFamily="2" charset="2"/>
              <a:buChar char="Ø"/>
            </a:pPr>
            <a:r>
              <a:rPr lang="en-US" dirty="0">
                <a:solidFill>
                  <a:srgbClr val="1A2857"/>
                </a:solidFill>
                <a:latin typeface="Calibri" pitchFamily="34" charset="0"/>
                <a:cs typeface="Calibri" pitchFamily="34" charset="0"/>
              </a:rPr>
              <a:t>Hats, gloves, footwear, and interlining fabrics, with some exceptions (see §1610.1(c)).</a:t>
            </a:r>
          </a:p>
          <a:p>
            <a:pPr marL="800100" lvl="1" indent="-342900">
              <a:buFont typeface="Wingdings" panose="05000000000000000000" pitchFamily="2" charset="2"/>
              <a:buChar char="Ø"/>
            </a:pPr>
            <a:r>
              <a:rPr lang="en-US" dirty="0">
                <a:solidFill>
                  <a:srgbClr val="1A2857"/>
                </a:solidFill>
                <a:latin typeface="Calibri" pitchFamily="34" charset="0"/>
                <a:cs typeface="Calibri" pitchFamily="34" charset="0"/>
              </a:rPr>
              <a:t>Children’s sleepwear must meet a more stringent standard.</a:t>
            </a:r>
          </a:p>
        </p:txBody>
      </p:sp>
    </p:spTree>
    <p:extLst>
      <p:ext uri="{BB962C8B-B14F-4D97-AF65-F5344CB8AC3E}">
        <p14:creationId xmlns:p14="http://schemas.microsoft.com/office/powerpoint/2010/main" val="162570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Clothing Textiles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solidFill>
                  <a:srgbClr val="4C4C4C"/>
                </a:solidFill>
              </a:rPr>
              <a:t>Some fabrics are exempted from testing requirements:</a:t>
            </a:r>
          </a:p>
          <a:p>
            <a:endParaRPr lang="en-US" sz="1400" dirty="0">
              <a:solidFill>
                <a:srgbClr val="4C4C4C"/>
              </a:solidFill>
            </a:endParaRPr>
          </a:p>
          <a:p>
            <a:pPr marL="800100" lvl="1" indent="-342900">
              <a:buFont typeface="Wingdings" panose="05000000000000000000" pitchFamily="2" charset="2"/>
              <a:buChar char="Ø"/>
            </a:pPr>
            <a:r>
              <a:rPr lang="en-US" dirty="0">
                <a:solidFill>
                  <a:srgbClr val="1A2857"/>
                </a:solidFill>
                <a:latin typeface="Calibri" pitchFamily="34" charset="0"/>
                <a:cs typeface="Calibri" pitchFamily="34" charset="0"/>
              </a:rPr>
              <a:t>All plain-surface fabrics greater than or equal to 88.2 g/m</a:t>
            </a:r>
            <a:r>
              <a:rPr lang="en-US" baseline="30000" dirty="0">
                <a:solidFill>
                  <a:srgbClr val="1A2857"/>
                </a:solidFill>
                <a:latin typeface="Calibri" pitchFamily="34" charset="0"/>
                <a:cs typeface="Calibri" pitchFamily="34" charset="0"/>
              </a:rPr>
              <a:t>2</a:t>
            </a:r>
            <a:r>
              <a:rPr lang="en-US" dirty="0">
                <a:solidFill>
                  <a:srgbClr val="1A2857"/>
                </a:solidFill>
                <a:latin typeface="Calibri" pitchFamily="34" charset="0"/>
                <a:cs typeface="Calibri" pitchFamily="34" charset="0"/>
              </a:rPr>
              <a:t> (2.6 oz/yd</a:t>
            </a:r>
            <a:r>
              <a:rPr lang="en-US" baseline="30000" dirty="0">
                <a:solidFill>
                  <a:srgbClr val="1A2857"/>
                </a:solidFill>
                <a:latin typeface="Calibri" pitchFamily="34" charset="0"/>
                <a:cs typeface="Calibri" pitchFamily="34" charset="0"/>
              </a:rPr>
              <a:t>2</a:t>
            </a:r>
            <a:r>
              <a:rPr lang="en-US" dirty="0">
                <a:solidFill>
                  <a:srgbClr val="1A2857"/>
                </a:solidFill>
                <a:latin typeface="Calibri" pitchFamily="34" charset="0"/>
                <a:cs typeface="Calibri" pitchFamily="34" charset="0"/>
              </a:rPr>
              <a:t>).</a:t>
            </a:r>
          </a:p>
          <a:p>
            <a:pPr lvl="1"/>
            <a:endParaRPr lang="en-US" dirty="0">
              <a:solidFill>
                <a:srgbClr val="1A2857"/>
              </a:solidFill>
              <a:latin typeface="Calibri" pitchFamily="34" charset="0"/>
              <a:cs typeface="Calibri" pitchFamily="34" charset="0"/>
            </a:endParaRPr>
          </a:p>
          <a:p>
            <a:pPr marL="800100" lvl="1" indent="-342900">
              <a:buFont typeface="Wingdings" panose="05000000000000000000" pitchFamily="2" charset="2"/>
              <a:buChar char="Ø"/>
            </a:pPr>
            <a:r>
              <a:rPr lang="en-US" dirty="0">
                <a:solidFill>
                  <a:srgbClr val="1A2857"/>
                </a:solidFill>
                <a:latin typeface="Calibri" pitchFamily="34" charset="0"/>
                <a:cs typeface="Calibri" pitchFamily="34" charset="0"/>
              </a:rPr>
              <a:t>Any fabric made in whole or with a blend of the following fiber types only:</a:t>
            </a:r>
          </a:p>
          <a:p>
            <a:pPr marL="1257300" lvl="2" indent="-342900">
              <a:buFont typeface="Arial" panose="020B0604020202020204" pitchFamily="34" charset="0"/>
              <a:buChar char="•"/>
            </a:pPr>
            <a:r>
              <a:rPr lang="en-US" dirty="0">
                <a:solidFill>
                  <a:srgbClr val="1A2857"/>
                </a:solidFill>
                <a:latin typeface="Calibri" pitchFamily="34" charset="0"/>
                <a:cs typeface="Calibri" pitchFamily="34" charset="0"/>
              </a:rPr>
              <a:t>Acrylic, modacrylic, nylon, olefin, polyester, wool.</a:t>
            </a:r>
          </a:p>
          <a:p>
            <a:pPr algn="ctr"/>
            <a:endParaRPr lang="en-US" i="1" dirty="0">
              <a:solidFill>
                <a:srgbClr val="4C4C4C"/>
              </a:solidFill>
              <a:latin typeface="Calibri" pitchFamily="34" charset="0"/>
              <a:cs typeface="Calibri" pitchFamily="34" charset="0"/>
            </a:endParaRPr>
          </a:p>
          <a:p>
            <a:pPr algn="ctr"/>
            <a:r>
              <a:rPr lang="en-US" i="1" dirty="0">
                <a:solidFill>
                  <a:srgbClr val="CF202F"/>
                </a:solidFill>
                <a:effectLst>
                  <a:outerShdw blurRad="38100" dist="38100" dir="2700000" algn="tl">
                    <a:srgbClr val="000000">
                      <a:alpha val="43137"/>
                    </a:srgbClr>
                  </a:outerShdw>
                </a:effectLst>
                <a:latin typeface="Calibri" pitchFamily="34" charset="0"/>
                <a:cs typeface="Calibri" pitchFamily="34" charset="0"/>
              </a:rPr>
              <a:t>Know your fabric surface type, fiber type(s), and fabric weight</a:t>
            </a:r>
          </a:p>
        </p:txBody>
      </p:sp>
    </p:spTree>
    <p:extLst>
      <p:ext uri="{BB962C8B-B14F-4D97-AF65-F5344CB8AC3E}">
        <p14:creationId xmlns:p14="http://schemas.microsoft.com/office/powerpoint/2010/main" val="296352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Clothing Textiles</a:t>
            </a:r>
          </a:p>
        </p:txBody>
      </p:sp>
      <p:sp>
        <p:nvSpPr>
          <p:cNvPr id="3" name="Content Placeholder 2"/>
          <p:cNvSpPr>
            <a:spLocks noGrp="1"/>
          </p:cNvSpPr>
          <p:nvPr>
            <p:ph idx="1"/>
          </p:nvPr>
        </p:nvSpPr>
        <p:spPr/>
        <p:txBody>
          <a:bodyPr>
            <a:normAutofit fontScale="92500" lnSpcReduction="20000"/>
          </a:bodyPr>
          <a:lstStyle/>
          <a:p>
            <a:pPr marL="457200" indent="-457200">
              <a:lnSpc>
                <a:spcPct val="150000"/>
              </a:lnSpc>
              <a:buFont typeface="Arial" panose="020B0604020202020204" pitchFamily="34" charset="0"/>
              <a:buChar char="•"/>
            </a:pPr>
            <a:r>
              <a:rPr lang="en-US" dirty="0">
                <a:solidFill>
                  <a:srgbClr val="4C4C4C"/>
                </a:solidFill>
              </a:rPr>
              <a:t>Determine fiber type and fabric construction</a:t>
            </a:r>
          </a:p>
          <a:p>
            <a:pPr marL="457200" indent="-457200">
              <a:lnSpc>
                <a:spcPct val="150000"/>
              </a:lnSpc>
              <a:buFont typeface="Arial" panose="020B0604020202020204" pitchFamily="34" charset="0"/>
              <a:buChar char="•"/>
            </a:pPr>
            <a:r>
              <a:rPr lang="en-US" dirty="0">
                <a:solidFill>
                  <a:srgbClr val="4C4C4C"/>
                </a:solidFill>
              </a:rPr>
              <a:t>Preliminary test</a:t>
            </a:r>
          </a:p>
          <a:p>
            <a:pPr marL="457200" indent="-457200">
              <a:lnSpc>
                <a:spcPct val="150000"/>
              </a:lnSpc>
              <a:buFont typeface="Arial" panose="020B0604020202020204" pitchFamily="34" charset="0"/>
              <a:buChar char="•"/>
            </a:pPr>
            <a:r>
              <a:rPr lang="en-US" dirty="0">
                <a:solidFill>
                  <a:srgbClr val="4C4C4C"/>
                </a:solidFill>
              </a:rPr>
              <a:t>Prepare and condition</a:t>
            </a:r>
          </a:p>
          <a:p>
            <a:pPr marL="457200" indent="-457200">
              <a:lnSpc>
                <a:spcPct val="150000"/>
              </a:lnSpc>
              <a:buFont typeface="Arial" panose="020B0604020202020204" pitchFamily="34" charset="0"/>
              <a:buChar char="•"/>
            </a:pPr>
            <a:r>
              <a:rPr lang="en-US" dirty="0">
                <a:solidFill>
                  <a:srgbClr val="4C4C4C"/>
                </a:solidFill>
              </a:rPr>
              <a:t>Test</a:t>
            </a:r>
          </a:p>
          <a:p>
            <a:pPr marL="457200" indent="-457200">
              <a:lnSpc>
                <a:spcPct val="150000"/>
              </a:lnSpc>
              <a:buFont typeface="Arial" panose="020B0604020202020204" pitchFamily="34" charset="0"/>
              <a:buChar char="•"/>
            </a:pPr>
            <a:r>
              <a:rPr lang="en-US" dirty="0">
                <a:solidFill>
                  <a:srgbClr val="4C4C4C"/>
                </a:solidFill>
              </a:rPr>
              <a:t>Preliminary classification</a:t>
            </a:r>
          </a:p>
          <a:p>
            <a:pPr marL="457200" indent="-457200">
              <a:lnSpc>
                <a:spcPct val="150000"/>
              </a:lnSpc>
              <a:buFont typeface="Arial" panose="020B0604020202020204" pitchFamily="34" charset="0"/>
              <a:buChar char="•"/>
            </a:pPr>
            <a:r>
              <a:rPr lang="en-US" dirty="0">
                <a:solidFill>
                  <a:srgbClr val="4C4C4C"/>
                </a:solidFill>
              </a:rPr>
              <a:t>Refurbish and repeat test</a:t>
            </a:r>
          </a:p>
          <a:p>
            <a:pPr marL="457200" indent="-457200">
              <a:lnSpc>
                <a:spcPct val="150000"/>
              </a:lnSpc>
              <a:buFont typeface="Arial" panose="020B0604020202020204" pitchFamily="34" charset="0"/>
              <a:buChar char="•"/>
            </a:pPr>
            <a:r>
              <a:rPr lang="en-US" dirty="0">
                <a:solidFill>
                  <a:srgbClr val="4C4C4C"/>
                </a:solidFill>
              </a:rPr>
              <a:t>Final classification</a:t>
            </a:r>
          </a:p>
          <a:p>
            <a:pPr marL="457200" indent="-457200">
              <a:lnSpc>
                <a:spcPct val="150000"/>
              </a:lnSpc>
              <a:buFont typeface="Arial" panose="020B0604020202020204" pitchFamily="34" charset="0"/>
              <a:buChar char="•"/>
            </a:pPr>
            <a:r>
              <a:rPr lang="en-US" dirty="0">
                <a:solidFill>
                  <a:srgbClr val="4C4C4C"/>
                </a:solidFill>
              </a:rPr>
              <a:t>Report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91" y="1395352"/>
            <a:ext cx="3608387" cy="489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912757"/>
      </p:ext>
    </p:extLst>
  </p:cSld>
  <p:clrMapOvr>
    <a:masterClrMapping/>
  </p:clrMapOvr>
</p:sld>
</file>

<file path=ppt/theme/theme1.xml><?xml version="1.0" encoding="utf-8"?>
<a:theme xmlns:a="http://schemas.openxmlformats.org/drawingml/2006/main" name="18-ABC-0078_PPTTemplate">
  <a:themeElements>
    <a:clrScheme name="CPSC">
      <a:dk1>
        <a:srgbClr val="1D2757"/>
      </a:dk1>
      <a:lt1>
        <a:srgbClr val="83D3EF"/>
      </a:lt1>
      <a:dk2>
        <a:srgbClr val="1D2757"/>
      </a:dk2>
      <a:lt2>
        <a:srgbClr val="FFFFFF"/>
      </a:lt2>
      <a:accent1>
        <a:srgbClr val="83D3EF"/>
      </a:accent1>
      <a:accent2>
        <a:srgbClr val="CF1F2F"/>
      </a:accent2>
      <a:accent3>
        <a:srgbClr val="EE334F"/>
      </a:accent3>
      <a:accent4>
        <a:srgbClr val="FC7DB9"/>
      </a:accent4>
      <a:accent5>
        <a:srgbClr val="FFFFFF"/>
      </a:accent5>
      <a:accent6>
        <a:srgbClr val="83D3EF"/>
      </a:accent6>
      <a:hlink>
        <a:srgbClr val="CF1F2F"/>
      </a:hlink>
      <a:folHlink>
        <a:srgbClr val="7F1F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PSC_PowerPoint_template--sample as of March 27" id="{75EDE25A-E792-4A31-A4AA-C457BAEC2112}" vid="{33F5FBCF-1DD7-4B5F-830B-EF357BD17F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orate xmlns="a13d7d47-5e6d-43e2-97f1-eafbdde66bfb">International Programs - EXIP</Directorate>
    <IconOverlay xmlns="http://schemas.microsoft.com/sharepoint/v4" xsi:nil="true"/>
    <From xmlns="a13d7d47-5e6d-43e2-97f1-eafbdde66bfb">
      <UserInfo>
        <DisplayName>Schott, Jane</DisplayName>
        <AccountId>1323</AccountId>
        <AccountType/>
      </UserInfo>
    </From>
    <Due_x0020_Date xmlns="a13d7d47-5e6d-43e2-97f1-eafbdde66bfb">2020-05-01T04:00:00+00:00</Due_x0020_Date>
    <Purpose xmlns="a13d7d47-5e6d-43e2-97f1-eafbdde66bfb">This is the second podcast in the China Podcast Series 2020. </Purpose>
    <Commissioner_x002f_Chairman_x0020_Signature_x0020_Required xmlns="a13d7d47-5e6d-43e2-97f1-eafbdde66bfb">No</Commissioner_x002f_Chairman_x0020_Signature_x0020_Required>
    <Posted_x0020_on_x0020_Internet xmlns="a13d7d47-5e6d-43e2-97f1-eafbdde66bfb">No</Posted_x0020_on_x0020_Interne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1E88890B794C4E9085AB97CDBEE2A6" ma:contentTypeVersion="62" ma:contentTypeDescription="Create a new document." ma:contentTypeScope="" ma:versionID="ac614bba492b0d80c5a8034337ab45fb">
  <xsd:schema xmlns:xsd="http://www.w3.org/2001/XMLSchema" xmlns:xs="http://www.w3.org/2001/XMLSchema" xmlns:p="http://schemas.microsoft.com/office/2006/metadata/properties" xmlns:ns2="a13d7d47-5e6d-43e2-97f1-eafbdde66bfb" xmlns:ns3="http://schemas.microsoft.com/sharepoint/v4" targetNamespace="http://schemas.microsoft.com/office/2006/metadata/properties" ma:root="true" ma:fieldsID="b188cded0fd3d1221a69c3ae701d9b39" ns2:_="" ns3:_="">
    <xsd:import namespace="a13d7d47-5e6d-43e2-97f1-eafbdde66bfb"/>
    <xsd:import namespace="http://schemas.microsoft.com/sharepoint/v4"/>
    <xsd:element name="properties">
      <xsd:complexType>
        <xsd:sequence>
          <xsd:element name="documentManagement">
            <xsd:complexType>
              <xsd:all>
                <xsd:element ref="ns2:Directorate"/>
                <xsd:element ref="ns2:From"/>
                <xsd:element ref="ns2:Purpose" minOccurs="0"/>
                <xsd:element ref="ns2:Due_x0020_Date" minOccurs="0"/>
                <xsd:element ref="ns2:Commissioner_x002f_Chairman_x0020_Signature_x0020_Required" minOccurs="0"/>
                <xsd:element ref="ns3:IconOverlay" minOccurs="0"/>
                <xsd:element ref="ns2:Posted_x0020_on_x0020_Intern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d7d47-5e6d-43e2-97f1-eafbdde66bfb" elementFormDefault="qualified">
    <xsd:import namespace="http://schemas.microsoft.com/office/2006/documentManagement/types"/>
    <xsd:import namespace="http://schemas.microsoft.com/office/infopath/2007/PartnerControls"/>
    <xsd:element name="Directorate" ma:index="4" ma:displayName="Directorate" ma:default="Select Directorate" ma:description="Originating Office" ma:format="Dropdown" ma:internalName="Directorate">
      <xsd:simpleType>
        <xsd:restriction base="dms:Choice">
          <xsd:enumeration value="Select Directorate"/>
          <xsd:enumeration value="Office of R. Adler"/>
          <xsd:enumeration value="Office of A. Buerkle"/>
          <xsd:enumeration value="Office of M. Robinson"/>
          <xsd:enumeration value="Compliance - EXC"/>
          <xsd:enumeration value="Congressional Relations - OCR"/>
          <xsd:enumeration value="Economics - EC"/>
          <xsd:enumeration value="Engineering Sciences - ES"/>
          <xsd:enumeration value="Epidemiology - EP"/>
          <xsd:enumeration value="EEO - OEO"/>
          <xsd:enumeration value="Executive Director - OEX"/>
          <xsd:enumeration value="Facilities Services - EXFS"/>
          <xsd:enumeration value="Financial Mgmt - EXFM"/>
          <xsd:enumeration value="General Counsel - OGC"/>
          <xsd:enumeration value="Global Outreach - EXGO"/>
          <xsd:enumeration value="Hazard ID and Reduction - EXHR"/>
          <xsd:enumeration value="Health Sciences - HS"/>
          <xsd:enumeration value="Human Resources - EXRM"/>
          <xsd:enumeration value="Import Surveillance - EXIS"/>
          <xsd:enumeration value="Information Technology - EXIT"/>
          <xsd:enumeration value="Inspector General - OIG"/>
          <xsd:enumeration value="International Programs - EXIP"/>
          <xsd:enumeration value="Laboratory Sciences - LS"/>
          <xsd:enumeration value="Office of the Secretary - OS"/>
          <xsd:enumeration value="Public Affairs - EXPA"/>
        </xsd:restriction>
      </xsd:simpleType>
    </xsd:element>
    <xsd:element name="From" ma:index="5" ma:displayName="Project Manager" ma:description="Person wanting the document cleared" ma:list="UserInfo" ma:SharePointGroup="0" ma:internalName="From"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rpose" ma:index="6" nillable="true" ma:displayName="Purpose" ma:description="The intended audience/purpose" ma:internalName="Purpose" ma:readOnly="false">
      <xsd:simpleType>
        <xsd:restriction base="dms:Note">
          <xsd:maxLength value="255"/>
        </xsd:restriction>
      </xsd:simpleType>
    </xsd:element>
    <xsd:element name="Due_x0020_Date" ma:index="13" nillable="true" ma:displayName="Due Date" ma:format="DateOnly" ma:internalName="Due_x0020_Date" ma:readOnly="false">
      <xsd:simpleType>
        <xsd:restriction base="dms:DateTime"/>
      </xsd:simpleType>
    </xsd:element>
    <xsd:element name="Commissioner_x002f_Chairman_x0020_Signature_x0020_Required" ma:index="30" nillable="true" ma:displayName="Commissioner/Chairman Signature Required" ma:default="No" ma:description="For directives only" ma:format="Dropdown" ma:internalName="Commissioner_x002f_Chairman_x0020_Signature_x0020_Required">
      <xsd:simpleType>
        <xsd:restriction base="dms:Choice">
          <xsd:enumeration value="No"/>
          <xsd:enumeration value="Yes"/>
        </xsd:restriction>
      </xsd:simpleType>
    </xsd:element>
    <xsd:element name="Posted_x0020_on_x0020_Internet" ma:index="41" nillable="true" ma:displayName="Posted on Internet" ma:default="No" ma:description="Is the document intended to be posted on one of CPSC's public web sites?" ma:format="Dropdown" ma:internalName="Posted_x0020_on_x0020_Internet">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ma:readOnly="true"/>
        <xsd:element ref="dc:title" minOccurs="0" maxOccurs="1" ma:index="3" ma:displayName="Proje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A0D26-88F5-49BA-9CCF-43E63F1A1D6E}">
  <ds:schemaRefs>
    <ds:schemaRef ds:uri="http://schemas.microsoft.com/sharepoint/v3/contenttype/forms"/>
  </ds:schemaRefs>
</ds:datastoreItem>
</file>

<file path=customXml/itemProps2.xml><?xml version="1.0" encoding="utf-8"?>
<ds:datastoreItem xmlns:ds="http://schemas.openxmlformats.org/officeDocument/2006/customXml" ds:itemID="{9E31AF7D-C5B7-4FF9-B228-1500C4385647}">
  <ds:schemaRefs>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a13d7d47-5e6d-43e2-97f1-eafbdde66bfb"/>
    <ds:schemaRef ds:uri="http://schemas.microsoft.com/office/2006/metadata/properties"/>
    <ds:schemaRef ds:uri="http://schemas.microsoft.com/sharepoint/v4"/>
    <ds:schemaRef ds:uri="http://www.w3.org/XML/1998/namespace"/>
    <ds:schemaRef ds:uri="http://purl.org/dc/dcmitype/"/>
  </ds:schemaRefs>
</ds:datastoreItem>
</file>

<file path=customXml/itemProps3.xml><?xml version="1.0" encoding="utf-8"?>
<ds:datastoreItem xmlns:ds="http://schemas.openxmlformats.org/officeDocument/2006/customXml" ds:itemID="{1A23F8BE-069B-4F86-9B90-12ECDF9D7A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3d7d47-5e6d-43e2-97f1-eafbdde66bf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CPSC_PowerPoint_template--sample as of March 27</Template>
  <TotalTime>2344</TotalTime>
  <Words>2206</Words>
  <Application>Microsoft Office PowerPoint</Application>
  <PresentationFormat>Widescreen</PresentationFormat>
  <Paragraphs>316</Paragraphs>
  <Slides>40</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宋体</vt:lpstr>
      <vt:lpstr>Arial</vt:lpstr>
      <vt:lpstr>Calibri</vt:lpstr>
      <vt:lpstr>Calibri Light</vt:lpstr>
      <vt:lpstr>Georgia</vt:lpstr>
      <vt:lpstr>Tahoma</vt:lpstr>
      <vt:lpstr>Times New Roman</vt:lpstr>
      <vt:lpstr>Wingdings</vt:lpstr>
      <vt:lpstr>18-ABC-0078_PPTTemplate</vt:lpstr>
      <vt:lpstr>PowerPoint Presentation</vt:lpstr>
      <vt:lpstr>PowerPoint Presentation</vt:lpstr>
      <vt:lpstr>PowerPoint Presentation</vt:lpstr>
      <vt:lpstr>Topics</vt:lpstr>
      <vt:lpstr>Flammable Fabrics Act (FFA)</vt:lpstr>
      <vt:lpstr>PowerPoint Presentation</vt:lpstr>
      <vt:lpstr>Clothing Textiles</vt:lpstr>
      <vt:lpstr>Clothing Textiles</vt:lpstr>
      <vt:lpstr>Clothing Textiles</vt:lpstr>
      <vt:lpstr>Clothing Textiles</vt:lpstr>
      <vt:lpstr>Clothing Textiles</vt:lpstr>
      <vt:lpstr>Clothing Textiles</vt:lpstr>
      <vt:lpstr>Clothing Textiles</vt:lpstr>
      <vt:lpstr>Clothing Textiles</vt:lpstr>
      <vt:lpstr>Clothing Textiles</vt:lpstr>
      <vt:lpstr>Vinyl Plastic Film</vt:lpstr>
      <vt:lpstr>Drawstrings</vt:lpstr>
      <vt:lpstr>Drawstrings</vt:lpstr>
      <vt:lpstr>Drawstrings</vt:lpstr>
      <vt:lpstr>Drawstrings</vt:lpstr>
      <vt:lpstr>PowerPoint Presentation</vt:lpstr>
      <vt:lpstr>Certification</vt:lpstr>
      <vt:lpstr>Chemical Content</vt:lpstr>
      <vt:lpstr>Chemical Content</vt:lpstr>
      <vt:lpstr>Chemical Content</vt:lpstr>
      <vt:lpstr>Tracking Labels</vt:lpstr>
      <vt:lpstr>Small Parts</vt:lpstr>
      <vt:lpstr>Small Parts</vt:lpstr>
      <vt:lpstr>PowerPoint Presentation</vt:lpstr>
      <vt:lpstr>Adult Apparel</vt:lpstr>
      <vt:lpstr>Children’s Apparel</vt:lpstr>
      <vt:lpstr>Questions?</vt:lpstr>
      <vt:lpstr>PowerPoint Presentation</vt:lpstr>
      <vt:lpstr>PowerPoint Presentation</vt:lpstr>
      <vt:lpstr>PowerPoint Presentation</vt:lpstr>
      <vt:lpstr>PowerPoint Presentation</vt:lpstr>
      <vt:lpstr>Regulatory Robot </vt:lpstr>
      <vt:lpstr>PowerPoint Presentation</vt:lpstr>
      <vt:lpstr>PowerPoint Presentation</vt:lpstr>
      <vt:lpstr>PowerPoint Presentation</vt:lpstr>
    </vt:vector>
  </TitlesOfParts>
  <Company>US CPSC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for "China Podcast Series 2020, Overview of U.S. Apparel Requirements"</dc:title>
  <dc:creator>Williams, Stephen</dc:creator>
  <cp:lastModifiedBy>Bernal Salazar, Tilven</cp:lastModifiedBy>
  <cp:revision>159</cp:revision>
  <dcterms:created xsi:type="dcterms:W3CDTF">2020-03-30T14:06:50Z</dcterms:created>
  <dcterms:modified xsi:type="dcterms:W3CDTF">2021-09-07T19:26:53Z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0x010100391E88890B794C4E9085AB97CDBEE2A6</vt:lpwstr>
  </property>
</Properties>
</file>