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72"/>
  </p:notesMasterIdLst>
  <p:sldIdLst>
    <p:sldId id="325" r:id="rId5"/>
    <p:sldId id="339" r:id="rId6"/>
    <p:sldId id="326" r:id="rId7"/>
    <p:sldId id="327" r:id="rId8"/>
    <p:sldId id="328" r:id="rId9"/>
    <p:sldId id="329" r:id="rId10"/>
    <p:sldId id="330" r:id="rId11"/>
    <p:sldId id="303"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2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263" r:id="rId63"/>
    <p:sldId id="331" r:id="rId64"/>
    <p:sldId id="332" r:id="rId65"/>
    <p:sldId id="334" r:id="rId66"/>
    <p:sldId id="335" r:id="rId67"/>
    <p:sldId id="333" r:id="rId68"/>
    <p:sldId id="336" r:id="rId69"/>
    <p:sldId id="337" r:id="rId70"/>
    <p:sldId id="33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Schott, Jane" initials="SJ" lastIdx="2" clrIdx="1">
    <p:extLst>
      <p:ext uri="{19B8F6BF-5375-455C-9EA6-DF929625EA0E}">
        <p15:presenceInfo xmlns:p15="http://schemas.microsoft.com/office/powerpoint/2012/main" userId="S-1-5-21-2022136750-1135477324-312552118-28237" providerId="AD"/>
      </p:ext>
    </p:extLst>
  </p:cmAuthor>
  <p:cmAuthor id="3" name="Ray, DeWane" initials="RD" lastIdx="2" clrIdx="2">
    <p:extLst>
      <p:ext uri="{19B8F6BF-5375-455C-9EA6-DF929625EA0E}">
        <p15:presenceInfo xmlns:p15="http://schemas.microsoft.com/office/powerpoint/2012/main" userId="S-1-5-21-2022136750-1135477324-312552118-1826" providerId="AD"/>
      </p:ext>
    </p:extLst>
  </p:cmAuthor>
  <p:cmAuthor id="4" name="Williams, Eileen" initials="WE" lastIdx="3" clrIdx="3">
    <p:extLst>
      <p:ext uri="{19B8F6BF-5375-455C-9EA6-DF929625EA0E}">
        <p15:presenceInfo xmlns:p15="http://schemas.microsoft.com/office/powerpoint/2012/main" userId="S-1-5-21-2022136750-1135477324-312552118-15019" providerId="AD"/>
      </p:ext>
    </p:extLst>
  </p:cmAuthor>
  <p:cmAuthor id="5" name="Boyle, Mary" initials="BM" lastIdx="1" clrIdx="4">
    <p:extLst>
      <p:ext uri="{19B8F6BF-5375-455C-9EA6-DF929625EA0E}">
        <p15:presenceInfo xmlns:p15="http://schemas.microsoft.com/office/powerpoint/2012/main" userId="S-1-5-21-2022136750-1135477324-312552118-149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74B5"/>
    <a:srgbClr val="ED3350"/>
    <a:srgbClr val="1A2857"/>
    <a:srgbClr val="4C4C4C"/>
    <a:srgbClr val="83D4EF"/>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0" autoAdjust="0"/>
    <p:restoredTop sz="93324" autoAdjust="0"/>
  </p:normalViewPr>
  <p:slideViewPr>
    <p:cSldViewPr snapToGrid="0" snapToObjects="1">
      <p:cViewPr varScale="1">
        <p:scale>
          <a:sx n="84" d="100"/>
          <a:sy n="84" d="100"/>
        </p:scale>
        <p:origin x="25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6" d="100"/>
          <a:sy n="96" d="100"/>
        </p:scale>
        <p:origin x="5336"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standards and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A22D5A5C-B074-4870-B33D-1BC10F5F6B56}" srcId="{4E713402-EE4B-4182-96EF-28598EBE72A9}" destId="{2A2F16A0-9C3D-4C9D-A397-58E38B78C6BA}" srcOrd="1" destOrd="0" parTransId="{A35A2699-18C8-4086-A396-9B1EC773CC76}" sibTransId="{752FCA0E-7BFD-49AA-AFDC-DB5944198FA7}"/>
    <dgm:cxn modelId="{B3E67A66-DB13-4706-B487-F89285947722}" type="presOf" srcId="{87BC8939-6D88-4399-A63F-32E2CEA02F27}" destId="{751032A0-D844-4B0F-BDFE-F9C854DE4AA0}" srcOrd="1" destOrd="0" presId="urn:microsoft.com/office/officeart/2005/8/layout/process1"/>
    <dgm:cxn modelId="{6F73966E-6AC1-4282-8692-EC981143E80A}" type="presOf" srcId="{450F0AA0-0099-47A0-859F-C61271C5AE08}" destId="{73F3EB05-D099-497B-A6C0-EBE0C5DC884D}" srcOrd="0" destOrd="0" presId="urn:microsoft.com/office/officeart/2005/8/layout/process1"/>
    <dgm:cxn modelId="{E60C1B72-484F-417F-9937-9564201501A5}" type="presOf" srcId="{2A2F16A0-9C3D-4C9D-A397-58E38B78C6BA}" destId="{85177C65-4501-4BA3-A131-0E5DDF5A6D53}" srcOrd="0" destOrd="0" presId="urn:microsoft.com/office/officeart/2005/8/layout/process1"/>
    <dgm:cxn modelId="{CE775656-7FA2-486B-B82B-DAE43E39289A}" type="presOf" srcId="{752FCA0E-7BFD-49AA-AFDC-DB5944198FA7}" destId="{DFCF6156-C19A-44D4-AEA1-68BDC1113B0F}" srcOrd="1" destOrd="0" presId="urn:microsoft.com/office/officeart/2005/8/layout/process1"/>
    <dgm:cxn modelId="{D05D2D92-4CDC-4F7D-9AF5-42628AF08E7E}" type="presOf" srcId="{752FCA0E-7BFD-49AA-AFDC-DB5944198FA7}" destId="{905C1706-B0FE-4726-9267-A3FE01E78B18}"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8C2FEC6-A949-4173-AF12-ED59CFA6B0B9}" type="presOf" srcId="{5E06E112-DDC8-4435-BAA5-CDD60B0AECAB}" destId="{98483C95-4BD5-441D-928D-C3330797655F}" srcOrd="0" destOrd="0" presId="urn:microsoft.com/office/officeart/2005/8/layout/process1"/>
    <dgm:cxn modelId="{83288DF3-66C9-4422-BD69-0EAC0772771A}" type="presOf" srcId="{87BC8939-6D88-4399-A63F-32E2CEA02F27}" destId="{248EE7FD-8153-4AC9-A694-777AA8930A22}" srcOrd="0" destOrd="0" presId="urn:microsoft.com/office/officeart/2005/8/layout/process1"/>
    <dgm:cxn modelId="{B7D518F5-A3D6-4DB6-A42B-AEA78A28F8B9}" type="presOf" srcId="{4E713402-EE4B-4182-96EF-28598EBE72A9}" destId="{0C2FE490-8D01-4951-A66C-C9EC545B86FF}" srcOrd="0" destOrd="0" presId="urn:microsoft.com/office/officeart/2005/8/layout/process1"/>
    <dgm:cxn modelId="{EF85E18C-908B-449A-89E4-953479E3D522}" type="presParOf" srcId="{0C2FE490-8D01-4951-A66C-C9EC545B86FF}" destId="{98483C95-4BD5-441D-928D-C3330797655F}" srcOrd="0" destOrd="0" presId="urn:microsoft.com/office/officeart/2005/8/layout/process1"/>
    <dgm:cxn modelId="{27B8FFCA-D651-4A68-9BE4-72E7FB3ED2AF}" type="presParOf" srcId="{0C2FE490-8D01-4951-A66C-C9EC545B86FF}" destId="{248EE7FD-8153-4AC9-A694-777AA8930A22}" srcOrd="1" destOrd="0" presId="urn:microsoft.com/office/officeart/2005/8/layout/process1"/>
    <dgm:cxn modelId="{8723CA6F-0CC4-4570-866E-9C50DF2EBD58}" type="presParOf" srcId="{248EE7FD-8153-4AC9-A694-777AA8930A22}" destId="{751032A0-D844-4B0F-BDFE-F9C854DE4AA0}" srcOrd="0" destOrd="0" presId="urn:microsoft.com/office/officeart/2005/8/layout/process1"/>
    <dgm:cxn modelId="{B07705D2-AEF3-4E1C-8EDC-3D0541472B01}" type="presParOf" srcId="{0C2FE490-8D01-4951-A66C-C9EC545B86FF}" destId="{85177C65-4501-4BA3-A131-0E5DDF5A6D53}" srcOrd="2" destOrd="0" presId="urn:microsoft.com/office/officeart/2005/8/layout/process1"/>
    <dgm:cxn modelId="{3AF6805F-56CF-48EE-85DA-7E6BC3EFD4B1}" type="presParOf" srcId="{0C2FE490-8D01-4951-A66C-C9EC545B86FF}" destId="{905C1706-B0FE-4726-9267-A3FE01E78B18}" srcOrd="3" destOrd="0" presId="urn:microsoft.com/office/officeart/2005/8/layout/process1"/>
    <dgm:cxn modelId="{D7AE4B1E-504E-4E52-972B-97EA294E3529}" type="presParOf" srcId="{905C1706-B0FE-4726-9267-A3FE01E78B18}" destId="{DFCF6156-C19A-44D4-AEA1-68BDC1113B0F}" srcOrd="0" destOrd="0" presId="urn:microsoft.com/office/officeart/2005/8/layout/process1"/>
    <dgm:cxn modelId="{AA0FD08A-090A-48AA-9D5D-A767A72B4FF0}"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standards and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4/12/2021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a:p>
        </p:txBody>
      </p:sp>
    </p:spTree>
    <p:extLst>
      <p:ext uri="{BB962C8B-B14F-4D97-AF65-F5344CB8AC3E}">
        <p14:creationId xmlns:p14="http://schemas.microsoft.com/office/powerpoint/2010/main" val="2337427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14</a:t>
            </a:fld>
            <a:endParaRPr lang="en-US" dirty="0"/>
          </a:p>
        </p:txBody>
      </p:sp>
    </p:spTree>
    <p:extLst>
      <p:ext uri="{BB962C8B-B14F-4D97-AF65-F5344CB8AC3E}">
        <p14:creationId xmlns:p14="http://schemas.microsoft.com/office/powerpoint/2010/main" val="207203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15</a:t>
            </a:fld>
            <a:endParaRPr lang="en-US" dirty="0"/>
          </a:p>
        </p:txBody>
      </p:sp>
    </p:spTree>
    <p:extLst>
      <p:ext uri="{BB962C8B-B14F-4D97-AF65-F5344CB8AC3E}">
        <p14:creationId xmlns:p14="http://schemas.microsoft.com/office/powerpoint/2010/main" val="859426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16</a:t>
            </a:fld>
            <a:endParaRPr lang="en-US" dirty="0"/>
          </a:p>
        </p:txBody>
      </p:sp>
    </p:spTree>
    <p:extLst>
      <p:ext uri="{BB962C8B-B14F-4D97-AF65-F5344CB8AC3E}">
        <p14:creationId xmlns:p14="http://schemas.microsoft.com/office/powerpoint/2010/main" val="2564566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17</a:t>
            </a:fld>
            <a:endParaRPr lang="en-US" dirty="0"/>
          </a:p>
        </p:txBody>
      </p:sp>
    </p:spTree>
    <p:extLst>
      <p:ext uri="{BB962C8B-B14F-4D97-AF65-F5344CB8AC3E}">
        <p14:creationId xmlns:p14="http://schemas.microsoft.com/office/powerpoint/2010/main" val="3447731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18</a:t>
            </a:fld>
            <a:endParaRPr lang="en-US" dirty="0"/>
          </a:p>
        </p:txBody>
      </p:sp>
    </p:spTree>
    <p:extLst>
      <p:ext uri="{BB962C8B-B14F-4D97-AF65-F5344CB8AC3E}">
        <p14:creationId xmlns:p14="http://schemas.microsoft.com/office/powerpoint/2010/main" val="81885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19</a:t>
            </a:fld>
            <a:endParaRPr lang="en-US" dirty="0"/>
          </a:p>
        </p:txBody>
      </p:sp>
    </p:spTree>
    <p:extLst>
      <p:ext uri="{BB962C8B-B14F-4D97-AF65-F5344CB8AC3E}">
        <p14:creationId xmlns:p14="http://schemas.microsoft.com/office/powerpoint/2010/main" val="1445529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20</a:t>
            </a:fld>
            <a:endParaRPr lang="en-US" dirty="0"/>
          </a:p>
        </p:txBody>
      </p:sp>
    </p:spTree>
    <p:extLst>
      <p:ext uri="{BB962C8B-B14F-4D97-AF65-F5344CB8AC3E}">
        <p14:creationId xmlns:p14="http://schemas.microsoft.com/office/powerpoint/2010/main" val="685123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21</a:t>
            </a:fld>
            <a:endParaRPr lang="en-US" dirty="0"/>
          </a:p>
        </p:txBody>
      </p:sp>
    </p:spTree>
    <p:extLst>
      <p:ext uri="{BB962C8B-B14F-4D97-AF65-F5344CB8AC3E}">
        <p14:creationId xmlns:p14="http://schemas.microsoft.com/office/powerpoint/2010/main" val="3059815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22</a:t>
            </a:fld>
            <a:endParaRPr lang="en-US" dirty="0"/>
          </a:p>
        </p:txBody>
      </p:sp>
    </p:spTree>
    <p:extLst>
      <p:ext uri="{BB962C8B-B14F-4D97-AF65-F5344CB8AC3E}">
        <p14:creationId xmlns:p14="http://schemas.microsoft.com/office/powerpoint/2010/main" val="298513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23</a:t>
            </a:fld>
            <a:endParaRPr lang="en-US" dirty="0"/>
          </a:p>
        </p:txBody>
      </p:sp>
    </p:spTree>
    <p:extLst>
      <p:ext uri="{BB962C8B-B14F-4D97-AF65-F5344CB8AC3E}">
        <p14:creationId xmlns:p14="http://schemas.microsoft.com/office/powerpoint/2010/main" val="103176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a:p>
        </p:txBody>
      </p:sp>
    </p:spTree>
    <p:extLst>
      <p:ext uri="{BB962C8B-B14F-4D97-AF65-F5344CB8AC3E}">
        <p14:creationId xmlns:p14="http://schemas.microsoft.com/office/powerpoint/2010/main" val="2257099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24</a:t>
            </a:fld>
            <a:endParaRPr lang="en-US" dirty="0"/>
          </a:p>
        </p:txBody>
      </p:sp>
    </p:spTree>
    <p:extLst>
      <p:ext uri="{BB962C8B-B14F-4D97-AF65-F5344CB8AC3E}">
        <p14:creationId xmlns:p14="http://schemas.microsoft.com/office/powerpoint/2010/main" val="3435416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25</a:t>
            </a:fld>
            <a:endParaRPr lang="en-US" dirty="0"/>
          </a:p>
        </p:txBody>
      </p:sp>
    </p:spTree>
    <p:extLst>
      <p:ext uri="{BB962C8B-B14F-4D97-AF65-F5344CB8AC3E}">
        <p14:creationId xmlns:p14="http://schemas.microsoft.com/office/powerpoint/2010/main" val="2548350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26</a:t>
            </a:fld>
            <a:endParaRPr lang="en-US" dirty="0"/>
          </a:p>
        </p:txBody>
      </p:sp>
    </p:spTree>
    <p:extLst>
      <p:ext uri="{BB962C8B-B14F-4D97-AF65-F5344CB8AC3E}">
        <p14:creationId xmlns:p14="http://schemas.microsoft.com/office/powerpoint/2010/main" val="2391304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27</a:t>
            </a:fld>
            <a:endParaRPr lang="en-US" dirty="0"/>
          </a:p>
        </p:txBody>
      </p:sp>
    </p:spTree>
    <p:extLst>
      <p:ext uri="{BB962C8B-B14F-4D97-AF65-F5344CB8AC3E}">
        <p14:creationId xmlns:p14="http://schemas.microsoft.com/office/powerpoint/2010/main" val="3810483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28</a:t>
            </a:fld>
            <a:endParaRPr lang="en-US" dirty="0"/>
          </a:p>
        </p:txBody>
      </p:sp>
    </p:spTree>
    <p:extLst>
      <p:ext uri="{BB962C8B-B14F-4D97-AF65-F5344CB8AC3E}">
        <p14:creationId xmlns:p14="http://schemas.microsoft.com/office/powerpoint/2010/main" val="3696191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29</a:t>
            </a:fld>
            <a:endParaRPr lang="en-US" dirty="0"/>
          </a:p>
        </p:txBody>
      </p:sp>
    </p:spTree>
    <p:extLst>
      <p:ext uri="{BB962C8B-B14F-4D97-AF65-F5344CB8AC3E}">
        <p14:creationId xmlns:p14="http://schemas.microsoft.com/office/powerpoint/2010/main" val="1541656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30</a:t>
            </a:fld>
            <a:endParaRPr lang="en-US" dirty="0"/>
          </a:p>
        </p:txBody>
      </p:sp>
    </p:spTree>
    <p:extLst>
      <p:ext uri="{BB962C8B-B14F-4D97-AF65-F5344CB8AC3E}">
        <p14:creationId xmlns:p14="http://schemas.microsoft.com/office/powerpoint/2010/main" val="907275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31</a:t>
            </a:fld>
            <a:endParaRPr lang="en-US" dirty="0"/>
          </a:p>
        </p:txBody>
      </p:sp>
    </p:spTree>
    <p:extLst>
      <p:ext uri="{BB962C8B-B14F-4D97-AF65-F5344CB8AC3E}">
        <p14:creationId xmlns:p14="http://schemas.microsoft.com/office/powerpoint/2010/main" val="299136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32</a:t>
            </a:fld>
            <a:endParaRPr lang="en-US" dirty="0"/>
          </a:p>
        </p:txBody>
      </p:sp>
    </p:spTree>
    <p:extLst>
      <p:ext uri="{BB962C8B-B14F-4D97-AF65-F5344CB8AC3E}">
        <p14:creationId xmlns:p14="http://schemas.microsoft.com/office/powerpoint/2010/main" val="2606795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33</a:t>
            </a:fld>
            <a:endParaRPr lang="en-US" dirty="0"/>
          </a:p>
        </p:txBody>
      </p:sp>
    </p:spTree>
    <p:extLst>
      <p:ext uri="{BB962C8B-B14F-4D97-AF65-F5344CB8AC3E}">
        <p14:creationId xmlns:p14="http://schemas.microsoft.com/office/powerpoint/2010/main" val="794150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19915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34</a:t>
            </a:fld>
            <a:endParaRPr lang="en-US" dirty="0"/>
          </a:p>
        </p:txBody>
      </p:sp>
    </p:spTree>
    <p:extLst>
      <p:ext uri="{BB962C8B-B14F-4D97-AF65-F5344CB8AC3E}">
        <p14:creationId xmlns:p14="http://schemas.microsoft.com/office/powerpoint/2010/main" val="2900080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35</a:t>
            </a:fld>
            <a:endParaRPr lang="en-US" dirty="0"/>
          </a:p>
        </p:txBody>
      </p:sp>
    </p:spTree>
    <p:extLst>
      <p:ext uri="{BB962C8B-B14F-4D97-AF65-F5344CB8AC3E}">
        <p14:creationId xmlns:p14="http://schemas.microsoft.com/office/powerpoint/2010/main" val="4023979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36</a:t>
            </a:fld>
            <a:endParaRPr lang="en-US" dirty="0"/>
          </a:p>
        </p:txBody>
      </p:sp>
    </p:spTree>
    <p:extLst>
      <p:ext uri="{BB962C8B-B14F-4D97-AF65-F5344CB8AC3E}">
        <p14:creationId xmlns:p14="http://schemas.microsoft.com/office/powerpoint/2010/main" val="1257181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37</a:t>
            </a:fld>
            <a:endParaRPr lang="en-US" dirty="0"/>
          </a:p>
        </p:txBody>
      </p:sp>
    </p:spTree>
    <p:extLst>
      <p:ext uri="{BB962C8B-B14F-4D97-AF65-F5344CB8AC3E}">
        <p14:creationId xmlns:p14="http://schemas.microsoft.com/office/powerpoint/2010/main" val="3690318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38</a:t>
            </a:fld>
            <a:endParaRPr lang="en-US" dirty="0"/>
          </a:p>
        </p:txBody>
      </p:sp>
    </p:spTree>
    <p:extLst>
      <p:ext uri="{BB962C8B-B14F-4D97-AF65-F5344CB8AC3E}">
        <p14:creationId xmlns:p14="http://schemas.microsoft.com/office/powerpoint/2010/main" val="3547882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E63032-6280-49E9-A64A-0C59F5979D10}" type="slidenum">
              <a:rPr lang="en-US" smtClean="0"/>
              <a:pPr fontAlgn="base">
                <a:spcBef>
                  <a:spcPct val="0"/>
                </a:spcBef>
                <a:spcAft>
                  <a:spcPct val="0"/>
                </a:spcAft>
                <a:defRPr/>
              </a:pPr>
              <a:t>42</a:t>
            </a:fld>
            <a:endParaRPr lang="en-US" dirty="0"/>
          </a:p>
        </p:txBody>
      </p:sp>
    </p:spTree>
    <p:extLst>
      <p:ext uri="{BB962C8B-B14F-4D97-AF65-F5344CB8AC3E}">
        <p14:creationId xmlns:p14="http://schemas.microsoft.com/office/powerpoint/2010/main" val="2881770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49</a:t>
            </a:fld>
            <a:endParaRPr lang="en-US" dirty="0"/>
          </a:p>
        </p:txBody>
      </p:sp>
    </p:spTree>
    <p:extLst>
      <p:ext uri="{BB962C8B-B14F-4D97-AF65-F5344CB8AC3E}">
        <p14:creationId xmlns:p14="http://schemas.microsoft.com/office/powerpoint/2010/main" val="3841855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60</a:t>
            </a:fld>
            <a:endParaRPr lang="en-US"/>
          </a:p>
        </p:txBody>
      </p:sp>
    </p:spTree>
    <p:extLst>
      <p:ext uri="{BB962C8B-B14F-4D97-AF65-F5344CB8AC3E}">
        <p14:creationId xmlns:p14="http://schemas.microsoft.com/office/powerpoint/2010/main" val="2046597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62</a:t>
            </a:fld>
            <a:endParaRPr lang="en-US" dirty="0"/>
          </a:p>
        </p:txBody>
      </p:sp>
    </p:spTree>
    <p:extLst>
      <p:ext uri="{BB962C8B-B14F-4D97-AF65-F5344CB8AC3E}">
        <p14:creationId xmlns:p14="http://schemas.microsoft.com/office/powerpoint/2010/main" val="3250782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7</a:t>
            </a:fld>
            <a:endParaRPr lang="en-US"/>
          </a:p>
        </p:txBody>
      </p:sp>
    </p:spTree>
    <p:extLst>
      <p:ext uri="{BB962C8B-B14F-4D97-AF65-F5344CB8AC3E}">
        <p14:creationId xmlns:p14="http://schemas.microsoft.com/office/powerpoint/2010/main" val="1574822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63</a:t>
            </a:fld>
            <a:endParaRPr lang="en-US" dirty="0"/>
          </a:p>
        </p:txBody>
      </p:sp>
    </p:spTree>
    <p:extLst>
      <p:ext uri="{BB962C8B-B14F-4D97-AF65-F5344CB8AC3E}">
        <p14:creationId xmlns:p14="http://schemas.microsoft.com/office/powerpoint/2010/main" val="3621011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4/12/2021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747289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65</a:t>
            </a:fld>
            <a:endParaRPr lang="en-US" dirty="0"/>
          </a:p>
        </p:txBody>
      </p:sp>
    </p:spTree>
    <p:extLst>
      <p:ext uri="{BB962C8B-B14F-4D97-AF65-F5344CB8AC3E}">
        <p14:creationId xmlns:p14="http://schemas.microsoft.com/office/powerpoint/2010/main" val="1837866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2EC4-3AED-41CA-A2EA-24E9A129AB00}" type="slidenum">
              <a:rPr lang="en-US" smtClean="0"/>
              <a:pPr/>
              <a:t>66</a:t>
            </a:fld>
            <a:endParaRPr lang="en-US" dirty="0"/>
          </a:p>
        </p:txBody>
      </p:sp>
    </p:spTree>
    <p:extLst>
      <p:ext uri="{BB962C8B-B14F-4D97-AF65-F5344CB8AC3E}">
        <p14:creationId xmlns:p14="http://schemas.microsoft.com/office/powerpoint/2010/main" val="12331133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67</a:t>
            </a:fld>
            <a:endParaRPr lang="en-US"/>
          </a:p>
        </p:txBody>
      </p:sp>
    </p:spTree>
    <p:extLst>
      <p:ext uri="{BB962C8B-B14F-4D97-AF65-F5344CB8AC3E}">
        <p14:creationId xmlns:p14="http://schemas.microsoft.com/office/powerpoint/2010/main" val="425424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9</a:t>
            </a:fld>
            <a:endParaRPr lang="en-US" dirty="0"/>
          </a:p>
        </p:txBody>
      </p:sp>
    </p:spTree>
    <p:extLst>
      <p:ext uri="{BB962C8B-B14F-4D97-AF65-F5344CB8AC3E}">
        <p14:creationId xmlns:p14="http://schemas.microsoft.com/office/powerpoint/2010/main" val="270223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10</a:t>
            </a:fld>
            <a:endParaRPr lang="en-US" dirty="0"/>
          </a:p>
        </p:txBody>
      </p:sp>
    </p:spTree>
    <p:extLst>
      <p:ext uri="{BB962C8B-B14F-4D97-AF65-F5344CB8AC3E}">
        <p14:creationId xmlns:p14="http://schemas.microsoft.com/office/powerpoint/2010/main" val="3167816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11</a:t>
            </a:fld>
            <a:endParaRPr lang="en-US" dirty="0"/>
          </a:p>
        </p:txBody>
      </p:sp>
    </p:spTree>
    <p:extLst>
      <p:ext uri="{BB962C8B-B14F-4D97-AF65-F5344CB8AC3E}">
        <p14:creationId xmlns:p14="http://schemas.microsoft.com/office/powerpoint/2010/main" val="96404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12</a:t>
            </a:fld>
            <a:endParaRPr lang="en-US" dirty="0"/>
          </a:p>
        </p:txBody>
      </p:sp>
    </p:spTree>
    <p:extLst>
      <p:ext uri="{BB962C8B-B14F-4D97-AF65-F5344CB8AC3E}">
        <p14:creationId xmlns:p14="http://schemas.microsoft.com/office/powerpoint/2010/main" val="2663455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82B2D-AFBE-4FC2-83C7-88FD9A279CE7}" type="slidenum">
              <a:rPr lang="en-US" smtClean="0"/>
              <a:t>13</a:t>
            </a:fld>
            <a:endParaRPr lang="en-US" dirty="0"/>
          </a:p>
        </p:txBody>
      </p:sp>
    </p:spTree>
    <p:extLst>
      <p:ext uri="{BB962C8B-B14F-4D97-AF65-F5344CB8AC3E}">
        <p14:creationId xmlns:p14="http://schemas.microsoft.com/office/powerpoint/2010/main" val="2785411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049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3699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555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327476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90" r:id="rId17"/>
    <p:sldLayoutId id="2147483691" r:id="rId18"/>
    <p:sldLayoutId id="2147483692" r:id="rId19"/>
    <p:sldLayoutId id="2147483693" r:id="rId20"/>
  </p:sldLayoutIdLst>
  <p:txStyles>
    <p:titleStyle>
      <a:lvl1pPr eaLnBrk="1" hangingPunct="1">
        <a:defRPr sz="30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6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7.jpe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7.xml.rels><?xml version="1.0" encoding="UTF-8" standalone="yes"?>
<Relationships xmlns="http://schemas.openxmlformats.org/package/2006/relationships"><Relationship Id="rId8" Type="http://schemas.openxmlformats.org/officeDocument/2006/relationships/hyperlink" Target="https://www.cpsc.gov/Business--Manufacturing/Business-Education/Business-Guidance/Bicycle-Helmets" TargetMode="External"/><Relationship Id="rId3" Type="http://schemas.openxmlformats.org/officeDocument/2006/relationships/hyperlink" Target="http://www.cpsc.gov/en/Regulations-Laws--Standards/Statutes/" TargetMode="External"/><Relationship Id="rId7" Type="http://schemas.openxmlformats.org/officeDocument/2006/relationships/hyperlink" Target="http://www.cpsc.gov/s3fs-public/pdfs/blk_media_cpsa.pdf?epslanguage=en"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hyperlink" Target="https://www.cpsc.gov/Business--Manufacturing/Business-Education/Business-Guidance/FHSA-Requirements/" TargetMode="External"/><Relationship Id="rId5" Type="http://schemas.openxmlformats.org/officeDocument/2006/relationships/hyperlink" Target="https://www.cpsc.gov/Business--Manufacturing/Business-Education/Business-Guidance/Bicycle-Requirements/" TargetMode="External"/><Relationship Id="rId4" Type="http://schemas.openxmlformats.org/officeDocument/2006/relationships/hyperlink" Target="http://www.cpsc.gov/businfo/8001.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10.xml"/><Relationship Id="rId7" Type="http://schemas.openxmlformats.org/officeDocument/2006/relationships/slide" Target="slide36.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9.xml"/><Relationship Id="rId5" Type="http://schemas.openxmlformats.org/officeDocument/2006/relationships/slide" Target="slide16.xml"/><Relationship Id="rId4" Type="http://schemas.openxmlformats.org/officeDocument/2006/relationships/slide" Target="slide15.xml"/><Relationship Id="rId9" Type="http://schemas.openxmlformats.org/officeDocument/2006/relationships/slide" Target="slide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4426" y="374518"/>
            <a:ext cx="11861800" cy="940043"/>
          </a:xfrm>
        </p:spPr>
        <p:txBody>
          <a:bodyPr>
            <a:normAutofit fontScale="90000"/>
          </a:bodyPr>
          <a:lstStyle/>
          <a:p>
            <a:pPr algn="l"/>
            <a:r>
              <a:rPr lang="en-US" dirty="0"/>
              <a:t>Video: Welcome to the 2020 CPSC Podcast Series - CPSC Bicycle Regulations and Safety</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2136673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CPSC Bicycle Regulations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latin typeface="Arial" panose="020B0604020202020204" pitchFamily="34" charset="0"/>
                <a:ea typeface="Verdana" panose="020B0604030504040204" pitchFamily="34" charset="0"/>
                <a:cs typeface="Arial" panose="020B0604020202020204" pitchFamily="34" charset="0"/>
              </a:rPr>
              <a:t>CPSC requirements for bicycles are found at 16 C.F.R. Part 1512</a:t>
            </a:r>
          </a:p>
          <a:p>
            <a:endParaRPr lang="en-US" sz="2800" dirty="0">
              <a:latin typeface="Arial" panose="020B0604020202020204" pitchFamily="34" charset="0"/>
              <a:ea typeface="Verdana" panose="020B060403050404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ea typeface="Verdana" panose="020B0604030504040204" pitchFamily="34" charset="0"/>
                <a:cs typeface="Arial" panose="020B0604020202020204" pitchFamily="34" charset="0"/>
              </a:rPr>
              <a:t>CPSC Bicycle regulation:</a:t>
            </a:r>
          </a:p>
          <a:p>
            <a:pPr marL="800100" lvl="1" indent="-342900">
              <a:buFont typeface="Wingdings" panose="05000000000000000000" pitchFamily="2" charset="2"/>
              <a:buChar char="Ø"/>
            </a:pPr>
            <a:r>
              <a:rPr lang="en-US" dirty="0">
                <a:solidFill>
                  <a:srgbClr val="1A2857"/>
                </a:solidFill>
                <a:latin typeface="Arial" panose="020B0604020202020204" pitchFamily="34" charset="0"/>
                <a:ea typeface="Verdana" panose="020B0604030504040204" pitchFamily="34" charset="0"/>
                <a:cs typeface="Arial" panose="020B0604020202020204" pitchFamily="34" charset="0"/>
              </a:rPr>
              <a:t>Mandatory standard for bicycles sold in the United States</a:t>
            </a:r>
          </a:p>
          <a:p>
            <a:pPr marL="800100" lvl="1" indent="-342900">
              <a:buFont typeface="Wingdings" panose="05000000000000000000" pitchFamily="2" charset="2"/>
              <a:buChar char="Ø"/>
            </a:pPr>
            <a:r>
              <a:rPr lang="en-US" dirty="0">
                <a:solidFill>
                  <a:srgbClr val="1A2857"/>
                </a:solidFill>
                <a:latin typeface="Arial" panose="020B0604020202020204" pitchFamily="34" charset="0"/>
                <a:ea typeface="Verdana" panose="020B0604030504040204" pitchFamily="34" charset="0"/>
                <a:cs typeface="Arial" panose="020B0604020202020204" pitchFamily="34" charset="0"/>
              </a:rPr>
              <a:t>Originally codified in 1978</a:t>
            </a:r>
          </a:p>
          <a:p>
            <a:pPr marL="0" lvl="1"/>
            <a:endParaRPr lang="en-US" sz="2600" b="1" dirty="0">
              <a:ea typeface="Verdana" panose="020B0604030504040204" pitchFamily="34" charset="0"/>
            </a:endParaRPr>
          </a:p>
          <a:p>
            <a:pPr marL="0" lvl="1"/>
            <a:r>
              <a:rPr lang="en-US" sz="2600" b="1" dirty="0">
                <a:ea typeface="Verdana" panose="020B0604030504040204" pitchFamily="34" charset="0"/>
              </a:rPr>
              <a:t>Purpose</a:t>
            </a:r>
            <a:r>
              <a:rPr lang="en-US" sz="2600" dirty="0">
                <a:ea typeface="Verdana" panose="020B0604030504040204" pitchFamily="34" charset="0"/>
              </a:rPr>
              <a:t> </a:t>
            </a:r>
          </a:p>
          <a:p>
            <a:pPr lvl="1" indent="-457200">
              <a:buClrTx/>
              <a:buFont typeface="Arial" panose="020B0604020202020204" pitchFamily="34" charset="0"/>
              <a:buChar char="•"/>
            </a:pPr>
            <a:r>
              <a:rPr lang="en-US" sz="2600" dirty="0">
                <a:ea typeface="Verdana" panose="020B0604030504040204" pitchFamily="34" charset="0"/>
              </a:rPr>
              <a:t>Reduce the risk of injury from bicycles used by consumers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54639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CPSC Bicycle Regulations</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t>Conformance</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Manufacturers and importers of products subject to 16 C.F.R. part 1512 must certify that their products comply</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Certifications of bicycles designed or intended primarily for children 12 years of age or younger must be based on tests conducted by a third party conformity assessment body whose accreditation has been accepted by the CPSC </a:t>
            </a:r>
          </a:p>
        </p:txBody>
      </p:sp>
    </p:spTree>
    <p:extLst>
      <p:ext uri="{BB962C8B-B14F-4D97-AF65-F5344CB8AC3E}">
        <p14:creationId xmlns:p14="http://schemas.microsoft.com/office/powerpoint/2010/main" val="1940426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4858328" cy="947859"/>
          </a:xfrm>
        </p:spPr>
        <p:txBody>
          <a:bodyPr>
            <a:noAutofit/>
          </a:bodyPr>
          <a:lstStyle/>
          <a:p>
            <a:pPr algn="l"/>
            <a:r>
              <a:rPr lang="en-US" sz="3600" dirty="0"/>
              <a:t>CPSC Bicycle Regulations</a:t>
            </a:r>
          </a:p>
        </p:txBody>
      </p:sp>
      <p:sp>
        <p:nvSpPr>
          <p:cNvPr id="3" name="Content Placeholder 2"/>
          <p:cNvSpPr>
            <a:spLocks noGrp="1"/>
          </p:cNvSpPr>
          <p:nvPr>
            <p:ph idx="1"/>
          </p:nvPr>
        </p:nvSpPr>
        <p:spPr/>
        <p:txBody>
          <a:bodyPr/>
          <a:lstStyle/>
          <a:p>
            <a:pPr marL="0" lvl="1">
              <a:buClr>
                <a:schemeClr val="accent3"/>
              </a:buClr>
              <a:buSzPct val="95000"/>
            </a:pPr>
            <a:r>
              <a:rPr lang="en-US" sz="2800" dirty="0"/>
              <a:t>16 C.F.R. part 1512 Status</a:t>
            </a:r>
            <a:endParaRPr lang="en-US" sz="1400" dirty="0"/>
          </a:p>
          <a:p>
            <a:pPr marL="0" lvl="1">
              <a:buClr>
                <a:schemeClr val="accent3"/>
              </a:buClr>
              <a:buSzPct val="95000"/>
            </a:pPr>
            <a:endParaRPr lang="en-US" sz="2000" dirty="0"/>
          </a:p>
          <a:p>
            <a:pPr lvl="1" indent="-457200">
              <a:buClr>
                <a:schemeClr val="accent3"/>
              </a:buClr>
              <a:buSzPct val="95000"/>
            </a:pPr>
            <a:r>
              <a:rPr lang="en-US" sz="2000" dirty="0"/>
              <a:t>Only minor revisions since originally developed </a:t>
            </a:r>
          </a:p>
          <a:p>
            <a:pPr lvl="1" indent="-457200">
              <a:buClr>
                <a:schemeClr val="accent3"/>
              </a:buClr>
              <a:buSzPct val="95000"/>
            </a:pPr>
            <a:endParaRPr lang="en-US" sz="2600" dirty="0"/>
          </a:p>
          <a:p>
            <a:pPr lvl="1" indent="-457200">
              <a:buClr>
                <a:schemeClr val="accent3"/>
              </a:buClr>
              <a:buSzPct val="95000"/>
            </a:pPr>
            <a:r>
              <a:rPr lang="en-US" sz="2600" dirty="0"/>
              <a:t>Does not address:</a:t>
            </a:r>
          </a:p>
          <a:p>
            <a:pPr marL="731520" lvl="2" indent="-457200">
              <a:buClrTx/>
              <a:buSzPct val="95000"/>
              <a:buFont typeface="Arial" panose="020B0604020202020204" pitchFamily="34" charset="0"/>
              <a:buChar char="•"/>
            </a:pPr>
            <a:r>
              <a:rPr lang="en-US" sz="2300" dirty="0"/>
              <a:t>Bicycle usage conditions</a:t>
            </a:r>
          </a:p>
          <a:p>
            <a:pPr marL="1165860" lvl="4" indent="-342900">
              <a:buClrTx/>
              <a:buSzPct val="95000"/>
              <a:buFont typeface="Wingdings" panose="05000000000000000000" pitchFamily="2" charset="2"/>
              <a:buChar char="Ø"/>
            </a:pPr>
            <a:r>
              <a:rPr lang="en-US" sz="2200" dirty="0"/>
              <a:t>Usage based on intended terrain and type of riding</a:t>
            </a:r>
          </a:p>
          <a:p>
            <a:pPr marL="731520" lvl="2" indent="-457200">
              <a:buClrTx/>
              <a:buSzPct val="95000"/>
              <a:buFont typeface="Arial" panose="020B0604020202020204" pitchFamily="34" charset="0"/>
              <a:buChar char="•"/>
            </a:pPr>
            <a:r>
              <a:rPr lang="en-US" sz="2300" dirty="0"/>
              <a:t>Technological improvements in bicycle design</a:t>
            </a:r>
          </a:p>
          <a:p>
            <a:pPr marL="1165860" lvl="4" indent="-342900">
              <a:buClrTx/>
              <a:buSzPct val="95000"/>
              <a:buFont typeface="Wingdings" panose="05000000000000000000" pitchFamily="2" charset="2"/>
              <a:buChar char="Ø"/>
            </a:pPr>
            <a:r>
              <a:rPr lang="en-US" sz="2200" dirty="0"/>
              <a:t>Disk brakes, electric assist, integrated shift/brake levers </a:t>
            </a:r>
          </a:p>
          <a:p>
            <a:pPr marL="731520" lvl="2" indent="-457200">
              <a:buClrTx/>
              <a:buSzPct val="95000"/>
              <a:buFont typeface="Arial" panose="020B0604020202020204" pitchFamily="34" charset="0"/>
              <a:buChar char="•"/>
            </a:pPr>
            <a:r>
              <a:rPr lang="en-US" sz="2300" dirty="0"/>
              <a:t>Use of modern materials </a:t>
            </a:r>
          </a:p>
          <a:p>
            <a:pPr marL="1165860" lvl="4" indent="-342900">
              <a:buClrTx/>
              <a:buSzPct val="95000"/>
              <a:buFont typeface="Wingdings" panose="05000000000000000000" pitchFamily="2" charset="2"/>
              <a:buChar char="Ø"/>
            </a:pPr>
            <a:r>
              <a:rPr lang="en-US" sz="2200" dirty="0"/>
              <a:t>Composites (carbon fiber)</a:t>
            </a:r>
            <a:endParaRPr lang="en-US" dirty="0"/>
          </a:p>
        </p:txBody>
      </p:sp>
    </p:spTree>
    <p:extLst>
      <p:ext uri="{BB962C8B-B14F-4D97-AF65-F5344CB8AC3E}">
        <p14:creationId xmlns:p14="http://schemas.microsoft.com/office/powerpoint/2010/main" val="891861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3971637" cy="947859"/>
          </a:xfrm>
        </p:spPr>
        <p:txBody>
          <a:bodyPr/>
          <a:lstStyle/>
          <a:p>
            <a:pPr algn="ctr"/>
            <a:r>
              <a:rPr lang="en-US" dirty="0"/>
              <a:t>CPSC Bicycle Regulations</a:t>
            </a:r>
          </a:p>
        </p:txBody>
      </p:sp>
      <p:sp>
        <p:nvSpPr>
          <p:cNvPr id="3" name="Content Placeholder 2"/>
          <p:cNvSpPr>
            <a:spLocks noGrp="1"/>
          </p:cNvSpPr>
          <p:nvPr>
            <p:ph idx="1"/>
          </p:nvPr>
        </p:nvSpPr>
        <p:spPr/>
        <p:txBody>
          <a:bodyPr>
            <a:normAutofit/>
          </a:bodyPr>
          <a:lstStyle/>
          <a:p>
            <a:pPr marL="274320" lvl="2">
              <a:buClr>
                <a:schemeClr val="accent1"/>
              </a:buClr>
            </a:pPr>
            <a:r>
              <a:rPr lang="en-US" sz="2600" dirty="0">
                <a:solidFill>
                  <a:srgbClr val="4C4C4C"/>
                </a:solidFill>
              </a:rPr>
              <a:t>16 C.F.R. part 1512</a:t>
            </a:r>
          </a:p>
          <a:p>
            <a:pPr marL="731520" lvl="2" indent="-457200">
              <a:buClr>
                <a:srgbClr val="232323"/>
              </a:buClr>
              <a:buFont typeface="Arial" panose="020B0604020202020204" pitchFamily="34" charset="0"/>
              <a:buChar char="•"/>
            </a:pPr>
            <a:r>
              <a:rPr lang="en-US" sz="2400" dirty="0">
                <a:solidFill>
                  <a:srgbClr val="4C4C4C"/>
                </a:solidFill>
              </a:rPr>
              <a:t>Sets</a:t>
            </a:r>
            <a:r>
              <a:rPr lang="en-US" sz="2400" i="1" dirty="0">
                <a:solidFill>
                  <a:srgbClr val="4C4C4C"/>
                </a:solidFill>
              </a:rPr>
              <a:t> </a:t>
            </a:r>
            <a:r>
              <a:rPr lang="en-US" sz="2400" dirty="0">
                <a:solidFill>
                  <a:srgbClr val="4C4C4C"/>
                </a:solidFill>
              </a:rPr>
              <a:t>baseline</a:t>
            </a:r>
            <a:r>
              <a:rPr lang="en-US" sz="2400" b="1" i="1" dirty="0">
                <a:solidFill>
                  <a:srgbClr val="4C4C4C"/>
                </a:solidFill>
              </a:rPr>
              <a:t> </a:t>
            </a:r>
            <a:r>
              <a:rPr lang="en-US" sz="2400" dirty="0">
                <a:solidFill>
                  <a:srgbClr val="4C4C4C"/>
                </a:solidFill>
              </a:rPr>
              <a:t>requirements for mechanical and safety systems found on all bicycles, regardless of intended usage</a:t>
            </a:r>
          </a:p>
          <a:p>
            <a:pPr marL="274320" lvl="2">
              <a:buClr>
                <a:srgbClr val="232323"/>
              </a:buClr>
            </a:pPr>
            <a:endParaRPr lang="en-US" sz="2400" dirty="0">
              <a:solidFill>
                <a:srgbClr val="4C4C4C"/>
              </a:solidFill>
            </a:endParaRPr>
          </a:p>
          <a:p>
            <a:pPr marL="731520" lvl="2" indent="-457200">
              <a:buClr>
                <a:srgbClr val="232323"/>
              </a:buClr>
              <a:buFont typeface="Arial" panose="020B0604020202020204" pitchFamily="34" charset="0"/>
              <a:buChar char="•"/>
            </a:pPr>
            <a:r>
              <a:rPr lang="en-US" sz="2400" dirty="0">
                <a:solidFill>
                  <a:srgbClr val="4C4C4C"/>
                </a:solidFill>
              </a:rPr>
              <a:t>Includes specific requirements for “sidewalk” bicycles (maximum saddle height less than 635 mm)</a:t>
            </a:r>
          </a:p>
          <a:p>
            <a:pPr marL="274320" lvl="2">
              <a:buClr>
                <a:srgbClr val="232323"/>
              </a:buClr>
            </a:pPr>
            <a:endParaRPr lang="en-US" sz="2400" dirty="0">
              <a:solidFill>
                <a:srgbClr val="4C4C4C"/>
              </a:solidFill>
            </a:endParaRPr>
          </a:p>
          <a:p>
            <a:pPr marL="731520" lvl="2" indent="-457200">
              <a:buClr>
                <a:srgbClr val="232323"/>
              </a:buClr>
              <a:buFont typeface="Arial" panose="020B0604020202020204" pitchFamily="34" charset="0"/>
              <a:buChar char="•"/>
            </a:pPr>
            <a:r>
              <a:rPr lang="en-US" sz="2400" dirty="0">
                <a:solidFill>
                  <a:srgbClr val="4C4C4C"/>
                </a:solidFill>
              </a:rPr>
              <a:t>Requirements apply to two- or three-wheeled bicycles with electric motors less than 750 watts (1 h.p.), functioning pedals, and maximum speeds of 20 mph when operated solely on electric power</a:t>
            </a:r>
          </a:p>
        </p:txBody>
      </p:sp>
    </p:spTree>
    <p:extLst>
      <p:ext uri="{BB962C8B-B14F-4D97-AF65-F5344CB8AC3E}">
        <p14:creationId xmlns:p14="http://schemas.microsoft.com/office/powerpoint/2010/main" val="254430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a:t>CPSC Bicycle Regulations</a:t>
            </a:r>
          </a:p>
        </p:txBody>
      </p:sp>
      <p:sp>
        <p:nvSpPr>
          <p:cNvPr id="3" name="Content Placeholder 2"/>
          <p:cNvSpPr>
            <a:spLocks noGrp="1"/>
          </p:cNvSpPr>
          <p:nvPr>
            <p:ph idx="1"/>
          </p:nvPr>
        </p:nvSpPr>
        <p:spPr>
          <a:xfrm>
            <a:off x="406399" y="1708207"/>
            <a:ext cx="11465169" cy="4692040"/>
          </a:xfrm>
        </p:spPr>
        <p:txBody>
          <a:bodyPr numCol="2">
            <a:normAutofit fontScale="47500" lnSpcReduction="20000"/>
          </a:bodyPr>
          <a:lstStyle/>
          <a:p>
            <a:r>
              <a:rPr lang="en-US" sz="7000" b="1" dirty="0">
                <a:latin typeface="+mj-lt"/>
              </a:rPr>
              <a:t>1512.1 </a:t>
            </a:r>
            <a:r>
              <a:rPr lang="en-US" sz="7000" dirty="0">
                <a:latin typeface="+mj-lt"/>
              </a:rPr>
              <a:t>Scope </a:t>
            </a:r>
          </a:p>
          <a:p>
            <a:r>
              <a:rPr lang="en-US" sz="7000" b="1" dirty="0">
                <a:latin typeface="+mj-lt"/>
              </a:rPr>
              <a:t>1512.2 </a:t>
            </a:r>
            <a:r>
              <a:rPr lang="en-US" sz="7000" dirty="0">
                <a:latin typeface="+mj-lt"/>
              </a:rPr>
              <a:t>Definitions</a:t>
            </a:r>
          </a:p>
          <a:p>
            <a:r>
              <a:rPr lang="en-US" sz="7000" b="1" dirty="0">
                <a:latin typeface="+mj-lt"/>
              </a:rPr>
              <a:t>1512.3 </a:t>
            </a:r>
            <a:r>
              <a:rPr lang="en-US" sz="7000" dirty="0">
                <a:latin typeface="+mj-lt"/>
              </a:rPr>
              <a:t>General requirements</a:t>
            </a:r>
          </a:p>
          <a:p>
            <a:r>
              <a:rPr lang="en-US" sz="7000" b="1" dirty="0">
                <a:latin typeface="+mj-lt"/>
              </a:rPr>
              <a:t>1512.4 </a:t>
            </a:r>
            <a:r>
              <a:rPr lang="en-US" sz="7000" dirty="0">
                <a:latin typeface="+mj-lt"/>
              </a:rPr>
              <a:t>Mechanical requirements</a:t>
            </a:r>
          </a:p>
          <a:p>
            <a:r>
              <a:rPr lang="en-US" sz="7000" b="1" dirty="0">
                <a:latin typeface="+mj-lt"/>
              </a:rPr>
              <a:t>1512.5 </a:t>
            </a:r>
            <a:r>
              <a:rPr lang="en-US" sz="7000" dirty="0">
                <a:latin typeface="+mj-lt"/>
              </a:rPr>
              <a:t>Braking system</a:t>
            </a:r>
          </a:p>
          <a:p>
            <a:r>
              <a:rPr lang="en-US" sz="7000" b="1" dirty="0">
                <a:latin typeface="+mj-lt"/>
              </a:rPr>
              <a:t>1512.6 </a:t>
            </a:r>
            <a:r>
              <a:rPr lang="en-US" sz="7000" dirty="0">
                <a:latin typeface="+mj-lt"/>
              </a:rPr>
              <a:t>Steering system</a:t>
            </a:r>
          </a:p>
          <a:p>
            <a:r>
              <a:rPr lang="en-US" sz="7000" b="1" dirty="0">
                <a:latin typeface="+mj-lt"/>
              </a:rPr>
              <a:t>1512.7 </a:t>
            </a:r>
            <a:r>
              <a:rPr lang="en-US" sz="7000" dirty="0">
                <a:latin typeface="+mj-lt"/>
              </a:rPr>
              <a:t>Pedals</a:t>
            </a:r>
          </a:p>
          <a:p>
            <a:r>
              <a:rPr lang="en-US" sz="7000" b="1" dirty="0">
                <a:latin typeface="+mj-lt"/>
              </a:rPr>
              <a:t>1512.8 </a:t>
            </a:r>
            <a:r>
              <a:rPr lang="en-US" sz="7000" dirty="0">
                <a:latin typeface="+mj-lt"/>
              </a:rPr>
              <a:t>Drive chain</a:t>
            </a:r>
          </a:p>
          <a:p>
            <a:r>
              <a:rPr lang="en-US" sz="7000" b="1" dirty="0">
                <a:latin typeface="+mj-lt"/>
              </a:rPr>
              <a:t>1512.9 </a:t>
            </a:r>
            <a:r>
              <a:rPr lang="en-US" sz="7000" dirty="0">
                <a:latin typeface="+mj-lt"/>
              </a:rPr>
              <a:t>Protective guards</a:t>
            </a:r>
          </a:p>
          <a:p>
            <a:r>
              <a:rPr lang="en-US" sz="7000" b="1" dirty="0">
                <a:latin typeface="+mj-lt"/>
              </a:rPr>
              <a:t>1512.10 </a:t>
            </a:r>
            <a:r>
              <a:rPr lang="en-US" sz="7000" dirty="0">
                <a:latin typeface="+mj-lt"/>
              </a:rPr>
              <a:t>Tires</a:t>
            </a:r>
          </a:p>
          <a:p>
            <a:r>
              <a:rPr lang="en-US" sz="7000" b="1" dirty="0">
                <a:latin typeface="+mj-lt"/>
              </a:rPr>
              <a:t>1512.11 </a:t>
            </a:r>
            <a:r>
              <a:rPr lang="en-US" sz="7000" dirty="0">
                <a:latin typeface="+mj-lt"/>
              </a:rPr>
              <a:t>Wheels</a:t>
            </a:r>
          </a:p>
          <a:p>
            <a:r>
              <a:rPr lang="en-US" sz="7000" b="1" dirty="0">
                <a:latin typeface="+mj-lt"/>
              </a:rPr>
              <a:t>1512.12 </a:t>
            </a:r>
            <a:r>
              <a:rPr lang="en-US" sz="7000" dirty="0">
                <a:latin typeface="+mj-lt"/>
              </a:rPr>
              <a:t>Wheel hubs</a:t>
            </a:r>
          </a:p>
          <a:p>
            <a:r>
              <a:rPr lang="en-US" sz="7000" b="1" dirty="0">
                <a:latin typeface="+mj-lt"/>
              </a:rPr>
              <a:t>1512.13 </a:t>
            </a:r>
            <a:r>
              <a:rPr lang="en-US" sz="7000" dirty="0">
                <a:latin typeface="+mj-lt"/>
              </a:rPr>
              <a:t>Front fork</a:t>
            </a:r>
          </a:p>
          <a:p>
            <a:r>
              <a:rPr lang="en-US" sz="7000" b="1" dirty="0">
                <a:latin typeface="+mj-lt"/>
              </a:rPr>
              <a:t>1512.14 </a:t>
            </a:r>
            <a:r>
              <a:rPr lang="en-US" sz="7000" dirty="0">
                <a:latin typeface="+mj-lt"/>
              </a:rPr>
              <a:t>Fork and frame assembly</a:t>
            </a:r>
          </a:p>
          <a:p>
            <a:r>
              <a:rPr lang="en-US" sz="7000" b="1" dirty="0">
                <a:latin typeface="+mj-lt"/>
              </a:rPr>
              <a:t>1512.15 </a:t>
            </a:r>
            <a:r>
              <a:rPr lang="en-US" sz="7000" dirty="0">
                <a:latin typeface="+mj-lt"/>
              </a:rPr>
              <a:t>Seat</a:t>
            </a:r>
          </a:p>
          <a:p>
            <a:r>
              <a:rPr lang="en-US" sz="7000" b="1" dirty="0">
                <a:latin typeface="+mj-lt"/>
              </a:rPr>
              <a:t>1512.16 </a:t>
            </a:r>
            <a:r>
              <a:rPr lang="en-US" sz="7000" dirty="0">
                <a:latin typeface="+mj-lt"/>
              </a:rPr>
              <a:t>Reflectors</a:t>
            </a:r>
          </a:p>
          <a:p>
            <a:r>
              <a:rPr lang="en-US" sz="7000" b="1" dirty="0">
                <a:latin typeface="+mj-lt"/>
              </a:rPr>
              <a:t>1512.17 </a:t>
            </a:r>
            <a:r>
              <a:rPr lang="en-US" sz="7000" dirty="0">
                <a:latin typeface="+mj-lt"/>
              </a:rPr>
              <a:t>Other requirements</a:t>
            </a:r>
          </a:p>
          <a:p>
            <a:endParaRPr lang="en-US" sz="7000" dirty="0"/>
          </a:p>
          <a:p>
            <a:pPr lvl="1">
              <a:buFont typeface="Arial" panose="020B0604020202020204" pitchFamily="34" charset="0"/>
              <a:buChar char="•"/>
            </a:pPr>
            <a:endParaRPr lang="en-US" dirty="0"/>
          </a:p>
        </p:txBody>
      </p:sp>
      <p:sp>
        <p:nvSpPr>
          <p:cNvPr id="4" name="Content Placeholder 2"/>
          <p:cNvSpPr txBox="1">
            <a:spLocks/>
          </p:cNvSpPr>
          <p:nvPr/>
        </p:nvSpPr>
        <p:spPr>
          <a:xfrm>
            <a:off x="6248400" y="2514600"/>
            <a:ext cx="3810000" cy="3352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5" name="Rectangle 4"/>
          <p:cNvSpPr/>
          <p:nvPr/>
        </p:nvSpPr>
        <p:spPr>
          <a:xfrm>
            <a:off x="406398" y="1227809"/>
            <a:ext cx="10109201" cy="461665"/>
          </a:xfrm>
          <a:prstGeom prst="rect">
            <a:avLst/>
          </a:prstGeom>
        </p:spPr>
        <p:txBody>
          <a:bodyPr wrap="square">
            <a:spAutoFit/>
          </a:bodyPr>
          <a:lstStyle/>
          <a:p>
            <a:r>
              <a:rPr lang="en-US" sz="2400" dirty="0">
                <a:solidFill>
                  <a:srgbClr val="4C4C4C"/>
                </a:solidFill>
                <a:latin typeface="Arial" panose="020B0604020202020204" pitchFamily="34" charset="0"/>
                <a:cs typeface="Arial" panose="020B0604020202020204" pitchFamily="34" charset="0"/>
              </a:rPr>
              <a:t>16 C.F.R. part 1512 Requirements</a:t>
            </a:r>
          </a:p>
        </p:txBody>
      </p:sp>
    </p:spTree>
    <p:extLst>
      <p:ext uri="{BB962C8B-B14F-4D97-AF65-F5344CB8AC3E}">
        <p14:creationId xmlns:p14="http://schemas.microsoft.com/office/powerpoint/2010/main" val="132292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Voluntary Standards</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Other organizations with bicycle standards: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ASTM International</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International Organization for Standardization (ISO)</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European Committee for Standardization (CEN)</a:t>
            </a:r>
          </a:p>
          <a:p>
            <a:pPr lvl="1"/>
            <a:endParaRPr lang="en-US" sz="2600" dirty="0"/>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ASTM, ISO, and CEN bicycle standards have requirements based on bicycle usage conditions</a:t>
            </a:r>
          </a:p>
        </p:txBody>
      </p:sp>
    </p:spTree>
    <p:extLst>
      <p:ext uri="{BB962C8B-B14F-4D97-AF65-F5344CB8AC3E}">
        <p14:creationId xmlns:p14="http://schemas.microsoft.com/office/powerpoint/2010/main" val="2616020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Bicycle Usage Conditions</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200" dirty="0"/>
              <a:t>ASTM F2043-13 </a:t>
            </a:r>
            <a:r>
              <a:rPr lang="en-US" sz="2200" i="1" dirty="0"/>
              <a:t>Standard Classification for Bicycle Usage:</a:t>
            </a:r>
          </a:p>
          <a:p>
            <a:pPr marL="800100" lvl="1" indent="-342900">
              <a:buFont typeface="Wingdings" panose="05000000000000000000" pitchFamily="2" charset="2"/>
              <a:buChar char="Ø"/>
            </a:pPr>
            <a:r>
              <a:rPr lang="en-US" sz="2200" dirty="0">
                <a:solidFill>
                  <a:srgbClr val="1A2857"/>
                </a:solidFill>
              </a:rPr>
              <a:t>Defines usage conditions for the design of bicycles</a:t>
            </a:r>
          </a:p>
          <a:p>
            <a:pPr marL="800100" lvl="1" indent="-342900">
              <a:buFont typeface="Wingdings" panose="05000000000000000000" pitchFamily="2" charset="2"/>
              <a:buChar char="Ø"/>
            </a:pPr>
            <a:r>
              <a:rPr lang="en-US" sz="2200" dirty="0">
                <a:solidFill>
                  <a:srgbClr val="1A2857"/>
                </a:solidFill>
              </a:rPr>
              <a:t>Includes graphical icons for placement on bicycles, aftermarket components, and instructional material to provide retailers and consumers with an indication of the intended usage conditions of the bicycle or aftermarket components</a:t>
            </a:r>
          </a:p>
          <a:p>
            <a:pPr lvl="2"/>
            <a:endParaRPr lang="en-US" sz="2200" dirty="0"/>
          </a:p>
          <a:p>
            <a:pPr marL="342900" indent="-342900">
              <a:buFont typeface="Arial" panose="020B0604020202020204" pitchFamily="34" charset="0"/>
              <a:buChar char="•"/>
            </a:pPr>
            <a:r>
              <a:rPr lang="en-US" sz="2200" dirty="0"/>
              <a:t>ASTM F2043-13 defines six usage conditions:</a:t>
            </a:r>
          </a:p>
          <a:p>
            <a:pPr marL="800100" lvl="1" indent="-342900">
              <a:buFont typeface="Wingdings" panose="05000000000000000000" pitchFamily="2" charset="2"/>
              <a:buChar char="Ø"/>
            </a:pPr>
            <a:r>
              <a:rPr lang="en-US" sz="2200" dirty="0">
                <a:solidFill>
                  <a:srgbClr val="1A2857"/>
                </a:solidFill>
              </a:rPr>
              <a:t>Condition 0, 1, 2, 3, 4, &amp; 5</a:t>
            </a:r>
          </a:p>
          <a:p>
            <a:endParaRPr lang="en-US" sz="2200" dirty="0"/>
          </a:p>
          <a:p>
            <a:pPr marL="342900" indent="-342900">
              <a:buFont typeface="Arial" panose="020B0604020202020204" pitchFamily="34" charset="0"/>
              <a:buChar char="•"/>
            </a:pPr>
            <a:r>
              <a:rPr lang="en-US" sz="2200" dirty="0"/>
              <a:t>Other usage conditions used by CEN and ISO:</a:t>
            </a:r>
          </a:p>
          <a:p>
            <a:pPr marL="800100" lvl="1" indent="-342900">
              <a:buFont typeface="Wingdings" panose="05000000000000000000" pitchFamily="2" charset="2"/>
              <a:buChar char="Ø"/>
            </a:pPr>
            <a:r>
              <a:rPr lang="en-US" sz="2200" dirty="0">
                <a:solidFill>
                  <a:srgbClr val="1A2857"/>
                </a:solidFill>
              </a:rPr>
              <a:t>BMX, young adult, electrically power assisted cycles (EPAC)</a:t>
            </a:r>
          </a:p>
          <a:p>
            <a:pPr marL="393192" lvl="1"/>
            <a:endParaRPr lang="en-US" dirty="0"/>
          </a:p>
          <a:p>
            <a:pPr lvl="1"/>
            <a:endParaRPr lang="en-US" dirty="0"/>
          </a:p>
        </p:txBody>
      </p:sp>
    </p:spTree>
    <p:extLst>
      <p:ext uri="{BB962C8B-B14F-4D97-AF65-F5344CB8AC3E}">
        <p14:creationId xmlns:p14="http://schemas.microsoft.com/office/powerpoint/2010/main" val="755700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284565"/>
            <a:ext cx="9804401" cy="1237488"/>
          </a:xfrm>
        </p:spPr>
        <p:txBody>
          <a:bodyPr>
            <a:normAutofit/>
          </a:bodyPr>
          <a:lstStyle/>
          <a:p>
            <a:pPr algn="l"/>
            <a:r>
              <a:rPr lang="en-US" dirty="0"/>
              <a:t>ASTM Bicycle Standards</a:t>
            </a:r>
            <a:endParaRPr lang="en-US" sz="3600" dirty="0"/>
          </a:p>
        </p:txBody>
      </p:sp>
      <p:sp>
        <p:nvSpPr>
          <p:cNvPr id="3" name="Content Placeholder 2"/>
          <p:cNvSpPr>
            <a:spLocks noGrp="1"/>
          </p:cNvSpPr>
          <p:nvPr>
            <p:ph idx="1"/>
          </p:nvPr>
        </p:nvSpPr>
        <p:spPr/>
        <p:txBody>
          <a:bodyPr>
            <a:normAutofit fontScale="92500" lnSpcReduction="20000"/>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General </a:t>
            </a:r>
            <a:endParaRPr lang="en-US"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F2043-13 Standard Classification for Bicycle Usage</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F2680-09 (2014) Standard Specification for Manually Operated Front Wheel Retention Systems for Bicycles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F2268-03 (2015) Standard Specification for Bicycle Serial Numbers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F2793-14 Standard Specification for Bicycle Grips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Forks</a:t>
            </a:r>
            <a:endParaRPr lang="en-US"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F2273-11 (2016) Standard Test Methods for Bicycle Forks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F2899-11 (2016) Standard Specification for Condition 1 Bicycle Forks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F2274-11 (2016) Standard Specification for Condition 3 Bicycle Forks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Frames</a:t>
            </a:r>
            <a:endParaRPr lang="en-US"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F2711-08 (2012) Standard Test Methods for Bicycle Frames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F2843-10a (2015) Standard Specification for Condition 0 Bicycle Frames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F2802-09 (2015) Standard Specification for Condition 1 Bicycle Frames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F2868-10 (2015) Standard Specification for Condition 2 Bicycle Frames</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F2614-09 (2014) Standard Specification for Condition 3 Bicycle Frames</a:t>
            </a:r>
          </a:p>
          <a:p>
            <a:pPr lvl="1">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71959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European (CEN) Bicycle Standards</a:t>
            </a:r>
          </a:p>
        </p:txBody>
      </p:sp>
      <p:sp>
        <p:nvSpPr>
          <p:cNvPr id="3" name="Content Placeholder 2"/>
          <p:cNvSpPr>
            <a:spLocks noGrp="1"/>
          </p:cNvSpPr>
          <p:nvPr>
            <p:ph idx="1"/>
          </p:nvPr>
        </p:nvSpPr>
        <p:spPr/>
        <p:txBody>
          <a:bodyPr>
            <a:normAutofit/>
          </a:bodyPr>
          <a:lstStyle/>
          <a:p>
            <a:r>
              <a:rPr lang="en-US" sz="2400" dirty="0"/>
              <a:t>EN 15194:2012 – Cycles – Electrically power assisted cycles - EPAC Bicycles</a:t>
            </a:r>
          </a:p>
          <a:p>
            <a:endParaRPr lang="en-US" sz="2400" dirty="0"/>
          </a:p>
          <a:p>
            <a:endParaRPr lang="en-US" sz="2400" dirty="0"/>
          </a:p>
          <a:p>
            <a:r>
              <a:rPr lang="en-US" sz="2400" dirty="0"/>
              <a:t>EN 16054:2012 - BMX Bicycles, Safety Requirements and Test Methods</a:t>
            </a:r>
            <a:endParaRPr lang="en-US" sz="3200" dirty="0"/>
          </a:p>
        </p:txBody>
      </p:sp>
    </p:spTree>
    <p:extLst>
      <p:ext uri="{BB962C8B-B14F-4D97-AF65-F5344CB8AC3E}">
        <p14:creationId xmlns:p14="http://schemas.microsoft.com/office/powerpoint/2010/main" val="1547936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ISO Bicycle Standards</a:t>
            </a:r>
          </a:p>
        </p:txBody>
      </p:sp>
      <p:sp>
        <p:nvSpPr>
          <p:cNvPr id="3" name="Content Placeholder 2"/>
          <p:cNvSpPr>
            <a:spLocks noGrp="1"/>
          </p:cNvSpPr>
          <p:nvPr>
            <p:ph idx="1"/>
          </p:nvPr>
        </p:nvSpPr>
        <p:spPr/>
        <p:txBody>
          <a:bodyPr>
            <a:noAutofit/>
          </a:bodyPr>
          <a:lstStyle/>
          <a:p>
            <a:r>
              <a:rPr lang="en-US" sz="1800" dirty="0"/>
              <a:t>ISO 8098: 2014– Cycles – Safety requirements for bicycles for young children (maximum saddle height less than 635 mm)</a:t>
            </a:r>
            <a:r>
              <a:rPr lang="en-US" sz="1800" i="1" dirty="0"/>
              <a:t> (Same as ASTM Condition 0)</a:t>
            </a:r>
            <a:r>
              <a:rPr lang="en-US" sz="1800" dirty="0"/>
              <a:t> </a:t>
            </a:r>
          </a:p>
          <a:p>
            <a:endParaRPr lang="en-US" sz="1800" dirty="0"/>
          </a:p>
          <a:p>
            <a:r>
              <a:rPr lang="en-US" sz="1800" dirty="0"/>
              <a:t>ISO 4210-1: 2014 – Cycles – Safety requirements for bicycles – Part 1: Terms and definitions</a:t>
            </a:r>
          </a:p>
          <a:p>
            <a:r>
              <a:rPr lang="en-US" sz="1800" dirty="0"/>
              <a:t>ISO 4210-2: 2014 – Part 2: Requirements for city/trekking, young adult, mountain, and racing bicycles (</a:t>
            </a:r>
            <a:r>
              <a:rPr lang="en-US" sz="1800" i="1" dirty="0"/>
              <a:t>Same as ASTM Condition 1, 2, 3, plus Young Adult*)</a:t>
            </a:r>
            <a:endParaRPr lang="en-US" sz="1800" dirty="0"/>
          </a:p>
          <a:p>
            <a:r>
              <a:rPr lang="en-US" sz="1800" dirty="0"/>
              <a:t>ISO 4210-3: 2014 – Part 3: Common test methods</a:t>
            </a:r>
          </a:p>
          <a:p>
            <a:r>
              <a:rPr lang="en-US" sz="1800" dirty="0"/>
              <a:t>ISO 4210-4: 2014 – Part 4: Braking test methods</a:t>
            </a:r>
          </a:p>
          <a:p>
            <a:r>
              <a:rPr lang="en-US" sz="1800" dirty="0"/>
              <a:t>ISO 4210-5: 2014 – Part 5: Steering test methods</a:t>
            </a:r>
          </a:p>
          <a:p>
            <a:r>
              <a:rPr lang="en-US" sz="1800" dirty="0"/>
              <a:t>ISO 4210-6: 2014 – Part 6: Frame and fork test methods</a:t>
            </a:r>
          </a:p>
          <a:p>
            <a:r>
              <a:rPr lang="en-US" sz="1800" dirty="0"/>
              <a:t>ISO 4210-7: 2014 – Part 7: Wheels and rims test methods</a:t>
            </a:r>
          </a:p>
          <a:p>
            <a:r>
              <a:rPr lang="en-US" sz="1800" dirty="0"/>
              <a:t>ISO 4210-8: 2014 – Part 8: Pedal and drive system test methods</a:t>
            </a:r>
          </a:p>
          <a:p>
            <a:r>
              <a:rPr lang="en-US" sz="1800" dirty="0"/>
              <a:t>ISO 4210-9: 2014 – Part 9: Saddles and seat-post test methods</a:t>
            </a:r>
          </a:p>
          <a:p>
            <a:endParaRPr lang="en-US" sz="1100" dirty="0"/>
          </a:p>
          <a:p>
            <a:r>
              <a:rPr lang="en-US" sz="1600" dirty="0"/>
              <a:t>* Young adult is defined as bicycles with a saddle height of 635 to 750 mm</a:t>
            </a:r>
          </a:p>
        </p:txBody>
      </p:sp>
    </p:spTree>
    <p:extLst>
      <p:ext uri="{BB962C8B-B14F-4D97-AF65-F5344CB8AC3E}">
        <p14:creationId xmlns:p14="http://schemas.microsoft.com/office/powerpoint/2010/main" val="3684412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945662" y="2369299"/>
            <a:ext cx="5486399" cy="2327808"/>
          </a:xfrm>
        </p:spPr>
        <p:txBody>
          <a:bodyPr>
            <a:normAutofit fontScale="92500" lnSpcReduction="10000"/>
          </a:bodyPr>
          <a:lstStyle/>
          <a:p>
            <a:pPr algn="ctr"/>
            <a:r>
              <a:rPr lang="en-US" dirty="0"/>
              <a:t>Podcast Series 2020</a:t>
            </a:r>
          </a:p>
          <a:p>
            <a:endParaRPr lang="en-US" sz="2800" dirty="0"/>
          </a:p>
          <a:p>
            <a:pPr algn="ctr"/>
            <a:r>
              <a:rPr lang="en-US" dirty="0"/>
              <a:t>CPSC Bicycle Regulations and U.S. and International Safety Standards</a:t>
            </a:r>
          </a:p>
        </p:txBody>
      </p:sp>
      <p:sp>
        <p:nvSpPr>
          <p:cNvPr id="4" name="Rectangle 3"/>
          <p:cNvSpPr/>
          <p:nvPr/>
        </p:nvSpPr>
        <p:spPr>
          <a:xfrm>
            <a:off x="501869" y="4969912"/>
            <a:ext cx="5503274" cy="1338828"/>
          </a:xfrm>
          <a:prstGeom prst="rect">
            <a:avLst/>
          </a:prstGeom>
        </p:spPr>
        <p:txBody>
          <a:bodyPr wrap="square">
            <a:spAutoFit/>
          </a:bodyPr>
          <a:lstStyle/>
          <a:p>
            <a:pPr algn="ctr" defTabSz="685800">
              <a:spcBef>
                <a:spcPct val="50000"/>
              </a:spcBef>
            </a:pPr>
            <a:r>
              <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rPr>
              <a:t>This presentation was prepared by CPSC Staff. It has not been reviewed or approved by the Commission and may not reflect its views. </a:t>
            </a:r>
          </a:p>
          <a:p>
            <a:pPr algn="ctr" defTabSz="685800">
              <a:spcBef>
                <a:spcPct val="50000"/>
              </a:spcBef>
            </a:pPr>
            <a:endParaRPr lang="en-US" i="1" dirty="0">
              <a:solidFill>
                <a:srgbClr val="1F497D">
                  <a:lumMod val="50000"/>
                </a:srgbClr>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3051951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ASTM F2043: Use Condition 0</a:t>
            </a:r>
          </a:p>
        </p:txBody>
      </p:sp>
      <p:sp>
        <p:nvSpPr>
          <p:cNvPr id="3" name="Content Placeholder 2"/>
          <p:cNvSpPr>
            <a:spLocks noGrp="1"/>
          </p:cNvSpPr>
          <p:nvPr>
            <p:ph idx="1"/>
          </p:nvPr>
        </p:nvSpPr>
        <p:spPr/>
        <p:txBody>
          <a:bodyPr/>
          <a:lstStyle/>
          <a:p>
            <a:pPr marL="0" lvl="1"/>
            <a:r>
              <a:rPr lang="en-US" dirty="0">
                <a:latin typeface="Arial" panose="020B0604020202020204" pitchFamily="34" charset="0"/>
                <a:cs typeface="Arial" panose="020B0604020202020204" pitchFamily="34" charset="0"/>
              </a:rPr>
              <a:t>Includes “sidewalk” bicycles intended for age 3 and up, under 36 kg (80 lbs) with parental supervision</a:t>
            </a:r>
          </a:p>
          <a:p>
            <a:endParaRPr lang="en-US" dirty="0"/>
          </a:p>
        </p:txBody>
      </p:sp>
      <p:sp>
        <p:nvSpPr>
          <p:cNvPr id="4" name="TextBox 3"/>
          <p:cNvSpPr txBox="1"/>
          <p:nvPr/>
        </p:nvSpPr>
        <p:spPr>
          <a:xfrm>
            <a:off x="2802899" y="5574789"/>
            <a:ext cx="2625908" cy="461665"/>
          </a:xfrm>
          <a:prstGeom prst="rect">
            <a:avLst/>
          </a:prstGeom>
          <a:noFill/>
        </p:spPr>
        <p:txBody>
          <a:bodyPr wrap="square" rtlCol="0">
            <a:spAutoFit/>
          </a:bodyPr>
          <a:lstStyle/>
          <a:p>
            <a:pPr algn="ctr"/>
            <a:r>
              <a:rPr lang="en-US" sz="2400" b="1" dirty="0">
                <a:latin typeface="Arial" panose="020B0604020202020204" pitchFamily="34" charset="0"/>
                <a:cs typeface="Arial" panose="020B0604020202020204" pitchFamily="34" charset="0"/>
              </a:rPr>
              <a:t>Condition 0 Icon</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185" y="2545932"/>
            <a:ext cx="2319337" cy="2888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6368903" y="2999506"/>
            <a:ext cx="2514600" cy="1981200"/>
            <a:chOff x="5334000" y="3581400"/>
            <a:chExt cx="2514600" cy="1981200"/>
          </a:xfrm>
        </p:grpSpPr>
        <p:pic>
          <p:nvPicPr>
            <p:cNvPr id="6" name="Picture 5" descr="sidewalk.jpg"/>
            <p:cNvPicPr/>
            <p:nvPr/>
          </p:nvPicPr>
          <p:blipFill>
            <a:blip r:embed="rId4" cstate="print"/>
            <a:stretch>
              <a:fillRect/>
            </a:stretch>
          </p:blipFill>
          <p:spPr>
            <a:xfrm>
              <a:off x="5334000" y="3581400"/>
              <a:ext cx="2514600" cy="1981200"/>
            </a:xfrm>
            <a:prstGeom prst="rect">
              <a:avLst/>
            </a:prstGeom>
          </p:spPr>
        </p:pic>
        <p:sp>
          <p:nvSpPr>
            <p:cNvPr id="5" name="Rectangle 4"/>
            <p:cNvSpPr/>
            <p:nvPr/>
          </p:nvSpPr>
          <p:spPr>
            <a:xfrm>
              <a:off x="6019800" y="4876800"/>
              <a:ext cx="381000" cy="152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07816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ASTM F2043: Use Condition 1</a:t>
            </a:r>
          </a:p>
        </p:txBody>
      </p:sp>
      <p:sp>
        <p:nvSpPr>
          <p:cNvPr id="3" name="Content Placeholder 2"/>
          <p:cNvSpPr>
            <a:spLocks noGrp="1"/>
          </p:cNvSpPr>
          <p:nvPr>
            <p:ph idx="1"/>
          </p:nvPr>
        </p:nvSpPr>
        <p:spPr/>
        <p:txBody>
          <a:bodyPr>
            <a:normAutofit/>
          </a:bodyPr>
          <a:lstStyle/>
          <a:p>
            <a:pPr marL="342900" lvl="1" indent="-342900">
              <a:lnSpc>
                <a:spcPct val="120000"/>
              </a:lnSpc>
              <a:buFont typeface="Arial" panose="020B0604020202020204" pitchFamily="34" charset="0"/>
              <a:buChar char="•"/>
            </a:pPr>
            <a:r>
              <a:rPr lang="en-US" dirty="0">
                <a:latin typeface="Arial" panose="020B0604020202020204" pitchFamily="34" charset="0"/>
                <a:cs typeface="Arial" panose="020B0604020202020204" pitchFamily="34" charset="0"/>
              </a:rPr>
              <a:t>Includes bicycles operated on regular paved surface where tires are intended to maintain ground contact</a:t>
            </a:r>
          </a:p>
          <a:p>
            <a:pPr marL="342900" lvl="1" indent="-342900">
              <a:buFont typeface="Arial" panose="020B0604020202020204" pitchFamily="34" charset="0"/>
              <a:buChar char="•"/>
            </a:pPr>
            <a:r>
              <a:rPr lang="en-US" dirty="0">
                <a:latin typeface="Arial" panose="020B0604020202020204" pitchFamily="34" charset="0"/>
                <a:cs typeface="Arial" panose="020B0604020202020204" pitchFamily="34" charset="0"/>
              </a:rPr>
              <a:t>Similar to ISO “Racing Bicycles” </a:t>
            </a:r>
          </a:p>
        </p:txBody>
      </p:sp>
      <p:sp>
        <p:nvSpPr>
          <p:cNvPr id="4" name="TextBox 3"/>
          <p:cNvSpPr txBox="1"/>
          <p:nvPr/>
        </p:nvSpPr>
        <p:spPr>
          <a:xfrm>
            <a:off x="3657600" y="5888181"/>
            <a:ext cx="27432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Condition 1 Icon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937160"/>
            <a:ext cx="233394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 name="Group 20"/>
          <p:cNvGrpSpPr/>
          <p:nvPr/>
        </p:nvGrpSpPr>
        <p:grpSpPr>
          <a:xfrm>
            <a:off x="6705600" y="3581400"/>
            <a:ext cx="2819400" cy="1828800"/>
            <a:chOff x="5410200" y="3634296"/>
            <a:chExt cx="2566035" cy="1654016"/>
          </a:xfrm>
        </p:grpSpPr>
        <p:pic>
          <p:nvPicPr>
            <p:cNvPr id="6" name="Picture 5" descr="Racing.jpg"/>
            <p:cNvPicPr/>
            <p:nvPr/>
          </p:nvPicPr>
          <p:blipFill>
            <a:blip r:embed="rId4" cstate="print"/>
            <a:stretch>
              <a:fillRect/>
            </a:stretch>
          </p:blipFill>
          <p:spPr>
            <a:xfrm>
              <a:off x="5410200" y="3634296"/>
              <a:ext cx="2566035" cy="1654016"/>
            </a:xfrm>
            <a:prstGeom prst="rect">
              <a:avLst/>
            </a:prstGeom>
          </p:spPr>
        </p:pic>
        <p:sp>
          <p:nvSpPr>
            <p:cNvPr id="8" name="Rectangle 7"/>
            <p:cNvSpPr/>
            <p:nvPr/>
          </p:nvSpPr>
          <p:spPr>
            <a:xfrm rot="18540660">
              <a:off x="6599783" y="4341810"/>
              <a:ext cx="679896" cy="518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7162800" y="4038600"/>
              <a:ext cx="304800" cy="685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4878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ASTM F2043: Use Condition 2</a:t>
            </a:r>
          </a:p>
        </p:txBody>
      </p:sp>
      <p:sp>
        <p:nvSpPr>
          <p:cNvPr id="3" name="Content Placeholder 2"/>
          <p:cNvSpPr>
            <a:spLocks noGrp="1"/>
          </p:cNvSpPr>
          <p:nvPr>
            <p:ph idx="1"/>
          </p:nvPr>
        </p:nvSpPr>
        <p:spPr>
          <a:xfrm>
            <a:off x="406398" y="1295620"/>
            <a:ext cx="11465169" cy="4692040"/>
          </a:xfrm>
        </p:spPr>
        <p:txBody>
          <a:bodyPr>
            <a:normAutofit/>
          </a:bodyPr>
          <a:lstStyle/>
          <a:p>
            <a:pPr marL="342900" lvl="1" indent="-342900">
              <a:buFont typeface="Arial" panose="020B0604020202020204" pitchFamily="34" charset="0"/>
              <a:buChar char="•"/>
            </a:pPr>
            <a:r>
              <a:rPr lang="en-US" sz="2200" dirty="0"/>
              <a:t>Includes Condition 1, plus bicycles operated on unpaved and gravel roads/trails with moderate grades, possible loss of tire contact with the ground, and with drops of 15 cm (6 inch) or less </a:t>
            </a:r>
          </a:p>
          <a:p>
            <a:pPr marL="342900" lvl="1" indent="-342900">
              <a:buFont typeface="Arial" panose="020B0604020202020204" pitchFamily="34" charset="0"/>
              <a:buChar char="•"/>
            </a:pPr>
            <a:r>
              <a:rPr lang="en-US" sz="2200" dirty="0"/>
              <a:t>Similar to ISO “City and Trekking Bicycles” </a:t>
            </a:r>
          </a:p>
          <a:p>
            <a:pPr marL="342900" lvl="1" indent="-342900">
              <a:buFont typeface="Arial" panose="020B0604020202020204" pitchFamily="34" charset="0"/>
              <a:buChar char="•"/>
            </a:pPr>
            <a:endParaRPr lang="en-US" dirty="0"/>
          </a:p>
        </p:txBody>
      </p:sp>
      <p:sp>
        <p:nvSpPr>
          <p:cNvPr id="6" name="TextBox 5"/>
          <p:cNvSpPr txBox="1"/>
          <p:nvPr/>
        </p:nvSpPr>
        <p:spPr>
          <a:xfrm>
            <a:off x="2854889" y="5834692"/>
            <a:ext cx="26670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Condition 2 Icon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19" y="2931522"/>
            <a:ext cx="233394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urban.jpg"/>
          <p:cNvPicPr/>
          <p:nvPr/>
        </p:nvPicPr>
        <p:blipFill>
          <a:blip r:embed="rId4" cstate="print"/>
          <a:stretch>
            <a:fillRect/>
          </a:stretch>
        </p:blipFill>
        <p:spPr>
          <a:xfrm>
            <a:off x="5957776" y="3388721"/>
            <a:ext cx="3124200" cy="1905001"/>
          </a:xfrm>
          <a:prstGeom prst="rect">
            <a:avLst/>
          </a:prstGeom>
        </p:spPr>
      </p:pic>
    </p:spTree>
    <p:extLst>
      <p:ext uri="{BB962C8B-B14F-4D97-AF65-F5344CB8AC3E}">
        <p14:creationId xmlns:p14="http://schemas.microsoft.com/office/powerpoint/2010/main" val="1600517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ASTM F2043: Use Condition 3</a:t>
            </a:r>
          </a:p>
        </p:txBody>
      </p:sp>
      <p:sp>
        <p:nvSpPr>
          <p:cNvPr id="3" name="Content Placeholder 2"/>
          <p:cNvSpPr>
            <a:spLocks noGrp="1"/>
          </p:cNvSpPr>
          <p:nvPr>
            <p:ph idx="1"/>
          </p:nvPr>
        </p:nvSpPr>
        <p:spPr>
          <a:xfrm>
            <a:off x="406399" y="1164760"/>
            <a:ext cx="11465169" cy="4692040"/>
          </a:xfrm>
        </p:spPr>
        <p:txBody>
          <a:bodyPr>
            <a:noAutofit/>
          </a:bodyPr>
          <a:lstStyle/>
          <a:p>
            <a:pPr marL="342900" lvl="1" indent="-342900">
              <a:buFont typeface="Arial" panose="020B0604020202020204" pitchFamily="34" charset="0"/>
              <a:buChar char="•"/>
            </a:pPr>
            <a:r>
              <a:rPr lang="en-US" dirty="0"/>
              <a:t>Includes Condition 1 &amp; 2, plus bicycles operated on rough unpaved roads/terrain and unimproved trails requiring technical skills, and with jumps/drops up to 61 cm (24 inch) </a:t>
            </a:r>
          </a:p>
          <a:p>
            <a:pPr marL="342900" lvl="1" indent="-342900">
              <a:buFont typeface="Arial" panose="020B0604020202020204" pitchFamily="34" charset="0"/>
              <a:buChar char="•"/>
            </a:pPr>
            <a:r>
              <a:rPr lang="en-US" dirty="0"/>
              <a:t>Similar to ISO “Mountain Bicycles” </a:t>
            </a:r>
          </a:p>
          <a:p>
            <a:pPr marL="342900" lvl="1" indent="-342900">
              <a:buFont typeface="Arial" panose="020B0604020202020204" pitchFamily="34" charset="0"/>
              <a:buChar char="•"/>
            </a:pPr>
            <a:endParaRPr lang="en-US" sz="2800" dirty="0">
              <a:solidFill>
                <a:srgbClr val="1A2857"/>
              </a:solidFill>
            </a:endParaRPr>
          </a:p>
        </p:txBody>
      </p:sp>
      <p:sp>
        <p:nvSpPr>
          <p:cNvPr id="6" name="TextBox 5"/>
          <p:cNvSpPr txBox="1"/>
          <p:nvPr/>
        </p:nvSpPr>
        <p:spPr>
          <a:xfrm>
            <a:off x="3064970" y="5710529"/>
            <a:ext cx="26670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Condition 3 Icon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070" y="2819393"/>
            <a:ext cx="23288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Mtn.jpg"/>
          <p:cNvPicPr/>
          <p:nvPr/>
        </p:nvPicPr>
        <p:blipFill>
          <a:blip r:embed="rId4" cstate="print"/>
          <a:stretch>
            <a:fillRect/>
          </a:stretch>
        </p:blipFill>
        <p:spPr>
          <a:xfrm>
            <a:off x="5968410" y="3200393"/>
            <a:ext cx="3276600" cy="2057400"/>
          </a:xfrm>
          <a:prstGeom prst="rect">
            <a:avLst/>
          </a:prstGeom>
        </p:spPr>
      </p:pic>
    </p:spTree>
    <p:extLst>
      <p:ext uri="{BB962C8B-B14F-4D97-AF65-F5344CB8AC3E}">
        <p14:creationId xmlns:p14="http://schemas.microsoft.com/office/powerpoint/2010/main" val="263376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ASTM F2043: Use Condition 4</a:t>
            </a:r>
          </a:p>
        </p:txBody>
      </p:sp>
      <p:sp>
        <p:nvSpPr>
          <p:cNvPr id="6" name="TextBox 5"/>
          <p:cNvSpPr txBox="1"/>
          <p:nvPr/>
        </p:nvSpPr>
        <p:spPr>
          <a:xfrm>
            <a:off x="2922015" y="5734735"/>
            <a:ext cx="26670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Condition 4 Icon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847" y="2914421"/>
            <a:ext cx="2319337" cy="2820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406399" y="1427836"/>
            <a:ext cx="11106728" cy="129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Includes Condition 1, 2, &amp; 3, plus bicycles operated on rough trails and downhill grades at speeds up to 40 km/h (25 mph), with jumps up to 122 cm (48 inch) </a:t>
            </a:r>
          </a:p>
        </p:txBody>
      </p:sp>
      <p:grpSp>
        <p:nvGrpSpPr>
          <p:cNvPr id="16" name="Group 15"/>
          <p:cNvGrpSpPr/>
          <p:nvPr/>
        </p:nvGrpSpPr>
        <p:grpSpPr>
          <a:xfrm>
            <a:off x="5959763" y="3200285"/>
            <a:ext cx="3293799" cy="2057400"/>
            <a:chOff x="5045405" y="3505200"/>
            <a:chExt cx="3293799" cy="2057400"/>
          </a:xfrm>
        </p:grpSpPr>
        <p:pic>
          <p:nvPicPr>
            <p:cNvPr id="8" name="Picture 7" descr="downhill.jpg"/>
            <p:cNvPicPr/>
            <p:nvPr/>
          </p:nvPicPr>
          <p:blipFill>
            <a:blip r:embed="rId4" cstate="print"/>
            <a:stretch>
              <a:fillRect/>
            </a:stretch>
          </p:blipFill>
          <p:spPr>
            <a:xfrm>
              <a:off x="5045405" y="3505200"/>
              <a:ext cx="3293799" cy="2057400"/>
            </a:xfrm>
            <a:prstGeom prst="rect">
              <a:avLst/>
            </a:prstGeom>
          </p:spPr>
        </p:pic>
        <p:cxnSp>
          <p:nvCxnSpPr>
            <p:cNvPr id="10" name="Straight Connector 9"/>
            <p:cNvCxnSpPr/>
            <p:nvPr/>
          </p:nvCxnSpPr>
          <p:spPr>
            <a:xfrm>
              <a:off x="5562600" y="4305300"/>
              <a:ext cx="381000" cy="38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781800" y="4038600"/>
              <a:ext cx="304800" cy="419557"/>
            </a:xfrm>
            <a:prstGeom prst="line">
              <a:avLst/>
            </a:prstGeom>
            <a:ln w="444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43800" y="4324350"/>
              <a:ext cx="381000" cy="38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3908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ASTM F2043: Use Condition 5</a:t>
            </a:r>
          </a:p>
        </p:txBody>
      </p:sp>
      <p:sp>
        <p:nvSpPr>
          <p:cNvPr id="6" name="TextBox 5"/>
          <p:cNvSpPr txBox="1"/>
          <p:nvPr/>
        </p:nvSpPr>
        <p:spPr>
          <a:xfrm>
            <a:off x="3019647" y="5435669"/>
            <a:ext cx="26670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Condition 5 Icon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480" y="2515720"/>
            <a:ext cx="2323681"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406399" y="1389186"/>
            <a:ext cx="11092874" cy="15826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lvl="1" indent="-342900">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Condition 1, 2, 3, and 4, plus bicycles operated on rough trails and downhill grades at speeds over 40 km/h (25 mph), with extreme jumping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919" y="2971800"/>
            <a:ext cx="3466519" cy="2007226"/>
          </a:xfrm>
          <a:prstGeom prst="rect">
            <a:avLst/>
          </a:prstGeom>
        </p:spPr>
      </p:pic>
    </p:spTree>
    <p:extLst>
      <p:ext uri="{BB962C8B-B14F-4D97-AF65-F5344CB8AC3E}">
        <p14:creationId xmlns:p14="http://schemas.microsoft.com/office/powerpoint/2010/main" val="203034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EN 16054: BMX Bicycles</a:t>
            </a:r>
          </a:p>
        </p:txBody>
      </p:sp>
      <p:sp>
        <p:nvSpPr>
          <p:cNvPr id="3" name="Content Placeholder 2"/>
          <p:cNvSpPr>
            <a:spLocks noGrp="1"/>
          </p:cNvSpPr>
          <p:nvPr>
            <p:ph idx="1"/>
          </p:nvPr>
        </p:nvSpPr>
        <p:spPr>
          <a:xfrm>
            <a:off x="406399" y="1332790"/>
            <a:ext cx="11465169" cy="4692040"/>
          </a:xfrm>
        </p:spPr>
        <p:txBody>
          <a:bodyPr>
            <a:normAutofit/>
          </a:bodyPr>
          <a:lstStyle/>
          <a:p>
            <a:r>
              <a:rPr lang="en-US" sz="2800" dirty="0">
                <a:latin typeface="Arial" panose="020B0604020202020204" pitchFamily="34" charset="0"/>
                <a:cs typeface="Arial" panose="020B0604020202020204" pitchFamily="34" charset="0"/>
              </a:rPr>
              <a:t>Includes bicycles operated on roads, tracks, or ramps intended for acrobatic ground maneuvers, stunting, and aerobatic maneuvers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765" y="2895600"/>
            <a:ext cx="4258235" cy="2895600"/>
          </a:xfrm>
          <a:prstGeom prst="rect">
            <a:avLst/>
          </a:prstGeom>
        </p:spPr>
      </p:pic>
    </p:spTree>
    <p:extLst>
      <p:ext uri="{BB962C8B-B14F-4D97-AF65-F5344CB8AC3E}">
        <p14:creationId xmlns:p14="http://schemas.microsoft.com/office/powerpoint/2010/main" val="2711370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ISO 4210: Young Adult Bicycles</a:t>
            </a:r>
          </a:p>
        </p:txBody>
      </p:sp>
      <p:sp>
        <p:nvSpPr>
          <p:cNvPr id="3" name="Content Placeholder 2"/>
          <p:cNvSpPr>
            <a:spLocks noGrp="1"/>
          </p:cNvSpPr>
          <p:nvPr>
            <p:ph idx="1"/>
          </p:nvPr>
        </p:nvSpPr>
        <p:spPr>
          <a:xfrm>
            <a:off x="406399" y="1312985"/>
            <a:ext cx="11465169" cy="4692040"/>
          </a:xfrm>
        </p:spPr>
        <p:txBody>
          <a:bodyPr>
            <a:normAutofit/>
          </a:bodyPr>
          <a:lstStyle/>
          <a:p>
            <a:r>
              <a:rPr lang="en-US" sz="2800" dirty="0">
                <a:latin typeface="Arial" panose="020B0604020202020204" pitchFamily="34" charset="0"/>
                <a:cs typeface="Arial" panose="020B0604020202020204" pitchFamily="34" charset="0"/>
              </a:rPr>
              <a:t>Bicycle operated on public roads by a young adult, whose weight is less than 40 kg with maximum saddle height of 635 mm or more, but less than 750 mm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581" y="3332015"/>
            <a:ext cx="4257675" cy="2514600"/>
          </a:xfrm>
          <a:prstGeom prst="rect">
            <a:avLst/>
          </a:prstGeom>
        </p:spPr>
      </p:pic>
    </p:spTree>
    <p:extLst>
      <p:ext uri="{BB962C8B-B14F-4D97-AF65-F5344CB8AC3E}">
        <p14:creationId xmlns:p14="http://schemas.microsoft.com/office/powerpoint/2010/main" val="3168550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600" dirty="0"/>
              <a:t>EN 15194: Electrically power assisted cycles - EPAC Bicycles</a:t>
            </a:r>
            <a:endParaRPr lang="en-US" sz="3200" dirty="0"/>
          </a:p>
        </p:txBody>
      </p:sp>
      <p:sp>
        <p:nvSpPr>
          <p:cNvPr id="3" name="Content Placeholder 2"/>
          <p:cNvSpPr>
            <a:spLocks noGrp="1"/>
          </p:cNvSpPr>
          <p:nvPr>
            <p:ph idx="1"/>
          </p:nvPr>
        </p:nvSpPr>
        <p:spPr>
          <a:xfrm>
            <a:off x="406399" y="1387775"/>
            <a:ext cx="11465169" cy="4692040"/>
          </a:xfrm>
        </p:spPr>
        <p:txBody>
          <a:bodyPr>
            <a:normAutofit/>
          </a:bodyPr>
          <a:lstStyle/>
          <a:p>
            <a:r>
              <a:rPr lang="en-US" sz="2800" dirty="0">
                <a:latin typeface="Arial" panose="020B0604020202020204" pitchFamily="34" charset="0"/>
                <a:cs typeface="Arial" panose="020B0604020202020204" pitchFamily="34" charset="0"/>
              </a:rPr>
              <a:t>Electrically power assisted cycles of a type that have a maximum continuous rated power of 0,25 kW, of which the output is progressively reduced and finally cut off as the vehicle reaches a speed of 25 km/h, or sooner, if the cyclist stops pedaling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9490" y="3733795"/>
            <a:ext cx="3581400" cy="2350294"/>
          </a:xfrm>
          <a:prstGeom prst="rect">
            <a:avLst/>
          </a:prstGeom>
        </p:spPr>
      </p:pic>
    </p:spTree>
    <p:extLst>
      <p:ext uri="{BB962C8B-B14F-4D97-AF65-F5344CB8AC3E}">
        <p14:creationId xmlns:p14="http://schemas.microsoft.com/office/powerpoint/2010/main" val="2301496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Comparison</a:t>
            </a:r>
            <a:endParaRPr lang="en-US" dirty="0"/>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16 CFR 1512 Requirements for Bicycles:</a:t>
            </a:r>
            <a:r>
              <a:rPr lang="en-US" dirty="0">
                <a:latin typeface="Arial" panose="020B0604020202020204" pitchFamily="34" charset="0"/>
                <a:cs typeface="Arial" panose="020B0604020202020204" pitchFamily="34" charset="0"/>
              </a:rPr>
              <a:t>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Mandatory requirements for bicycles, sidewalk bicycles (</a:t>
            </a:r>
            <a:r>
              <a:rPr lang="en-US" i="1" dirty="0">
                <a:solidFill>
                  <a:srgbClr val="1A2857"/>
                </a:solidFill>
                <a:latin typeface="Arial" panose="020B0604020202020204" pitchFamily="34" charset="0"/>
                <a:cs typeface="Arial" panose="020B0604020202020204" pitchFamily="34" charset="0"/>
              </a:rPr>
              <a:t>Condition 0</a:t>
            </a:r>
            <a:r>
              <a:rPr lang="en-US" dirty="0">
                <a:solidFill>
                  <a:srgbClr val="1A2857"/>
                </a:solidFill>
                <a:latin typeface="Arial" panose="020B0604020202020204" pitchFamily="34" charset="0"/>
                <a:cs typeface="Arial" panose="020B0604020202020204" pitchFamily="34" charset="0"/>
              </a:rPr>
              <a:t>), and electric bicycles.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Minimum test requirements</a:t>
            </a:r>
            <a:br>
              <a:rPr lang="en-US" dirty="0">
                <a:solidFill>
                  <a:srgbClr val="1A2857"/>
                </a:solidFill>
                <a:latin typeface="Arial" panose="020B0604020202020204" pitchFamily="34" charset="0"/>
                <a:cs typeface="Arial" panose="020B0604020202020204" pitchFamily="34" charset="0"/>
              </a:rPr>
            </a:br>
            <a:endParaRPr lang="en-US" dirty="0">
              <a:solidFill>
                <a:srgbClr val="1A2857"/>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ASTM, CEN, and ISO voluntary bicycle standards:</a:t>
            </a:r>
            <a:endParaRPr lang="en-US"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Requirements for bicycles and bicycle components based on intended usage condition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Requirements may be more appropriate than CPSC general test requirements to ensure bicycles and bicycle components meet the demands of the user</a:t>
            </a:r>
          </a:p>
          <a:p>
            <a:endParaRPr lang="en-US" dirty="0"/>
          </a:p>
        </p:txBody>
      </p:sp>
    </p:spTree>
    <p:extLst>
      <p:ext uri="{BB962C8B-B14F-4D97-AF65-F5344CB8AC3E}">
        <p14:creationId xmlns:p14="http://schemas.microsoft.com/office/powerpoint/2010/main" val="323444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99" y="245877"/>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416599" y="1189281"/>
            <a:ext cx="3882776" cy="1223413"/>
          </a:xfrm>
        </p:spPr>
        <p:txBody>
          <a:bodyPr>
            <a:normAutofit/>
          </a:bodyPr>
          <a:lstStyle/>
          <a:p>
            <a:r>
              <a:rPr lang="en-US" sz="1400" dirty="0">
                <a:solidFill>
                  <a:srgbClr val="232323">
                    <a:alpha val="65000"/>
                  </a:srgbClr>
                </a:solidFill>
              </a:rPr>
              <a:t>Sylvia Chen</a:t>
            </a:r>
          </a:p>
          <a:p>
            <a:r>
              <a:rPr lang="en-US" sz="1400" dirty="0">
                <a:solidFill>
                  <a:srgbClr val="232323">
                    <a:alpha val="65000"/>
                  </a:srgbClr>
                </a:solidFill>
              </a:rPr>
              <a:t>U.S. Consumer Product Safety Commission</a:t>
            </a:r>
          </a:p>
          <a:p>
            <a:r>
              <a:rPr lang="en-US" sz="1400" dirty="0">
                <a:solidFill>
                  <a:srgbClr val="232323">
                    <a:alpha val="65000"/>
                  </a:srgbClr>
                </a:solidFill>
              </a:rPr>
              <a:t>Program Manager for East Asia and Pacific </a:t>
            </a:r>
          </a:p>
          <a:p>
            <a:r>
              <a:rPr lang="en-US" sz="1400" dirty="0">
                <a:solidFill>
                  <a:srgbClr val="232323">
                    <a:alpha val="65000"/>
                  </a:srgbClr>
                </a:solidFill>
              </a:rPr>
              <a:t>Office of International Programs </a:t>
            </a:r>
          </a:p>
          <a:p>
            <a:endParaRPr lang="en-US" sz="1200" dirty="0">
              <a:solidFill>
                <a:srgbClr val="232323">
                  <a:alpha val="65000"/>
                </a:srgbClr>
              </a:solidFill>
            </a:endParaRPr>
          </a:p>
        </p:txBody>
      </p:sp>
      <p:sp>
        <p:nvSpPr>
          <p:cNvPr id="8" name="Content Placeholder 7"/>
          <p:cNvSpPr>
            <a:spLocks noGrp="1"/>
          </p:cNvSpPr>
          <p:nvPr>
            <p:ph sz="half" idx="2"/>
          </p:nvPr>
        </p:nvSpPr>
        <p:spPr>
          <a:xfrm>
            <a:off x="416599" y="2286153"/>
            <a:ext cx="10714892" cy="2486569"/>
          </a:xfrm>
        </p:spPr>
        <p:txBody>
          <a:bodyPr>
            <a:normAutofit/>
          </a:bodyPr>
          <a:lstStyle/>
          <a:p>
            <a:r>
              <a:rPr lang="en-US" sz="1400" dirty="0"/>
              <a:t>Sylvia Chen is Program Manager for East Asia and Pacific at the U.S. Consumer Product Safety Commission (CPSC). In that role, she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t> </a:t>
            </a:r>
          </a:p>
          <a:p>
            <a:r>
              <a:rPr lang="en-US" sz="1400" dirty="0"/>
              <a:t>Sylvia has a Bachelor of Arts degree in English and American Literature from Peking University. In 1991, she graduated from The Ohio State University with a Master’s degree in East Asian</a:t>
            </a:r>
          </a:p>
        </p:txBody>
      </p:sp>
    </p:spTree>
    <p:extLst>
      <p:ext uri="{BB962C8B-B14F-4D97-AF65-F5344CB8AC3E}">
        <p14:creationId xmlns:p14="http://schemas.microsoft.com/office/powerpoint/2010/main" val="40439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dirty="0"/>
              <a:t>Example 1 – Handlebar Stem Strength</a:t>
            </a:r>
          </a:p>
        </p:txBody>
      </p:sp>
      <p:sp>
        <p:nvSpPr>
          <p:cNvPr id="3" name="Content Placeholder 2"/>
          <p:cNvSpPr>
            <a:spLocks noGrp="1"/>
          </p:cNvSpPr>
          <p:nvPr>
            <p:ph idx="1"/>
          </p:nvPr>
        </p:nvSpPr>
        <p:spPr/>
        <p:txBody>
          <a:bodyPr>
            <a:normAutofit/>
          </a:bodyPr>
          <a:lstStyle/>
          <a:p>
            <a:r>
              <a:rPr lang="en-US" sz="2000" u="sng" dirty="0"/>
              <a:t>CPSC 1512.6 (b</a:t>
            </a:r>
            <a:r>
              <a:rPr lang="en-US" sz="2000" dirty="0"/>
              <a:t>) </a:t>
            </a:r>
            <a:r>
              <a:rPr lang="en-US" sz="2000" i="1" dirty="0"/>
              <a:t>Handlebar stem strength. </a:t>
            </a:r>
            <a:r>
              <a:rPr lang="en-US" sz="2000" dirty="0"/>
              <a:t>The handlebar stem shall be tested for strength in accordance with the handlebar stem test, § 1512.18(g), and shall withstand a force of 2000 N (450 lb) for bicycles and 1000 N (225 lb) for sidewalk bicycles.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4913" y="2931088"/>
            <a:ext cx="2989341" cy="341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484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dirty="0"/>
              <a:t>Example 1 – Handlebar Stem Strength</a:t>
            </a:r>
            <a:endParaRPr lang="en-US" sz="3600" dirty="0"/>
          </a:p>
        </p:txBody>
      </p:sp>
      <p:sp>
        <p:nvSpPr>
          <p:cNvPr id="3" name="Content Placeholder 2"/>
          <p:cNvSpPr>
            <a:spLocks noGrp="1"/>
          </p:cNvSpPr>
          <p:nvPr>
            <p:ph idx="1"/>
          </p:nvPr>
        </p:nvSpPr>
        <p:spPr/>
        <p:txBody>
          <a:bodyPr>
            <a:normAutofit/>
          </a:bodyPr>
          <a:lstStyle/>
          <a:p>
            <a:pPr algn="ctr"/>
            <a:r>
              <a:rPr lang="en-US" sz="2400" dirty="0"/>
              <a:t>Handlebar Stem Forward Bending Strength Test (45 degrees) </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64317679"/>
              </p:ext>
            </p:extLst>
          </p:nvPr>
        </p:nvGraphicFramePr>
        <p:xfrm>
          <a:off x="2504936" y="2576945"/>
          <a:ext cx="6873240" cy="2285838"/>
        </p:xfrm>
        <a:graphic>
          <a:graphicData uri="http://schemas.openxmlformats.org/drawingml/2006/table">
            <a:tbl>
              <a:tblPr firstRow="1" firstCol="1" bandRow="1"/>
              <a:tblGrid>
                <a:gridCol w="782216">
                  <a:extLst>
                    <a:ext uri="{9D8B030D-6E8A-4147-A177-3AD203B41FA5}">
                      <a16:colId xmlns:a16="http://schemas.microsoft.com/office/drawing/2014/main" val="20000"/>
                    </a:ext>
                  </a:extLst>
                </a:gridCol>
                <a:gridCol w="1602901">
                  <a:extLst>
                    <a:ext uri="{9D8B030D-6E8A-4147-A177-3AD203B41FA5}">
                      <a16:colId xmlns:a16="http://schemas.microsoft.com/office/drawing/2014/main" val="20001"/>
                    </a:ext>
                  </a:extLst>
                </a:gridCol>
                <a:gridCol w="1282321">
                  <a:extLst>
                    <a:ext uri="{9D8B030D-6E8A-4147-A177-3AD203B41FA5}">
                      <a16:colId xmlns:a16="http://schemas.microsoft.com/office/drawing/2014/main" val="20002"/>
                    </a:ext>
                  </a:extLst>
                </a:gridCol>
                <a:gridCol w="1602901">
                  <a:extLst>
                    <a:ext uri="{9D8B030D-6E8A-4147-A177-3AD203B41FA5}">
                      <a16:colId xmlns:a16="http://schemas.microsoft.com/office/drawing/2014/main" val="20003"/>
                    </a:ext>
                  </a:extLst>
                </a:gridCol>
                <a:gridCol w="1602901">
                  <a:extLst>
                    <a:ext uri="{9D8B030D-6E8A-4147-A177-3AD203B41FA5}">
                      <a16:colId xmlns:a16="http://schemas.microsoft.com/office/drawing/2014/main" val="20004"/>
                    </a:ext>
                  </a:extLst>
                </a:gridCol>
              </a:tblGrid>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Use</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CPSC</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ASTM</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EN</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ISO</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0</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1000 N (225 lb)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500 N (112 lb)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1</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2000 N (450 lb)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1600 N / 2300 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2</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1600 N / 2000 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3</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1600 N / 2600 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4</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YA</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1600 N / 2000 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BMX 1</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1600 N (400 lb)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3982">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BMX 2</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3000 N (672 lb)</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00018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Example 2 – Fork Bending Fatigue</a:t>
            </a:r>
          </a:p>
        </p:txBody>
      </p:sp>
      <p:sp>
        <p:nvSpPr>
          <p:cNvPr id="3" name="Content Placeholder 2"/>
          <p:cNvSpPr>
            <a:spLocks noGrp="1"/>
          </p:cNvSpPr>
          <p:nvPr>
            <p:ph idx="1"/>
          </p:nvPr>
        </p:nvSpPr>
        <p:spPr/>
        <p:txBody>
          <a:bodyPr>
            <a:normAutofit/>
          </a:bodyPr>
          <a:lstStyle/>
          <a:p>
            <a:pPr marL="342900" indent="-342900">
              <a:buFont typeface="Arial" panose="020B0604020202020204" pitchFamily="34" charset="0"/>
              <a:buChar char="•"/>
            </a:pPr>
            <a:r>
              <a:rPr lang="en-US" sz="2400" dirty="0"/>
              <a:t>CPSC does not have a fork bending fatigue test.</a:t>
            </a:r>
          </a:p>
          <a:p>
            <a:endParaRPr lang="en-US" sz="2400" dirty="0"/>
          </a:p>
          <a:p>
            <a:pPr marL="342900" indent="-342900">
              <a:buFont typeface="Arial" panose="020B0604020202020204" pitchFamily="34" charset="0"/>
              <a:buChar char="•"/>
            </a:pPr>
            <a:r>
              <a:rPr lang="en-US" sz="2400" i="1" dirty="0"/>
              <a:t>Fork Bending Fatigue Test </a:t>
            </a:r>
            <a:r>
              <a:rPr lang="en-US" sz="2400" dirty="0"/>
              <a:t>- This test method restrains a fork by the steerer tube and applies a fully reversed load perpendicular to the steerer tube axis at the point on the dropout centerline centered between the two dropouts. </a:t>
            </a:r>
          </a:p>
        </p:txBody>
      </p:sp>
      <p:pic>
        <p:nvPicPr>
          <p:cNvPr id="4098" name="Picture 2" descr="Fork Fatig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011" y="3747646"/>
            <a:ext cx="3486150" cy="247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4983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Example 2 – Fork Bending Fatigue</a:t>
            </a:r>
          </a:p>
        </p:txBody>
      </p:sp>
      <p:sp>
        <p:nvSpPr>
          <p:cNvPr id="3" name="Content Placeholder 2"/>
          <p:cNvSpPr>
            <a:spLocks noGrp="1"/>
          </p:cNvSpPr>
          <p:nvPr>
            <p:ph idx="1"/>
          </p:nvPr>
        </p:nvSpPr>
        <p:spPr>
          <a:xfrm>
            <a:off x="811644" y="1484923"/>
            <a:ext cx="10763829" cy="4692040"/>
          </a:xfrm>
        </p:spPr>
        <p:txBody>
          <a:bodyPr/>
          <a:lstStyle/>
          <a:p>
            <a:pPr algn="l"/>
            <a:r>
              <a:rPr lang="en-US"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Fork Bending Fatigue test </a:t>
            </a:r>
          </a:p>
        </p:txBody>
      </p:sp>
      <p:graphicFrame>
        <p:nvGraphicFramePr>
          <p:cNvPr id="4" name="Table 3"/>
          <p:cNvGraphicFramePr>
            <a:graphicFrameLocks noGrp="1"/>
          </p:cNvGraphicFramePr>
          <p:nvPr>
            <p:extLst>
              <p:ext uri="{D42A27DB-BD31-4B8C-83A1-F6EECF244321}">
                <p14:modId xmlns:p14="http://schemas.microsoft.com/office/powerpoint/2010/main" val="2356115940"/>
              </p:ext>
            </p:extLst>
          </p:nvPr>
        </p:nvGraphicFramePr>
        <p:xfrm>
          <a:off x="2743200" y="2210351"/>
          <a:ext cx="6126480" cy="3291840"/>
        </p:xfrm>
        <a:graphic>
          <a:graphicData uri="http://schemas.openxmlformats.org/drawingml/2006/table">
            <a:tbl>
              <a:tblPr firstRow="1" firstCol="1" bandRow="1"/>
              <a:tblGrid>
                <a:gridCol w="754380">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gridCol w="1257300">
                  <a:extLst>
                    <a:ext uri="{9D8B030D-6E8A-4147-A177-3AD203B41FA5}">
                      <a16:colId xmlns:a16="http://schemas.microsoft.com/office/drawing/2014/main" val="20002"/>
                    </a:ext>
                  </a:extLst>
                </a:gridCol>
                <a:gridCol w="1428750">
                  <a:extLst>
                    <a:ext uri="{9D8B030D-6E8A-4147-A177-3AD203B41FA5}">
                      <a16:colId xmlns:a16="http://schemas.microsoft.com/office/drawing/2014/main" val="20003"/>
                    </a:ext>
                  </a:extLst>
                </a:gridCol>
                <a:gridCol w="1428750">
                  <a:extLst>
                    <a:ext uri="{9D8B030D-6E8A-4147-A177-3AD203B41FA5}">
                      <a16:colId xmlns:a16="http://schemas.microsoft.com/office/drawing/2014/main" val="20004"/>
                    </a:ext>
                  </a:extLst>
                </a:gridCol>
              </a:tblGrid>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Use</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CPSC</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ASTM</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EN</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ISO*</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0</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+/- 400 N (90 lb) for 100,000 cycles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1</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+/- 620 N (139 lb) for 100,000 cycles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+/- 620 N (139 lb) for 100,000 cycles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2</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+/- 450 N (101 lb) for 100,000 cycles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3</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+/- 650 N (146 lb) for 100,000 cycles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+/- 650 N (146 lb) for 100,000 cycles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4</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YA</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+/- 450 N (101 lb) for 100,000 cycles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BMX 1</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+/- 450 N (101 lb) for 100,000 cycles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BMX 2</a:t>
                      </a:r>
                      <a:endParaRPr lang="en-US" sz="1200" dirty="0">
                        <a:effectLst/>
                        <a:latin typeface="Arial" panose="020B0604020202020204" pitchFamily="34" charset="0"/>
                        <a:ea typeface="Times New Roman"/>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+/- 650 N (146 lb) for 100,000 cycles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Rectangle 4"/>
          <p:cNvSpPr/>
          <p:nvPr/>
        </p:nvSpPr>
        <p:spPr>
          <a:xfrm>
            <a:off x="1882140" y="6042953"/>
            <a:ext cx="7848600" cy="369332"/>
          </a:xfrm>
          <a:prstGeom prst="rect">
            <a:avLst/>
          </a:prstGeom>
        </p:spPr>
        <p:txBody>
          <a:bodyPr wrap="square">
            <a:spAutoFit/>
          </a:bodyPr>
          <a:lstStyle/>
          <a:p>
            <a:r>
              <a:rPr lang="en-US" dirty="0"/>
              <a:t>* </a:t>
            </a:r>
            <a:r>
              <a:rPr lang="en-US" sz="1200" dirty="0">
                <a:latin typeface="Arial" panose="020B0604020202020204" pitchFamily="34" charset="0"/>
                <a:cs typeface="Arial" panose="020B0604020202020204" pitchFamily="34" charset="0"/>
              </a:rPr>
              <a:t>Forks passing ISO fork bending fatigue test are subsequently subjected to Drop 1 of fork rearward impact test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1715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a:t>Example 3 - Fork &amp; Frame Assembly</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400" u="sng" dirty="0"/>
              <a:t>CPSC 1512.14</a:t>
            </a:r>
            <a:r>
              <a:rPr lang="en-US" sz="2400" dirty="0"/>
              <a:t> </a:t>
            </a:r>
            <a:r>
              <a:rPr lang="en-US" sz="2400" i="1" dirty="0"/>
              <a:t>Requirements for fork and frame assembly: </a:t>
            </a:r>
            <a:r>
              <a:rPr lang="en-US" sz="2400" dirty="0"/>
              <a:t>The fork and frame assembly shall be tested for strength by application of a load of 890 N (200 lbf) or at least 39.5 J (350 in-lb) of energy, whichever results in the greater force, in accordance with the frame test.</a:t>
            </a:r>
          </a:p>
          <a:p>
            <a:endParaRPr lang="en-US" sz="2400" dirty="0"/>
          </a:p>
          <a:p>
            <a:pPr marL="342900" indent="-342900">
              <a:buFont typeface="Arial" panose="020B0604020202020204" pitchFamily="34" charset="0"/>
              <a:buChar char="•"/>
            </a:pPr>
            <a:r>
              <a:rPr lang="en-US" sz="2400" dirty="0"/>
              <a:t>This fork and frame assembly static load test is only done for CPSC requirements.</a:t>
            </a:r>
          </a:p>
          <a:p>
            <a:endParaRPr lang="en-US" sz="2400" dirty="0"/>
          </a:p>
          <a:p>
            <a:pPr marL="342900" indent="-342900">
              <a:buFont typeface="Arial" panose="020B0604020202020204" pitchFamily="34" charset="0"/>
              <a:buChar char="•"/>
            </a:pPr>
            <a:r>
              <a:rPr lang="en-US" sz="2400" dirty="0"/>
              <a:t>ASTM, CEN, and ISO have fork and frame assembly horizontal loading fatigue test and fork and frame assembly falling mass impact strength test. </a:t>
            </a:r>
          </a:p>
        </p:txBody>
      </p:sp>
    </p:spTree>
    <p:extLst>
      <p:ext uri="{BB962C8B-B14F-4D97-AF65-F5344CB8AC3E}">
        <p14:creationId xmlns:p14="http://schemas.microsoft.com/office/powerpoint/2010/main" val="2333135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dirty="0"/>
              <a:t>Example 3 - Fork &amp; Frame Assembly</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61549248"/>
              </p:ext>
            </p:extLst>
          </p:nvPr>
        </p:nvGraphicFramePr>
        <p:xfrm>
          <a:off x="364118" y="2374213"/>
          <a:ext cx="11463763" cy="2194560"/>
        </p:xfrm>
        <a:graphic>
          <a:graphicData uri="http://schemas.openxmlformats.org/drawingml/2006/table">
            <a:tbl>
              <a:tblPr firstRow="1" firstCol="1" bandRow="1"/>
              <a:tblGrid>
                <a:gridCol w="1187750">
                  <a:extLst>
                    <a:ext uri="{9D8B030D-6E8A-4147-A177-3AD203B41FA5}">
                      <a16:colId xmlns:a16="http://schemas.microsoft.com/office/drawing/2014/main" val="20000"/>
                    </a:ext>
                  </a:extLst>
                </a:gridCol>
                <a:gridCol w="1197047">
                  <a:extLst>
                    <a:ext uri="{9D8B030D-6E8A-4147-A177-3AD203B41FA5}">
                      <a16:colId xmlns:a16="http://schemas.microsoft.com/office/drawing/2014/main" val="20001"/>
                    </a:ext>
                  </a:extLst>
                </a:gridCol>
                <a:gridCol w="2886860">
                  <a:extLst>
                    <a:ext uri="{9D8B030D-6E8A-4147-A177-3AD203B41FA5}">
                      <a16:colId xmlns:a16="http://schemas.microsoft.com/office/drawing/2014/main" val="20002"/>
                    </a:ext>
                  </a:extLst>
                </a:gridCol>
                <a:gridCol w="3096053">
                  <a:extLst>
                    <a:ext uri="{9D8B030D-6E8A-4147-A177-3AD203B41FA5}">
                      <a16:colId xmlns:a16="http://schemas.microsoft.com/office/drawing/2014/main" val="20003"/>
                    </a:ext>
                  </a:extLst>
                </a:gridCol>
                <a:gridCol w="3096053">
                  <a:extLst>
                    <a:ext uri="{9D8B030D-6E8A-4147-A177-3AD203B41FA5}">
                      <a16:colId xmlns:a16="http://schemas.microsoft.com/office/drawing/2014/main" val="20004"/>
                    </a:ext>
                  </a:extLst>
                </a:gridCol>
              </a:tblGrid>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Use</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CPSC</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ASTM</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EN</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ISO</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0</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+ 600 N (135 lb) / - 300 N (68 lb) for 50,000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1</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+/- 600 N (135 lb) for 100,000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+/- 600 N (135 lb) for 100,000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2</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+ 800 N (180 lb) / - 600 N (135 lb) for 50,000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+/- 450 N (101 lb) for 100,000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3</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+ 1,200 N (270 lb) / - 600 N (135 lb) for 50,000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+ 1,200 N (270 lb) / - 600 N (135 lb) for 50,000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4</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YA</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+/- 450 N (101 lb) for 50,000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BMX 1</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+/- 450 N (101 lb) for 50,000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marL="0" marR="0" algn="ctr">
                        <a:spcBef>
                          <a:spcPts val="0"/>
                        </a:spcBef>
                        <a:spcAft>
                          <a:spcPts val="0"/>
                        </a:spcAft>
                      </a:pPr>
                      <a:r>
                        <a:rPr lang="en-US" sz="1200" b="1" dirty="0">
                          <a:effectLst/>
                          <a:latin typeface="Arial" panose="020B0604020202020204" pitchFamily="34" charset="0"/>
                          <a:ea typeface="Times New Roman"/>
                          <a:cs typeface="Arial" panose="020B0604020202020204" pitchFamily="34" charset="0"/>
                        </a:rPr>
                        <a:t>BMX 2</a:t>
                      </a:r>
                      <a:endParaRPr lang="en-US" sz="1200" dirty="0">
                        <a:effectLst/>
                        <a:latin typeface="Arial" panose="020B0604020202020204" pitchFamily="34" charset="0"/>
                        <a:ea typeface="Times New Roman"/>
                        <a:cs typeface="Arial" panose="020B0604020202020204" pitchFamily="34" charset="0"/>
                      </a:endParaRP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+/- 650 N (146 lb) for 50,000 cycles</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Arial" panose="020B0604020202020204" pitchFamily="34" charset="0"/>
                          <a:ea typeface="Times New Roman"/>
                          <a:cs typeface="Arial" panose="020B0604020202020204" pitchFamily="34" charset="0"/>
                        </a:rPr>
                        <a:t>-</a:t>
                      </a:r>
                    </a:p>
                  </a:txBody>
                  <a:tcPr marL="125516" marR="12551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Rectangle 1"/>
          <p:cNvSpPr>
            <a:spLocks noChangeArrowheads="1"/>
          </p:cNvSpPr>
          <p:nvPr/>
        </p:nvSpPr>
        <p:spPr bwMode="auto">
          <a:xfrm>
            <a:off x="364118" y="1589039"/>
            <a:ext cx="7162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altLang="en-US" sz="2400" dirty="0">
                <a:solidFill>
                  <a:srgbClr val="231F20"/>
                </a:solidFill>
                <a:latin typeface="Arial" panose="020B0604020202020204" pitchFamily="34" charset="0"/>
                <a:ea typeface="Times New Roman" pitchFamily="18" charset="0"/>
                <a:cs typeface="Arial" panose="020B0604020202020204" pitchFamily="34" charset="0"/>
              </a:rPr>
              <a:t>Fork and Frame Assembly Horizontal Fatigue Test</a:t>
            </a:r>
            <a:endParaRPr lang="en-US" altLang="en-US" sz="2400" dirty="0">
              <a:latin typeface="Arial" panose="020B0604020202020204" pitchFamily="34" charset="0"/>
              <a:cs typeface="Arial" panose="020B0604020202020204" pitchFamily="34" charset="0"/>
            </a:endParaRPr>
          </a:p>
          <a:p>
            <a:pPr algn="ctr" eaLnBrk="0" fontAlgn="base" hangingPunct="0">
              <a:spcBef>
                <a:spcPct val="0"/>
              </a:spcBef>
              <a:spcAft>
                <a:spcPct val="0"/>
              </a:spcAft>
            </a:pPr>
            <a:endParaRPr lang="en-US" altLang="en-US" sz="2000" dirty="0">
              <a:latin typeface="Arial" pitchFamily="34" charset="0"/>
              <a:cs typeface="Arial" pitchFamily="34" charset="0"/>
            </a:endParaRPr>
          </a:p>
        </p:txBody>
      </p:sp>
    </p:spTree>
    <p:extLst>
      <p:ext uri="{BB962C8B-B14F-4D97-AF65-F5344CB8AC3E}">
        <p14:creationId xmlns:p14="http://schemas.microsoft.com/office/powerpoint/2010/main" val="2546477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CPSC Bicycle Recalls 2017 - 2020</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024810192"/>
              </p:ext>
            </p:extLst>
          </p:nvPr>
        </p:nvGraphicFramePr>
        <p:xfrm>
          <a:off x="406400" y="1484313"/>
          <a:ext cx="11464922" cy="4055696"/>
        </p:xfrm>
        <a:graphic>
          <a:graphicData uri="http://schemas.openxmlformats.org/drawingml/2006/table">
            <a:tbl>
              <a:tblPr>
                <a:tableStyleId>{5C22544A-7EE6-4342-B048-85BDC9FD1C3A}</a:tableStyleId>
              </a:tblPr>
              <a:tblGrid>
                <a:gridCol w="545949">
                  <a:extLst>
                    <a:ext uri="{9D8B030D-6E8A-4147-A177-3AD203B41FA5}">
                      <a16:colId xmlns:a16="http://schemas.microsoft.com/office/drawing/2014/main" val="20000"/>
                    </a:ext>
                  </a:extLst>
                </a:gridCol>
                <a:gridCol w="1637846">
                  <a:extLst>
                    <a:ext uri="{9D8B030D-6E8A-4147-A177-3AD203B41FA5}">
                      <a16:colId xmlns:a16="http://schemas.microsoft.com/office/drawing/2014/main" val="20001"/>
                    </a:ext>
                  </a:extLst>
                </a:gridCol>
                <a:gridCol w="1637846">
                  <a:extLst>
                    <a:ext uri="{9D8B030D-6E8A-4147-A177-3AD203B41FA5}">
                      <a16:colId xmlns:a16="http://schemas.microsoft.com/office/drawing/2014/main" val="20002"/>
                    </a:ext>
                  </a:extLst>
                </a:gridCol>
                <a:gridCol w="2074605">
                  <a:extLst>
                    <a:ext uri="{9D8B030D-6E8A-4147-A177-3AD203B41FA5}">
                      <a16:colId xmlns:a16="http://schemas.microsoft.com/office/drawing/2014/main" val="20003"/>
                    </a:ext>
                  </a:extLst>
                </a:gridCol>
                <a:gridCol w="5568676">
                  <a:extLst>
                    <a:ext uri="{9D8B030D-6E8A-4147-A177-3AD203B41FA5}">
                      <a16:colId xmlns:a16="http://schemas.microsoft.com/office/drawing/2014/main" val="20004"/>
                    </a:ext>
                  </a:extLst>
                </a:gridCol>
              </a:tblGrid>
              <a:tr h="337649">
                <a:tc>
                  <a:txBody>
                    <a:bodyPr/>
                    <a:lstStyle/>
                    <a:p>
                      <a:pPr algn="ctr" fontAlgn="ct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CPSC</a:t>
                      </a:r>
                      <a:r>
                        <a:rPr lang="en-US" sz="1600" b="1" i="0" u="none" strike="noStrike" baseline="0" dirty="0">
                          <a:solidFill>
                            <a:srgbClr val="000000"/>
                          </a:solidFill>
                          <a:effectLst/>
                          <a:latin typeface="Arial" panose="020B0604020202020204" pitchFamily="34" charset="0"/>
                          <a:cs typeface="Arial" panose="020B0604020202020204" pitchFamily="34" charset="0"/>
                        </a:rPr>
                        <a:t> </a:t>
                      </a:r>
                      <a:r>
                        <a:rPr lang="en-US" sz="1600" b="1" i="0" u="none" strike="noStrike" dirty="0">
                          <a:solidFill>
                            <a:srgbClr val="000000"/>
                          </a:solidFill>
                          <a:effectLst/>
                          <a:latin typeface="Arial" panose="020B0604020202020204" pitchFamily="34" charset="0"/>
                          <a:cs typeface="Arial" panose="020B0604020202020204" pitchFamily="34" charset="0"/>
                        </a:rPr>
                        <a:t>Recall</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Date</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Component</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Reason</a:t>
                      </a:r>
                    </a:p>
                  </a:txBody>
                  <a:tcPr marL="13649" marR="13649" marT="9525" marB="0" anchor="ctr"/>
                </a:tc>
                <a:extLst>
                  <a:ext uri="{0D108BD9-81ED-4DB2-BD59-A6C34878D82A}">
                    <a16:rowId xmlns:a16="http://schemas.microsoft.com/office/drawing/2014/main" val="10000"/>
                  </a:ext>
                </a:extLst>
              </a:tr>
              <a:tr h="36195">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17-147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5/9/2017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Handlebar</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 handlebar stems can corrode and break</a:t>
                      </a:r>
                    </a:p>
                  </a:txBody>
                  <a:tcPr marL="10919" marR="10919" marT="7620" marB="0" anchor="b"/>
                </a:tc>
                <a:extLst>
                  <a:ext uri="{0D108BD9-81ED-4DB2-BD59-A6C34878D82A}">
                    <a16:rowId xmlns:a16="http://schemas.microsoft.com/office/drawing/2014/main" val="10001"/>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2</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17-152</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5/15/2017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Wheel Hub</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front fender bolts do not break when an object gets stuck between the front tire and the front fender/mud guard</a:t>
                      </a:r>
                    </a:p>
                  </a:txBody>
                  <a:tcPr marL="10919" marR="10919" marT="7620" marB="0" anchor="b"/>
                </a:tc>
                <a:extLst>
                  <a:ext uri="{0D108BD9-81ED-4DB2-BD59-A6C34878D82A}">
                    <a16:rowId xmlns:a16="http://schemas.microsoft.com/office/drawing/2014/main" val="10002"/>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3</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17-175</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6/8/2017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Handlebar</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handlebars can crack</a:t>
                      </a:r>
                    </a:p>
                  </a:txBody>
                  <a:tcPr marL="10919" marR="10919" marT="7620" marB="0" anchor="b"/>
                </a:tc>
                <a:extLst>
                  <a:ext uri="{0D108BD9-81ED-4DB2-BD59-A6C34878D82A}">
                    <a16:rowId xmlns:a16="http://schemas.microsoft.com/office/drawing/2014/main" val="10003"/>
                  </a:ext>
                </a:extLst>
              </a:tr>
              <a:tr h="506473">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4</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17-750</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6/16/2017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fork leg can crack or become damaged</a:t>
                      </a:r>
                    </a:p>
                  </a:txBody>
                  <a:tcPr marL="10919" marR="10919" marT="7620" marB="0" anchor="b"/>
                </a:tc>
                <a:extLst>
                  <a:ext uri="{0D108BD9-81ED-4DB2-BD59-A6C34878D82A}">
                    <a16:rowId xmlns:a16="http://schemas.microsoft.com/office/drawing/2014/main" val="10004"/>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5</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18-002</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10/4/2017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Braking system</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A rivet in the brake assembly can loosen or disengage</a:t>
                      </a:r>
                    </a:p>
                  </a:txBody>
                  <a:tcPr marL="10919" marR="10919" marT="7620" marB="0" anchor="b"/>
                </a:tc>
                <a:extLst>
                  <a:ext uri="{0D108BD9-81ED-4DB2-BD59-A6C34878D82A}">
                    <a16:rowId xmlns:a16="http://schemas.microsoft.com/office/drawing/2014/main" val="10005"/>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6</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18-025</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11/7/2017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Crankset</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cranks can bend or break during use</a:t>
                      </a:r>
                    </a:p>
                  </a:txBody>
                  <a:tcPr marL="10919" marR="10919" marT="7620" marB="0" anchor="b"/>
                </a:tc>
                <a:extLst>
                  <a:ext uri="{0D108BD9-81ED-4DB2-BD59-A6C34878D82A}">
                    <a16:rowId xmlns:a16="http://schemas.microsoft.com/office/drawing/2014/main" val="10006"/>
                  </a:ext>
                </a:extLst>
              </a:tr>
              <a:tr h="506473">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7</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18-069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12/27/2017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Braking system</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brake cable housing was not secured properly during manufacturing</a:t>
                      </a:r>
                    </a:p>
                  </a:txBody>
                  <a:tcPr marL="10919" marR="10919" marT="7620" marB="0" anchor="b"/>
                </a:tc>
                <a:extLst>
                  <a:ext uri="{0D108BD9-81ED-4DB2-BD59-A6C34878D82A}">
                    <a16:rowId xmlns:a16="http://schemas.microsoft.com/office/drawing/2014/main" val="10007"/>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8</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18-074</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12/21/2017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Frame</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bicycle’s bottom bracket can break during use</a:t>
                      </a:r>
                    </a:p>
                  </a:txBody>
                  <a:tcPr marL="10919" marR="10919" marT="7620" marB="0" anchor="b"/>
                </a:tc>
                <a:extLst>
                  <a:ext uri="{0D108BD9-81ED-4DB2-BD59-A6C34878D82A}">
                    <a16:rowId xmlns:a16="http://schemas.microsoft.com/office/drawing/2014/main" val="10008"/>
                  </a:ext>
                </a:extLst>
              </a:tr>
              <a:tr h="359631">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9</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18-099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2/15/2018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fork on the bicycle can break </a:t>
                      </a:r>
                    </a:p>
                  </a:txBody>
                  <a:tcPr marL="10919" marR="10919" marT="7620" marB="0" anchor="b"/>
                </a:tc>
                <a:extLst>
                  <a:ext uri="{0D108BD9-81ED-4DB2-BD59-A6C34878D82A}">
                    <a16:rowId xmlns:a16="http://schemas.microsoft.com/office/drawing/2014/main" val="10009"/>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10</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18-108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2/26/2018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Frame</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bike’s frame can break during use causing the bicycle to collapse</a:t>
                      </a:r>
                    </a:p>
                  </a:txBody>
                  <a:tcPr marL="10919" marR="10919" marT="7620"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911090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CPSC Bicycle Recalls 2017 - 2020</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700108759"/>
              </p:ext>
            </p:extLst>
          </p:nvPr>
        </p:nvGraphicFramePr>
        <p:xfrm>
          <a:off x="406400" y="1484313"/>
          <a:ext cx="11464922" cy="4099511"/>
        </p:xfrm>
        <a:graphic>
          <a:graphicData uri="http://schemas.openxmlformats.org/drawingml/2006/table">
            <a:tbl>
              <a:tblPr>
                <a:tableStyleId>{5C22544A-7EE6-4342-B048-85BDC9FD1C3A}</a:tableStyleId>
              </a:tblPr>
              <a:tblGrid>
                <a:gridCol w="545949">
                  <a:extLst>
                    <a:ext uri="{9D8B030D-6E8A-4147-A177-3AD203B41FA5}">
                      <a16:colId xmlns:a16="http://schemas.microsoft.com/office/drawing/2014/main" val="20000"/>
                    </a:ext>
                  </a:extLst>
                </a:gridCol>
                <a:gridCol w="1637846">
                  <a:extLst>
                    <a:ext uri="{9D8B030D-6E8A-4147-A177-3AD203B41FA5}">
                      <a16:colId xmlns:a16="http://schemas.microsoft.com/office/drawing/2014/main" val="20001"/>
                    </a:ext>
                  </a:extLst>
                </a:gridCol>
                <a:gridCol w="1637846">
                  <a:extLst>
                    <a:ext uri="{9D8B030D-6E8A-4147-A177-3AD203B41FA5}">
                      <a16:colId xmlns:a16="http://schemas.microsoft.com/office/drawing/2014/main" val="20002"/>
                    </a:ext>
                  </a:extLst>
                </a:gridCol>
                <a:gridCol w="2074605">
                  <a:extLst>
                    <a:ext uri="{9D8B030D-6E8A-4147-A177-3AD203B41FA5}">
                      <a16:colId xmlns:a16="http://schemas.microsoft.com/office/drawing/2014/main" val="20003"/>
                    </a:ext>
                  </a:extLst>
                </a:gridCol>
                <a:gridCol w="5568676">
                  <a:extLst>
                    <a:ext uri="{9D8B030D-6E8A-4147-A177-3AD203B41FA5}">
                      <a16:colId xmlns:a16="http://schemas.microsoft.com/office/drawing/2014/main" val="20004"/>
                    </a:ext>
                  </a:extLst>
                </a:gridCol>
              </a:tblGrid>
              <a:tr h="337649">
                <a:tc>
                  <a:txBody>
                    <a:bodyPr/>
                    <a:lstStyle/>
                    <a:p>
                      <a:pPr algn="ctr" fontAlgn="ct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CPSC</a:t>
                      </a:r>
                      <a:r>
                        <a:rPr lang="en-US" sz="1600" b="1" i="0" u="none" strike="noStrike" baseline="0" dirty="0">
                          <a:solidFill>
                            <a:srgbClr val="000000"/>
                          </a:solidFill>
                          <a:effectLst/>
                          <a:latin typeface="Arial" panose="020B0604020202020204" pitchFamily="34" charset="0"/>
                          <a:cs typeface="Arial" panose="020B0604020202020204" pitchFamily="34" charset="0"/>
                        </a:rPr>
                        <a:t> </a:t>
                      </a:r>
                      <a:r>
                        <a:rPr lang="en-US" sz="1600" b="1" i="0" u="none" strike="noStrike" dirty="0">
                          <a:solidFill>
                            <a:srgbClr val="000000"/>
                          </a:solidFill>
                          <a:effectLst/>
                          <a:latin typeface="Arial" panose="020B0604020202020204" pitchFamily="34" charset="0"/>
                          <a:cs typeface="Arial" panose="020B0604020202020204" pitchFamily="34" charset="0"/>
                        </a:rPr>
                        <a:t>Recall</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Date</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Component</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Reason</a:t>
                      </a:r>
                    </a:p>
                  </a:txBody>
                  <a:tcPr marL="13649" marR="13649" marT="9525" marB="0" anchor="ctr"/>
                </a:tc>
                <a:extLst>
                  <a:ext uri="{0D108BD9-81ED-4DB2-BD59-A6C34878D82A}">
                    <a16:rowId xmlns:a16="http://schemas.microsoft.com/office/drawing/2014/main" val="10000"/>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11</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18-121</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3/13/2018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Braking system</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brake pads can separate from the backplate</a:t>
                      </a:r>
                    </a:p>
                  </a:txBody>
                  <a:tcPr marL="10919" marR="10919" marT="7620" marB="0" anchor="b"/>
                </a:tc>
                <a:extLst>
                  <a:ext uri="{0D108BD9-81ED-4DB2-BD59-A6C34878D82A}">
                    <a16:rowId xmlns:a16="http://schemas.microsoft.com/office/drawing/2014/main" val="10001"/>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12</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18-151</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5/9/2018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Crankset</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driveside crankarm can disengage</a:t>
                      </a:r>
                    </a:p>
                  </a:txBody>
                  <a:tcPr marL="10919" marR="10919" marT="7620" marB="0" anchor="b"/>
                </a:tc>
                <a:extLst>
                  <a:ext uri="{0D108BD9-81ED-4DB2-BD59-A6C34878D82A}">
                    <a16:rowId xmlns:a16="http://schemas.microsoft.com/office/drawing/2014/main" val="10002"/>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13</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18-166</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5/24/2018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Belt </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 belt can break</a:t>
                      </a:r>
                    </a:p>
                  </a:txBody>
                  <a:tcPr marL="10919" marR="10919" marT="7620" marB="0" anchor="b"/>
                </a:tc>
                <a:extLst>
                  <a:ext uri="{0D108BD9-81ED-4DB2-BD59-A6C34878D82A}">
                    <a16:rowId xmlns:a16="http://schemas.microsoft.com/office/drawing/2014/main" val="10003"/>
                  </a:ext>
                </a:extLst>
              </a:tr>
              <a:tr h="506473">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14</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18-193</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7/26/2018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Pedals</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spindle of one or both of the pedals can break</a:t>
                      </a:r>
                    </a:p>
                  </a:txBody>
                  <a:tcPr marL="10919" marR="10919" marT="7620" marB="0" anchor="b"/>
                </a:tc>
                <a:extLst>
                  <a:ext uri="{0D108BD9-81ED-4DB2-BD59-A6C34878D82A}">
                    <a16:rowId xmlns:a16="http://schemas.microsoft.com/office/drawing/2014/main" val="10004"/>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15</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18-197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8/1/2018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Variations in tire dimension, tire pressure, head set play and ride load, can</a:t>
                      </a:r>
                      <a:r>
                        <a:rPr lang="en-US" sz="1400" b="0" i="0" u="none" strike="noStrike" baseline="0" dirty="0">
                          <a:solidFill>
                            <a:srgbClr val="000000"/>
                          </a:solidFill>
                          <a:effectLst/>
                          <a:latin typeface="Arial" panose="020B0604020202020204" pitchFamily="34" charset="0"/>
                          <a:cs typeface="Arial" panose="020B0604020202020204" pitchFamily="34" charset="0"/>
                        </a:rPr>
                        <a:t> </a:t>
                      </a:r>
                      <a:r>
                        <a:rPr lang="en-US" sz="1400" b="0" i="0" u="none" strike="noStrike" dirty="0">
                          <a:solidFill>
                            <a:srgbClr val="000000"/>
                          </a:solidFill>
                          <a:effectLst/>
                          <a:latin typeface="Arial" panose="020B0604020202020204" pitchFamily="34" charset="0"/>
                          <a:cs typeface="Arial" panose="020B0604020202020204" pitchFamily="34" charset="0"/>
                        </a:rPr>
                        <a:t>downtube.</a:t>
                      </a:r>
                    </a:p>
                  </a:txBody>
                  <a:tcPr marL="10919" marR="10919" marT="7620" marB="0" anchor="b"/>
                </a:tc>
                <a:extLst>
                  <a:ext uri="{0D108BD9-81ED-4DB2-BD59-A6C34878D82A}">
                    <a16:rowId xmlns:a16="http://schemas.microsoft.com/office/drawing/2014/main" val="10005"/>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16</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18-236</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9/27/2018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Wheel Hub</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right hand wheel hubmount can bend or break</a:t>
                      </a:r>
                    </a:p>
                  </a:txBody>
                  <a:tcPr marL="10919" marR="10919" marT="7620" marB="0" anchor="b"/>
                </a:tc>
                <a:extLst>
                  <a:ext uri="{0D108BD9-81ED-4DB2-BD59-A6C34878D82A}">
                    <a16:rowId xmlns:a16="http://schemas.microsoft.com/office/drawing/2014/main" val="10006"/>
                  </a:ext>
                </a:extLst>
              </a:tr>
              <a:tr h="391295">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17</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19-019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10/25/2018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Frame</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downtube on the bicycles can crack</a:t>
                      </a:r>
                    </a:p>
                  </a:txBody>
                  <a:tcPr marL="10919" marR="10919" marT="7620" marB="0" anchor="b"/>
                </a:tc>
                <a:extLst>
                  <a:ext uri="{0D108BD9-81ED-4DB2-BD59-A6C34878D82A}">
                    <a16:rowId xmlns:a16="http://schemas.microsoft.com/office/drawing/2014/main" val="10007"/>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18</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19-040</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11/27/2018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Suspension Fork</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air cartridge can abruptly spring out of the stanchion tube</a:t>
                      </a:r>
                    </a:p>
                  </a:txBody>
                  <a:tcPr marL="10919" marR="10919" marT="7620" marB="0" anchor="b"/>
                </a:tc>
                <a:extLst>
                  <a:ext uri="{0D108BD9-81ED-4DB2-BD59-A6C34878D82A}">
                    <a16:rowId xmlns:a16="http://schemas.microsoft.com/office/drawing/2014/main" val="10008"/>
                  </a:ext>
                </a:extLst>
              </a:tr>
              <a:tr h="403860">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19</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19-069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2/21/2019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Wheel Hub</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brakes in the gear hubs can fail.</a:t>
                      </a:r>
                    </a:p>
                  </a:txBody>
                  <a:tcPr marL="10919" marR="10919" marT="7620" marB="0" anchor="b"/>
                </a:tc>
                <a:extLst>
                  <a:ext uri="{0D108BD9-81ED-4DB2-BD59-A6C34878D82A}">
                    <a16:rowId xmlns:a16="http://schemas.microsoft.com/office/drawing/2014/main" val="10009"/>
                  </a:ext>
                </a:extLst>
              </a:tr>
              <a:tr h="337649">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20</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19-097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4/3/2019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bicycle’s fork legs can break</a:t>
                      </a:r>
                    </a:p>
                  </a:txBody>
                  <a:tcPr marL="10919" marR="10919" marT="7620"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189305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a:t>CPSC Bicycle Recalls 2017 - 2020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85851350"/>
              </p:ext>
            </p:extLst>
          </p:nvPr>
        </p:nvGraphicFramePr>
        <p:xfrm>
          <a:off x="406400" y="1484313"/>
          <a:ext cx="11464922" cy="3733544"/>
        </p:xfrm>
        <a:graphic>
          <a:graphicData uri="http://schemas.openxmlformats.org/drawingml/2006/table">
            <a:tbl>
              <a:tblPr>
                <a:tableStyleId>{5C22544A-7EE6-4342-B048-85BDC9FD1C3A}</a:tableStyleId>
              </a:tblPr>
              <a:tblGrid>
                <a:gridCol w="545949">
                  <a:extLst>
                    <a:ext uri="{9D8B030D-6E8A-4147-A177-3AD203B41FA5}">
                      <a16:colId xmlns:a16="http://schemas.microsoft.com/office/drawing/2014/main" val="20000"/>
                    </a:ext>
                  </a:extLst>
                </a:gridCol>
                <a:gridCol w="1637846">
                  <a:extLst>
                    <a:ext uri="{9D8B030D-6E8A-4147-A177-3AD203B41FA5}">
                      <a16:colId xmlns:a16="http://schemas.microsoft.com/office/drawing/2014/main" val="20001"/>
                    </a:ext>
                  </a:extLst>
                </a:gridCol>
                <a:gridCol w="1637846">
                  <a:extLst>
                    <a:ext uri="{9D8B030D-6E8A-4147-A177-3AD203B41FA5}">
                      <a16:colId xmlns:a16="http://schemas.microsoft.com/office/drawing/2014/main" val="20002"/>
                    </a:ext>
                  </a:extLst>
                </a:gridCol>
                <a:gridCol w="2074605">
                  <a:extLst>
                    <a:ext uri="{9D8B030D-6E8A-4147-A177-3AD203B41FA5}">
                      <a16:colId xmlns:a16="http://schemas.microsoft.com/office/drawing/2014/main" val="20003"/>
                    </a:ext>
                  </a:extLst>
                </a:gridCol>
                <a:gridCol w="5568676">
                  <a:extLst>
                    <a:ext uri="{9D8B030D-6E8A-4147-A177-3AD203B41FA5}">
                      <a16:colId xmlns:a16="http://schemas.microsoft.com/office/drawing/2014/main" val="20004"/>
                    </a:ext>
                  </a:extLst>
                </a:gridCol>
              </a:tblGrid>
              <a:tr h="337649">
                <a:tc>
                  <a:txBody>
                    <a:bodyPr/>
                    <a:lstStyle/>
                    <a:p>
                      <a:pPr algn="ctr" fontAlgn="ct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CPSC</a:t>
                      </a:r>
                      <a:r>
                        <a:rPr lang="en-US" sz="1600" b="1" i="0" u="none" strike="noStrike" baseline="0" dirty="0">
                          <a:solidFill>
                            <a:srgbClr val="000000"/>
                          </a:solidFill>
                          <a:effectLst/>
                          <a:latin typeface="Arial" panose="020B0604020202020204" pitchFamily="34" charset="0"/>
                          <a:cs typeface="Arial" panose="020B0604020202020204" pitchFamily="34" charset="0"/>
                        </a:rPr>
                        <a:t> </a:t>
                      </a:r>
                      <a:r>
                        <a:rPr lang="en-US" sz="1600" b="1" i="0" u="none" strike="noStrike" dirty="0">
                          <a:solidFill>
                            <a:srgbClr val="000000"/>
                          </a:solidFill>
                          <a:effectLst/>
                          <a:latin typeface="Arial" panose="020B0604020202020204" pitchFamily="34" charset="0"/>
                          <a:cs typeface="Arial" panose="020B0604020202020204" pitchFamily="34" charset="0"/>
                        </a:rPr>
                        <a:t>Recall</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Date</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Component</a:t>
                      </a:r>
                    </a:p>
                  </a:txBody>
                  <a:tcPr marL="13649" marR="13649" marT="9525" marB="0" anchor="ctr"/>
                </a:tc>
                <a:tc>
                  <a:txBody>
                    <a:bodyPr/>
                    <a:lstStyle/>
                    <a:p>
                      <a:pPr algn="ctr" fontAlgn="ctr"/>
                      <a:r>
                        <a:rPr lang="en-US" sz="1600" b="1" i="0" u="none" strike="noStrike" dirty="0">
                          <a:solidFill>
                            <a:srgbClr val="000000"/>
                          </a:solidFill>
                          <a:effectLst/>
                          <a:latin typeface="Arial" panose="020B0604020202020204" pitchFamily="34" charset="0"/>
                          <a:cs typeface="Arial" panose="020B0604020202020204" pitchFamily="34" charset="0"/>
                        </a:rPr>
                        <a:t>Reason</a:t>
                      </a:r>
                    </a:p>
                  </a:txBody>
                  <a:tcPr marL="13649" marR="13649" marT="9525" marB="0" anchor="ctr"/>
                </a:tc>
                <a:extLst>
                  <a:ext uri="{0D108BD9-81ED-4DB2-BD59-A6C34878D82A}">
                    <a16:rowId xmlns:a16="http://schemas.microsoft.com/office/drawing/2014/main" val="10000"/>
                  </a:ext>
                </a:extLst>
              </a:tr>
              <a:tr h="337649">
                <a:tc>
                  <a:txBody>
                    <a:bodyPr/>
                    <a:lstStyle/>
                    <a:p>
                      <a:pPr algn="ctr" fontAlgn="ctr"/>
                      <a:r>
                        <a:rPr lang="en-US" sz="1400" b="0" i="0" u="none" strike="noStrike" dirty="0">
                          <a:solidFill>
                            <a:srgbClr val="000000"/>
                          </a:solidFill>
                          <a:effectLst/>
                          <a:latin typeface="Arial"/>
                        </a:rPr>
                        <a:t>21</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19-104</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4/11/2019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Steerer Tube</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bicycle’s steerer tube collar can crack</a:t>
                      </a:r>
                    </a:p>
                  </a:txBody>
                  <a:tcPr marL="10919" marR="10919" marT="7620" marB="0" anchor="b"/>
                </a:tc>
                <a:extLst>
                  <a:ext uri="{0D108BD9-81ED-4DB2-BD59-A6C34878D82A}">
                    <a16:rowId xmlns:a16="http://schemas.microsoft.com/office/drawing/2014/main" val="10001"/>
                  </a:ext>
                </a:extLst>
              </a:tr>
              <a:tr h="337649">
                <a:tc>
                  <a:txBody>
                    <a:bodyPr/>
                    <a:lstStyle/>
                    <a:p>
                      <a:pPr algn="ctr" fontAlgn="ctr"/>
                      <a:r>
                        <a:rPr lang="en-US" sz="1400" b="0" i="0" u="none" strike="noStrike" dirty="0">
                          <a:solidFill>
                            <a:srgbClr val="000000"/>
                          </a:solidFill>
                          <a:effectLst/>
                          <a:latin typeface="Arial"/>
                        </a:rPr>
                        <a:t>22</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19-156</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7/2/2019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Seat post</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seat post on the bicycles can break</a:t>
                      </a:r>
                    </a:p>
                  </a:txBody>
                  <a:tcPr marL="10919" marR="10919" marT="7620" marB="0" anchor="b"/>
                </a:tc>
                <a:extLst>
                  <a:ext uri="{0D108BD9-81ED-4DB2-BD59-A6C34878D82A}">
                    <a16:rowId xmlns:a16="http://schemas.microsoft.com/office/drawing/2014/main" val="10002"/>
                  </a:ext>
                </a:extLst>
              </a:tr>
              <a:tr h="337649">
                <a:tc>
                  <a:txBody>
                    <a:bodyPr/>
                    <a:lstStyle/>
                    <a:p>
                      <a:pPr algn="ctr" fontAlgn="ctr"/>
                      <a:r>
                        <a:rPr lang="en-US" sz="1400" b="0" i="0" u="none" strike="noStrike" dirty="0">
                          <a:solidFill>
                            <a:srgbClr val="000000"/>
                          </a:solidFill>
                          <a:effectLst/>
                          <a:latin typeface="Arial"/>
                        </a:rPr>
                        <a:t>23</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19-157</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7/2/2019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fork’s lower leg assembly can break</a:t>
                      </a:r>
                    </a:p>
                  </a:txBody>
                  <a:tcPr marL="10919" marR="10919" marT="7620" marB="0" anchor="b"/>
                </a:tc>
                <a:extLst>
                  <a:ext uri="{0D108BD9-81ED-4DB2-BD59-A6C34878D82A}">
                    <a16:rowId xmlns:a16="http://schemas.microsoft.com/office/drawing/2014/main" val="10003"/>
                  </a:ext>
                </a:extLst>
              </a:tr>
              <a:tr h="359117">
                <a:tc>
                  <a:txBody>
                    <a:bodyPr/>
                    <a:lstStyle/>
                    <a:p>
                      <a:pPr algn="ctr" fontAlgn="ctr"/>
                      <a:r>
                        <a:rPr lang="en-US" sz="1400" b="0" i="0" u="none" strike="noStrike" dirty="0">
                          <a:solidFill>
                            <a:srgbClr val="000000"/>
                          </a:solidFill>
                          <a:effectLst/>
                          <a:latin typeface="Arial"/>
                        </a:rPr>
                        <a:t>24</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19-175</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7/25/2019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fork can break</a:t>
                      </a:r>
                    </a:p>
                  </a:txBody>
                  <a:tcPr marL="10919" marR="10919" marT="7620" marB="0" anchor="b"/>
                </a:tc>
                <a:extLst>
                  <a:ext uri="{0D108BD9-81ED-4DB2-BD59-A6C34878D82A}">
                    <a16:rowId xmlns:a16="http://schemas.microsoft.com/office/drawing/2014/main" val="10004"/>
                  </a:ext>
                </a:extLst>
              </a:tr>
              <a:tr h="337649">
                <a:tc>
                  <a:txBody>
                    <a:bodyPr/>
                    <a:lstStyle/>
                    <a:p>
                      <a:pPr algn="ctr" fontAlgn="ctr"/>
                      <a:r>
                        <a:rPr lang="en-US" sz="1400" b="0" i="0" u="none" strike="noStrike" dirty="0">
                          <a:solidFill>
                            <a:srgbClr val="000000"/>
                          </a:solidFill>
                          <a:effectLst/>
                          <a:latin typeface="Arial"/>
                        </a:rPr>
                        <a:t>25</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19-729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3/19/2020</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Steerer Tube</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 The bicycle stem can break</a:t>
                      </a:r>
                    </a:p>
                  </a:txBody>
                  <a:tcPr marL="10919" marR="10919" marT="7620" marB="0" anchor="b"/>
                </a:tc>
                <a:extLst>
                  <a:ext uri="{0D108BD9-81ED-4DB2-BD59-A6C34878D82A}">
                    <a16:rowId xmlns:a16="http://schemas.microsoft.com/office/drawing/2014/main" val="10005"/>
                  </a:ext>
                </a:extLst>
              </a:tr>
              <a:tr h="337649">
                <a:tc>
                  <a:txBody>
                    <a:bodyPr/>
                    <a:lstStyle/>
                    <a:p>
                      <a:pPr algn="ctr" fontAlgn="ctr"/>
                      <a:r>
                        <a:rPr lang="en-US" sz="1400" b="0" i="0" u="none" strike="noStrike" dirty="0">
                          <a:solidFill>
                            <a:srgbClr val="000000"/>
                          </a:solidFill>
                          <a:effectLst/>
                          <a:latin typeface="Arial"/>
                        </a:rPr>
                        <a:t>26</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20-035</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12/6/2019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Fender</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front fender can fall onto the front wheel</a:t>
                      </a:r>
                    </a:p>
                  </a:txBody>
                  <a:tcPr marL="10919" marR="10919" marT="7620" marB="0" anchor="b"/>
                </a:tc>
                <a:extLst>
                  <a:ext uri="{0D108BD9-81ED-4DB2-BD59-A6C34878D82A}">
                    <a16:rowId xmlns:a16="http://schemas.microsoft.com/office/drawing/2014/main" val="10006"/>
                  </a:ext>
                </a:extLst>
              </a:tr>
              <a:tr h="360815">
                <a:tc>
                  <a:txBody>
                    <a:bodyPr/>
                    <a:lstStyle/>
                    <a:p>
                      <a:pPr algn="ctr" fontAlgn="ctr"/>
                      <a:r>
                        <a:rPr lang="en-US" sz="1400" b="0" i="0" u="none" strike="noStrike" dirty="0">
                          <a:solidFill>
                            <a:srgbClr val="000000"/>
                          </a:solidFill>
                          <a:effectLst/>
                          <a:latin typeface="Arial"/>
                        </a:rPr>
                        <a:t>27</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20-039</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12/11/2020</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Handlebar</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 aerobars can crack and break</a:t>
                      </a:r>
                    </a:p>
                  </a:txBody>
                  <a:tcPr marL="10919" marR="10919" marT="7620" marB="0" anchor="b"/>
                </a:tc>
                <a:extLst>
                  <a:ext uri="{0D108BD9-81ED-4DB2-BD59-A6C34878D82A}">
                    <a16:rowId xmlns:a16="http://schemas.microsoft.com/office/drawing/2014/main" val="10007"/>
                  </a:ext>
                </a:extLst>
              </a:tr>
              <a:tr h="337649">
                <a:tc>
                  <a:txBody>
                    <a:bodyPr/>
                    <a:lstStyle/>
                    <a:p>
                      <a:pPr algn="ctr" fontAlgn="ctr"/>
                      <a:r>
                        <a:rPr lang="en-US" sz="1400" b="0" i="0" u="none" strike="noStrike" dirty="0">
                          <a:solidFill>
                            <a:srgbClr val="000000"/>
                          </a:solidFill>
                          <a:effectLst/>
                          <a:latin typeface="Arial"/>
                        </a:rPr>
                        <a:t>28</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20-042</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12/19/2020</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 and Frame</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fork steerer tube can crack or break during use.</a:t>
                      </a:r>
                    </a:p>
                  </a:txBody>
                  <a:tcPr marL="10919" marR="10919" marT="7620" marB="0" anchor="b"/>
                </a:tc>
                <a:extLst>
                  <a:ext uri="{0D108BD9-81ED-4DB2-BD59-A6C34878D82A}">
                    <a16:rowId xmlns:a16="http://schemas.microsoft.com/office/drawing/2014/main" val="10008"/>
                  </a:ext>
                </a:extLst>
              </a:tr>
              <a:tr h="312420">
                <a:tc>
                  <a:txBody>
                    <a:bodyPr/>
                    <a:lstStyle/>
                    <a:p>
                      <a:pPr algn="ctr" fontAlgn="ctr"/>
                      <a:r>
                        <a:rPr lang="en-US" sz="1400" b="0" i="0" u="none" strike="noStrike" dirty="0">
                          <a:solidFill>
                            <a:srgbClr val="000000"/>
                          </a:solidFill>
                          <a:effectLst/>
                          <a:latin typeface="Arial"/>
                        </a:rPr>
                        <a:t>29</a:t>
                      </a:r>
                    </a:p>
                  </a:txBody>
                  <a:tcPr marL="13649" marR="13649" marT="9525" marB="0" anchor="ctr"/>
                </a:tc>
                <a:tc>
                  <a:txBody>
                    <a:bodyPr/>
                    <a:lstStyle/>
                    <a:p>
                      <a:pPr algn="l" fontAlgn="b"/>
                      <a:r>
                        <a:rPr lang="en-US" sz="1400" b="0" i="0" u="none" strike="noStrike" dirty="0">
                          <a:solidFill>
                            <a:srgbClr val="333333"/>
                          </a:solidFill>
                          <a:effectLst/>
                          <a:latin typeface="Arial" panose="020B0604020202020204" pitchFamily="34" charset="0"/>
                          <a:cs typeface="Arial" panose="020B0604020202020204" pitchFamily="34" charset="0"/>
                        </a:rPr>
                        <a:t>20-104</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4/2/2020</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Pedal</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pedal body can separate from the pedal spindle</a:t>
                      </a:r>
                    </a:p>
                  </a:txBody>
                  <a:tcPr marL="10919" marR="10919" marT="7620" marB="0" anchor="b"/>
                </a:tc>
                <a:extLst>
                  <a:ext uri="{0D108BD9-81ED-4DB2-BD59-A6C34878D82A}">
                    <a16:rowId xmlns:a16="http://schemas.microsoft.com/office/drawing/2014/main" val="10009"/>
                  </a:ext>
                </a:extLst>
              </a:tr>
              <a:tr h="337649">
                <a:tc>
                  <a:txBody>
                    <a:bodyPr/>
                    <a:lstStyle/>
                    <a:p>
                      <a:pPr algn="ctr" fontAlgn="ctr"/>
                      <a:r>
                        <a:rPr lang="en-US" sz="1400" b="0" i="0" u="none" strike="noStrike" dirty="0">
                          <a:solidFill>
                            <a:srgbClr val="000000"/>
                          </a:solidFill>
                          <a:effectLst/>
                          <a:latin typeface="Arial"/>
                        </a:rPr>
                        <a:t>30</a:t>
                      </a:r>
                    </a:p>
                  </a:txBody>
                  <a:tcPr marL="13649" marR="13649" marT="9525" marB="0" anchor="ctr"/>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20-728</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3/9/2020</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Fork</a:t>
                      </a:r>
                    </a:p>
                  </a:txBody>
                  <a:tcPr marL="10919" marR="10919" marT="7620" marB="0" anchor="b"/>
                </a:tc>
                <a:tc>
                  <a:txBody>
                    <a:bodyPr/>
                    <a:lstStyle/>
                    <a:p>
                      <a:pPr algn="l" fontAlgn="b"/>
                      <a:r>
                        <a:rPr lang="en-US" sz="1400" b="0" i="0" u="none" strike="noStrike" dirty="0">
                          <a:solidFill>
                            <a:srgbClr val="000000"/>
                          </a:solidFill>
                          <a:effectLst/>
                          <a:latin typeface="Arial" panose="020B0604020202020204" pitchFamily="34" charset="0"/>
                          <a:cs typeface="Arial" panose="020B0604020202020204" pitchFamily="34" charset="0"/>
                        </a:rPr>
                        <a:t>The bicycle’s front fork can loosen and detach</a:t>
                      </a:r>
                    </a:p>
                  </a:txBody>
                  <a:tcPr marL="10919" marR="10919" marT="7620"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89736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746" y="2931680"/>
            <a:ext cx="10123056" cy="1526020"/>
          </a:xfrm>
        </p:spPr>
        <p:txBody>
          <a:bodyPr>
            <a:normAutofit/>
          </a:bodyPr>
          <a:lstStyle/>
          <a:p>
            <a:pPr algn="ctr"/>
            <a:r>
              <a:rPr lang="en-US" sz="3600" dirty="0"/>
              <a:t>CPSC Bicycle Incident Data and Case Studies</a:t>
            </a:r>
            <a:br>
              <a:rPr lang="en-US" sz="3600" dirty="0"/>
            </a:br>
            <a:endParaRPr lang="en-US" sz="3600" dirty="0"/>
          </a:p>
        </p:txBody>
      </p:sp>
    </p:spTree>
    <p:extLst>
      <p:ext uri="{BB962C8B-B14F-4D97-AF65-F5344CB8AC3E}">
        <p14:creationId xmlns:p14="http://schemas.microsoft.com/office/powerpoint/2010/main" val="110502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81" y="200117"/>
            <a:ext cx="10972800" cy="943404"/>
          </a:xfrm>
        </p:spPr>
        <p:txBody>
          <a:bodyPr>
            <a:normAutofit/>
          </a:bodyPr>
          <a:lstStyle/>
          <a:p>
            <a:r>
              <a:rPr lang="en-US" sz="3600" dirty="0"/>
              <a:t>Biographies</a:t>
            </a:r>
          </a:p>
        </p:txBody>
      </p:sp>
      <p:sp>
        <p:nvSpPr>
          <p:cNvPr id="3" name="Text Placeholder 2"/>
          <p:cNvSpPr>
            <a:spLocks noGrp="1"/>
          </p:cNvSpPr>
          <p:nvPr>
            <p:ph type="body" idx="1"/>
          </p:nvPr>
        </p:nvSpPr>
        <p:spPr>
          <a:xfrm>
            <a:off x="525091" y="1143521"/>
            <a:ext cx="3739982" cy="911894"/>
          </a:xfrm>
        </p:spPr>
        <p:txBody>
          <a:bodyPr>
            <a:normAutofit/>
          </a:bodyPr>
          <a:lstStyle/>
          <a:p>
            <a:r>
              <a:rPr lang="en-US" sz="1200" dirty="0"/>
              <a:t>Vince Amodeo (Retired)</a:t>
            </a:r>
          </a:p>
          <a:p>
            <a:r>
              <a:rPr lang="en-US" sz="1200" dirty="0"/>
              <a:t>Mechanical Engineer</a:t>
            </a:r>
          </a:p>
          <a:p>
            <a:r>
              <a:rPr lang="en-US" sz="1200" dirty="0"/>
              <a:t>National Product Testing and Evaluation Center</a:t>
            </a:r>
          </a:p>
          <a:p>
            <a:r>
              <a:rPr lang="en-US" sz="1200" dirty="0"/>
              <a:t>U.S. Consumer Product Safety Commission</a:t>
            </a:r>
          </a:p>
        </p:txBody>
      </p:sp>
      <p:sp>
        <p:nvSpPr>
          <p:cNvPr id="8" name="Content Placeholder 7"/>
          <p:cNvSpPr>
            <a:spLocks noGrp="1"/>
          </p:cNvSpPr>
          <p:nvPr>
            <p:ph sz="half" idx="2"/>
          </p:nvPr>
        </p:nvSpPr>
        <p:spPr>
          <a:xfrm>
            <a:off x="525091" y="2106721"/>
            <a:ext cx="5386917" cy="4061550"/>
          </a:xfrm>
        </p:spPr>
        <p:txBody>
          <a:bodyPr>
            <a:normAutofit/>
          </a:bodyPr>
          <a:lstStyle/>
          <a:p>
            <a:r>
              <a:rPr lang="en-US" sz="1200" dirty="0"/>
              <a:t>Mr. Amodeo was a mechanical engineer with the CPSC at its National Product Testing and Evaluation Center (NPTEC) in Rockville, MD. He worked at CPSC from 2001 to 2019. </a:t>
            </a:r>
          </a:p>
          <a:p>
            <a:endParaRPr lang="en-US" sz="1200" dirty="0"/>
          </a:p>
          <a:p>
            <a:r>
              <a:rPr lang="en-US" sz="1200" dirty="0"/>
              <a:t>His work involved safety assessments of various consumer products, review of consumer product incident data, and working with voluntary standards bodies such as ASTM, UL, and ANSI in developing consumer product safety standards. Mr. Amodeo was the primary engineer for bicycle related product issues and worked with the ASTM F08.10 bicycle safety subcommittee for the past 16 years in developing standards for bicycles in addition to developing revisions and providing guidance on the CPSC Federal bicycle regulation. </a:t>
            </a:r>
          </a:p>
          <a:p>
            <a:endParaRPr lang="en-US" sz="1200" dirty="0"/>
          </a:p>
          <a:p>
            <a:r>
              <a:rPr lang="en-US" sz="1200" dirty="0"/>
              <a:t>Prior to his work at CPSC, Mr. Amodeo was a mechanical engineer for the Naval Sea Systems Command where he planned and monitored programs for the development of Navy handling and steering gear systems. He received a B.S. in mechanical engineering from the University of Rochester (NY). </a:t>
            </a:r>
          </a:p>
          <a:p>
            <a:endParaRPr lang="en-US" sz="1200" dirty="0"/>
          </a:p>
        </p:txBody>
      </p:sp>
      <p:sp>
        <p:nvSpPr>
          <p:cNvPr id="4" name="Text Placeholder 3"/>
          <p:cNvSpPr>
            <a:spLocks noGrp="1"/>
          </p:cNvSpPr>
          <p:nvPr>
            <p:ph type="body" sz="quarter" idx="3"/>
          </p:nvPr>
        </p:nvSpPr>
        <p:spPr>
          <a:xfrm>
            <a:off x="6373094" y="1143521"/>
            <a:ext cx="3891741" cy="911894"/>
          </a:xfrm>
        </p:spPr>
        <p:txBody>
          <a:bodyPr>
            <a:noAutofit/>
          </a:bodyPr>
          <a:lstStyle/>
          <a:p>
            <a:r>
              <a:rPr lang="en-US" sz="1200" dirty="0"/>
              <a:t>Caroleene Paul</a:t>
            </a:r>
          </a:p>
          <a:p>
            <a:r>
              <a:rPr lang="en-US" sz="1200" dirty="0"/>
              <a:t>Mechanical Engineer</a:t>
            </a:r>
          </a:p>
          <a:p>
            <a:r>
              <a:rPr lang="en-US" sz="1200" dirty="0"/>
              <a:t>National Product Testing and Evaluation Center</a:t>
            </a:r>
          </a:p>
          <a:p>
            <a:r>
              <a:rPr lang="en-US" sz="1200" dirty="0"/>
              <a:t>U.S. Consumer Product Safety Commission</a:t>
            </a:r>
          </a:p>
        </p:txBody>
      </p:sp>
      <p:sp>
        <p:nvSpPr>
          <p:cNvPr id="5" name="Content Placeholder 4"/>
          <p:cNvSpPr>
            <a:spLocks noGrp="1"/>
          </p:cNvSpPr>
          <p:nvPr>
            <p:ph sz="quarter" idx="4"/>
          </p:nvPr>
        </p:nvSpPr>
        <p:spPr>
          <a:xfrm>
            <a:off x="6373094" y="2106721"/>
            <a:ext cx="5389033" cy="4061550"/>
          </a:xfrm>
        </p:spPr>
        <p:txBody>
          <a:bodyPr>
            <a:noAutofit/>
          </a:bodyPr>
          <a:lstStyle/>
          <a:p>
            <a:r>
              <a:rPr lang="en-US" sz="1200" dirty="0"/>
              <a:t>Ms. Paul is a Mechanical Engineer with the CPSC at its National Product Testing and Evaluation Center (NPTEC) in Maryland and has 20 years of experience in consumer product safety. She is the program manager for mechanical hazards not related to children’s products. Her work includes failure, safety, and test and evaluation analysis of off-road vehicles and power tools. </a:t>
            </a:r>
          </a:p>
          <a:p>
            <a:endParaRPr lang="en-US" sz="1200" dirty="0"/>
          </a:p>
          <a:p>
            <a:r>
              <a:rPr lang="en-US" sz="1200" dirty="0"/>
              <a:t>Ms. Paul serves on numerous product standard committees with Underwriters Laboratories (UL), American National Standards Institute/Specialty Vehicle Institute (ANSI/SVIA), American National Standards Institute/Recreational off-highway vehicle association (ANSI/ROHVA), and American National Standards Institute/Outdoor Power Equipment Institute (ANSI/OPEI). </a:t>
            </a:r>
          </a:p>
          <a:p>
            <a:endParaRPr lang="en-US" sz="1200" dirty="0"/>
          </a:p>
          <a:p>
            <a:r>
              <a:rPr lang="en-US" sz="1200" dirty="0"/>
              <a:t>Prior to working at CPSC, Ms. Paul spent 6 years as a design, test and evaluation engineer at the VSE Corporation in Alexandria, VA. Ms. Paul received a B.S. in Mechanical Engineering from the Pennsylvania State University, State College, PA.</a:t>
            </a:r>
            <a:r>
              <a:rPr lang="en-US" sz="1200" b="1" dirty="0"/>
              <a:t> </a:t>
            </a:r>
            <a:endParaRPr lang="en-US" sz="1200" dirty="0"/>
          </a:p>
          <a:p>
            <a:endParaRPr lang="en-US" sz="1200" dirty="0"/>
          </a:p>
        </p:txBody>
      </p:sp>
    </p:spTree>
    <p:extLst>
      <p:ext uri="{BB962C8B-B14F-4D97-AF65-F5344CB8AC3E}">
        <p14:creationId xmlns:p14="http://schemas.microsoft.com/office/powerpoint/2010/main" val="2896320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pPr eaLnBrk="1" hangingPunct="1"/>
            <a:r>
              <a:rPr lang="en-US" altLang="en-US" sz="4000" dirty="0"/>
              <a:t>Bicycle Injuries</a:t>
            </a:r>
          </a:p>
        </p:txBody>
      </p:sp>
      <p:sp>
        <p:nvSpPr>
          <p:cNvPr id="7174" name="Content Placeholder 8"/>
          <p:cNvSpPr>
            <a:spLocks noGrp="1"/>
          </p:cNvSpPr>
          <p:nvPr>
            <p:ph idx="1"/>
          </p:nvPr>
        </p:nvSpPr>
        <p:spPr/>
        <p:txBody>
          <a:bodyPr>
            <a:normAutofit/>
          </a:bodyPr>
          <a:lstStyle/>
          <a:p>
            <a:pPr marL="285750" indent="-285750">
              <a:lnSpc>
                <a:spcPct val="120000"/>
              </a:lnSpc>
              <a:buClrTx/>
              <a:buFont typeface="Arial" panose="020B0604020202020204" pitchFamily="34" charset="0"/>
              <a:buChar char="•"/>
              <a:defRPr/>
            </a:pPr>
            <a:r>
              <a:rPr lang="en-US" altLang="en-US" sz="1800" dirty="0"/>
              <a:t>CPSC's National Electronic Injury Surveillance System (NEISS) collects injury data associated with consumer products from U.S. hospital emergency departments (EDs) across the country. Consisting of a national probability sample of hospitals of differing sizes and locations, NEISS provides national estimates of the number and types of consumer product-related injuries.</a:t>
            </a:r>
          </a:p>
          <a:p>
            <a:pPr marL="652463" lvl="1" indent="-285750">
              <a:lnSpc>
                <a:spcPct val="120000"/>
              </a:lnSpc>
              <a:buClrTx/>
              <a:buFont typeface="Wingdings" panose="05000000000000000000" pitchFamily="2" charset="2"/>
              <a:buChar char="Ø"/>
              <a:defRPr/>
            </a:pPr>
            <a:r>
              <a:rPr lang="en-US" altLang="en-US" sz="1600" dirty="0">
                <a:solidFill>
                  <a:srgbClr val="1A2857"/>
                </a:solidFill>
              </a:rPr>
              <a:t>Product code: 5040 (bicycles or accessories), 5033 (mountain bikes)</a:t>
            </a:r>
          </a:p>
          <a:p>
            <a:pPr marL="652463" lvl="1" indent="-285750">
              <a:lnSpc>
                <a:spcPct val="120000"/>
              </a:lnSpc>
              <a:buClrTx/>
              <a:buFont typeface="Wingdings" panose="05000000000000000000" pitchFamily="2" charset="2"/>
              <a:buChar char="Ø"/>
              <a:defRPr/>
            </a:pPr>
            <a:r>
              <a:rPr lang="en-US" altLang="en-US" sz="1600" dirty="0">
                <a:solidFill>
                  <a:srgbClr val="1A2857"/>
                </a:solidFill>
              </a:rPr>
              <a:t>Report – </a:t>
            </a:r>
            <a:r>
              <a:rPr lang="en-US" altLang="en-US" sz="1600" i="1" dirty="0">
                <a:solidFill>
                  <a:srgbClr val="1A2857"/>
                </a:solidFill>
              </a:rPr>
              <a:t>Bicycle Injuries Seen in Hospital Emergency Departments (2013</a:t>
            </a:r>
            <a:r>
              <a:rPr lang="en-US" altLang="en-US" sz="1600" dirty="0">
                <a:solidFill>
                  <a:srgbClr val="1A2857"/>
                </a:solidFill>
              </a:rPr>
              <a:t>)</a:t>
            </a:r>
          </a:p>
          <a:p>
            <a:pPr marL="927100" lvl="2" indent="-285750">
              <a:buClrTx/>
              <a:buFont typeface="Arial" panose="020B0604020202020204" pitchFamily="34" charset="0"/>
              <a:buChar char="•"/>
              <a:defRPr/>
            </a:pPr>
            <a:r>
              <a:rPr lang="en-US" altLang="en-US" sz="1500" dirty="0"/>
              <a:t>531,240 injuries associated with bicycles and accessories seen in hospital emergency departments in 2013.</a:t>
            </a:r>
          </a:p>
          <a:p>
            <a:pPr marL="927100" lvl="2" indent="-285750">
              <a:buClrTx/>
              <a:buFont typeface="Arial" panose="020B0604020202020204" pitchFamily="34" charset="0"/>
              <a:buChar char="•"/>
              <a:defRPr/>
            </a:pPr>
            <a:r>
              <a:rPr lang="en-US" altLang="en-US" sz="1500" dirty="0"/>
              <a:t>Over 90 percent resulted from riding the bicycle.</a:t>
            </a:r>
          </a:p>
          <a:p>
            <a:pPr marL="927100" lvl="2" indent="-285750">
              <a:buClrTx/>
              <a:buFont typeface="Arial" panose="020B0604020202020204" pitchFamily="34" charset="0"/>
              <a:buChar char="•"/>
              <a:defRPr/>
            </a:pPr>
            <a:r>
              <a:rPr lang="en-US" sz="1500" dirty="0"/>
              <a:t>More than half (51.9 percent) were described as falls from the bike.</a:t>
            </a:r>
          </a:p>
          <a:p>
            <a:pPr marL="927100" lvl="2" indent="-285750">
              <a:buClrTx/>
              <a:buFont typeface="Wingdings" panose="05000000000000000000" pitchFamily="2" charset="2"/>
              <a:buChar char="q"/>
              <a:defRPr/>
            </a:pPr>
            <a:endParaRPr lang="en-US" sz="1600" dirty="0"/>
          </a:p>
          <a:p>
            <a:pPr marL="285750" indent="-285750">
              <a:buClrTx/>
              <a:buFont typeface="Arial" panose="020B0604020202020204" pitchFamily="34" charset="0"/>
              <a:buChar char="•"/>
              <a:defRPr/>
            </a:pPr>
            <a:r>
              <a:rPr lang="en-US" altLang="en-US" sz="1800" dirty="0"/>
              <a:t>In-depth Investigations (IDIs) of bicycle incidents:</a:t>
            </a:r>
          </a:p>
          <a:p>
            <a:pPr marL="652463" lvl="1" indent="-285750">
              <a:buClrTx/>
              <a:buFont typeface="Wingdings" panose="05000000000000000000" pitchFamily="2" charset="2"/>
              <a:buChar char="Ø"/>
              <a:defRPr/>
            </a:pPr>
            <a:r>
              <a:rPr lang="en-US" altLang="en-US" sz="1600" dirty="0">
                <a:solidFill>
                  <a:srgbClr val="1A2857"/>
                </a:solidFill>
              </a:rPr>
              <a:t>Provide detailed information on incident and product</a:t>
            </a:r>
          </a:p>
          <a:p>
            <a:pPr marL="652463" lvl="1" indent="-285750">
              <a:buClrTx/>
              <a:buFont typeface="Wingdings" panose="05000000000000000000" pitchFamily="2" charset="2"/>
              <a:buChar char="Ø"/>
              <a:defRPr/>
            </a:pPr>
            <a:r>
              <a:rPr lang="en-US" altLang="en-US" sz="1600" dirty="0">
                <a:solidFill>
                  <a:srgbClr val="1A2857"/>
                </a:solidFill>
              </a:rPr>
              <a:t>302 IDIs from January 2007 to January 2017</a:t>
            </a:r>
          </a:p>
          <a:p>
            <a:pPr marL="927100" lvl="2" indent="-285750">
              <a:buClrTx/>
              <a:buFont typeface="Arial" panose="020B0604020202020204" pitchFamily="34" charset="0"/>
              <a:buChar char="•"/>
              <a:defRPr/>
            </a:pPr>
            <a:r>
              <a:rPr lang="en-US" altLang="en-US" sz="1500" dirty="0"/>
              <a:t>Includes bike accessories (e.g., helmets) incidents</a:t>
            </a:r>
          </a:p>
          <a:p>
            <a:pPr marL="652463" lvl="1" indent="-285750">
              <a:buClrTx/>
              <a:buFont typeface="Wingdings" panose="05000000000000000000" pitchFamily="2" charset="2"/>
              <a:buChar char="Ø"/>
              <a:defRPr/>
            </a:pPr>
            <a:r>
              <a:rPr lang="en-US" altLang="en-US" sz="1600" dirty="0">
                <a:solidFill>
                  <a:srgbClr val="1A2857"/>
                </a:solidFill>
              </a:rPr>
              <a:t>Unlike NEISS incidents, cannot use to calculate national estimates</a:t>
            </a:r>
          </a:p>
          <a:p>
            <a:pPr marL="927100" lvl="2" indent="-285750">
              <a:buClr>
                <a:schemeClr val="accent3"/>
              </a:buClr>
              <a:buFont typeface="Wingdings" panose="05000000000000000000" pitchFamily="2" charset="2"/>
              <a:buChar char="Ø"/>
              <a:defRPr/>
            </a:pPr>
            <a:endParaRPr lang="en-US" altLang="en-US" sz="1600" dirty="0"/>
          </a:p>
        </p:txBody>
      </p:sp>
    </p:spTree>
    <p:extLst>
      <p:ext uri="{BB962C8B-B14F-4D97-AF65-F5344CB8AC3E}">
        <p14:creationId xmlns:p14="http://schemas.microsoft.com/office/powerpoint/2010/main" val="2253941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eaLnBrk="1" hangingPunct="1"/>
            <a:r>
              <a:rPr lang="en-US" altLang="en-US" sz="4000" dirty="0"/>
              <a:t>Bicycle Components</a:t>
            </a:r>
          </a:p>
        </p:txBody>
      </p:sp>
      <p:pic>
        <p:nvPicPr>
          <p:cNvPr id="9219" name="Content Placeholder 6" descr="800px-Bicycle_diagram-en_svg.png"/>
          <p:cNvPicPr>
            <a:picLocks noGrp="1" noChangeAspect="1"/>
          </p:cNvPicPr>
          <p:nvPr>
            <p:ph idx="1"/>
          </p:nvPr>
        </p:nvPicPr>
        <p:blipFill>
          <a:blip r:embed="rId2" cstate="print"/>
          <a:stretch>
            <a:fillRect/>
          </a:stretch>
        </p:blipFill>
        <p:spPr>
          <a:xfrm>
            <a:off x="2628900" y="1963738"/>
            <a:ext cx="7019925" cy="37338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6" name="Rectangle 6"/>
          <p:cNvSpPr>
            <a:spLocks noChangeArrowheads="1"/>
          </p:cNvSpPr>
          <p:nvPr/>
        </p:nvSpPr>
        <p:spPr bwMode="auto">
          <a:xfrm>
            <a:off x="2438400" y="4949826"/>
            <a:ext cx="6057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dirty="0"/>
              <a:t>Source: Wikipedia.org - Schematic diagram of a bicycle. Sept 22, 2009</a:t>
            </a:r>
          </a:p>
        </p:txBody>
      </p:sp>
    </p:spTree>
    <p:extLst>
      <p:ext uri="{BB962C8B-B14F-4D97-AF65-F5344CB8AC3E}">
        <p14:creationId xmlns:p14="http://schemas.microsoft.com/office/powerpoint/2010/main" val="467673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eaLnBrk="1" hangingPunct="1"/>
            <a:r>
              <a:rPr lang="en-US" altLang="en-US" sz="3600" dirty="0"/>
              <a:t>Components Involved in Incidents</a:t>
            </a:r>
          </a:p>
        </p:txBody>
      </p:sp>
      <p:sp>
        <p:nvSpPr>
          <p:cNvPr id="11360" name="TextBox 6"/>
          <p:cNvSpPr txBox="1">
            <a:spLocks noChangeArrowheads="1"/>
          </p:cNvSpPr>
          <p:nvPr/>
        </p:nvSpPr>
        <p:spPr bwMode="auto">
          <a:xfrm>
            <a:off x="2447525" y="5775903"/>
            <a:ext cx="69744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dirty="0">
                <a:latin typeface="MS Sans Serif"/>
              </a:rPr>
              <a:t>Top 8 Bicycle Component Failures Based on IDIs </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7526" y="1505680"/>
            <a:ext cx="3187615" cy="4032993"/>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3976" y="1519476"/>
            <a:ext cx="3518049" cy="4019196"/>
          </a:xfrm>
          <a:prstGeom prst="rect">
            <a:avLst/>
          </a:prstGeom>
        </p:spPr>
      </p:pic>
    </p:spTree>
    <p:extLst>
      <p:ext uri="{BB962C8B-B14F-4D97-AF65-F5344CB8AC3E}">
        <p14:creationId xmlns:p14="http://schemas.microsoft.com/office/powerpoint/2010/main" val="1109449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pPr eaLnBrk="1" hangingPunct="1"/>
            <a:r>
              <a:rPr lang="en-US" altLang="en-US" sz="3600" dirty="0"/>
              <a:t>Failure Modes – Most Commonly Reported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37576029"/>
              </p:ext>
            </p:extLst>
          </p:nvPr>
        </p:nvGraphicFramePr>
        <p:xfrm>
          <a:off x="2781300" y="3303590"/>
          <a:ext cx="6591300" cy="1482724"/>
        </p:xfrm>
        <a:graphic>
          <a:graphicData uri="http://schemas.openxmlformats.org/drawingml/2006/table">
            <a:tbl>
              <a:tblPr firstRow="1" bandRow="1">
                <a:tableStyleId>{93296810-A885-4BE3-A3E7-6D5BEEA58F35}</a:tableStyleId>
              </a:tblPr>
              <a:tblGrid>
                <a:gridCol w="3295650">
                  <a:extLst>
                    <a:ext uri="{9D8B030D-6E8A-4147-A177-3AD203B41FA5}">
                      <a16:colId xmlns:a16="http://schemas.microsoft.com/office/drawing/2014/main" val="20000"/>
                    </a:ext>
                  </a:extLst>
                </a:gridCol>
                <a:gridCol w="3295650">
                  <a:extLst>
                    <a:ext uri="{9D8B030D-6E8A-4147-A177-3AD203B41FA5}">
                      <a16:colId xmlns:a16="http://schemas.microsoft.com/office/drawing/2014/main" val="20001"/>
                    </a:ext>
                  </a:extLst>
                </a:gridCol>
              </a:tblGrid>
              <a:tr h="370681">
                <a:tc>
                  <a:txBody>
                    <a:bodyPr/>
                    <a:lstStyle/>
                    <a:p>
                      <a:pPr algn="ctr"/>
                      <a:r>
                        <a:rPr lang="en-US" sz="1600" b="0" dirty="0">
                          <a:solidFill>
                            <a:schemeClr val="tx1"/>
                          </a:solidFill>
                          <a:latin typeface="MS Sans Serif"/>
                        </a:rPr>
                        <a:t>Cracked</a:t>
                      </a:r>
                    </a:p>
                  </a:txBody>
                  <a:tcPr marL="159976" marR="159976"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4">
                  <a:txBody>
                    <a:bodyPr/>
                    <a:lstStyle/>
                    <a:p>
                      <a:pPr algn="ctr"/>
                      <a:r>
                        <a:rPr lang="en-US" sz="1600" b="1" dirty="0">
                          <a:solidFill>
                            <a:schemeClr val="tx1"/>
                          </a:solidFill>
                          <a:latin typeface="MS Sans Serif"/>
                        </a:rPr>
                        <a:t>Structural</a:t>
                      </a:r>
                      <a:endParaRPr lang="en-US" sz="1400" b="1" dirty="0">
                        <a:solidFill>
                          <a:schemeClr val="tx1"/>
                        </a:solidFill>
                        <a:latin typeface="MS Sans Serif"/>
                      </a:endParaRPr>
                    </a:p>
                  </a:txBody>
                  <a:tcPr marL="159976" marR="159976"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70681">
                <a:tc>
                  <a:txBody>
                    <a:bodyPr/>
                    <a:lstStyle/>
                    <a:p>
                      <a:pPr algn="ctr"/>
                      <a:r>
                        <a:rPr lang="en-US" sz="1600" b="0" dirty="0">
                          <a:solidFill>
                            <a:schemeClr val="tx1"/>
                          </a:solidFill>
                          <a:latin typeface="MS Sans Serif"/>
                        </a:rPr>
                        <a:t>Came Apart</a:t>
                      </a:r>
                    </a:p>
                  </a:txBody>
                  <a:tcPr marL="159976" marR="159976"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370681">
                <a:tc>
                  <a:txBody>
                    <a:bodyPr/>
                    <a:lstStyle/>
                    <a:p>
                      <a:pPr algn="ctr"/>
                      <a:r>
                        <a:rPr lang="en-US" sz="1600" b="0" dirty="0">
                          <a:solidFill>
                            <a:schemeClr val="tx1"/>
                          </a:solidFill>
                          <a:latin typeface="MS Sans Serif"/>
                        </a:rPr>
                        <a:t>Deformed</a:t>
                      </a:r>
                    </a:p>
                  </a:txBody>
                  <a:tcPr marL="159976" marR="159976"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2"/>
                  </a:ext>
                </a:extLst>
              </a:tr>
              <a:tr h="370681">
                <a:tc>
                  <a:txBody>
                    <a:bodyPr/>
                    <a:lstStyle/>
                    <a:p>
                      <a:pPr algn="ctr"/>
                      <a:r>
                        <a:rPr lang="en-US" sz="1600" b="0" dirty="0">
                          <a:latin typeface="MS Sans Serif"/>
                        </a:rPr>
                        <a:t>Fractured</a:t>
                      </a:r>
                    </a:p>
                  </a:txBody>
                  <a:tcPr marL="159976" marR="159976"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3"/>
                  </a:ext>
                </a:extLst>
              </a:tr>
            </a:tbl>
          </a:graphicData>
        </a:graphic>
      </p:graphicFrame>
      <p:graphicFrame>
        <p:nvGraphicFramePr>
          <p:cNvPr id="8" name="Content Placeholder 6"/>
          <p:cNvGraphicFramePr>
            <a:graphicFrameLocks/>
          </p:cNvGraphicFramePr>
          <p:nvPr>
            <p:extLst>
              <p:ext uri="{D42A27DB-BD31-4B8C-83A1-F6EECF244321}">
                <p14:modId xmlns:p14="http://schemas.microsoft.com/office/powerpoint/2010/main" val="690847715"/>
              </p:ext>
            </p:extLst>
          </p:nvPr>
        </p:nvGraphicFramePr>
        <p:xfrm>
          <a:off x="2781300" y="2301449"/>
          <a:ext cx="6553200" cy="705922"/>
        </p:xfrm>
        <a:graphic>
          <a:graphicData uri="http://schemas.openxmlformats.org/drawingml/2006/table">
            <a:tbl>
              <a:tblPr firstRow="1" bandRow="1">
                <a:tableStyleId>{93296810-A885-4BE3-A3E7-6D5BEEA58F35}</a:tableStyleId>
              </a:tblPr>
              <a:tblGrid>
                <a:gridCol w="3276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0">
                <a:tc>
                  <a:txBody>
                    <a:bodyPr/>
                    <a:lstStyle/>
                    <a:p>
                      <a:pPr algn="ctr"/>
                      <a:r>
                        <a:rPr lang="en-US" sz="1600" b="0" dirty="0">
                          <a:solidFill>
                            <a:schemeClr val="tx1"/>
                          </a:solidFill>
                          <a:latin typeface="MS Sans Serif"/>
                        </a:rPr>
                        <a:t>Detached</a:t>
                      </a:r>
                    </a:p>
                  </a:txBody>
                  <a:tcPr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algn="ctr"/>
                      <a:r>
                        <a:rPr lang="en-US" sz="1600" b="1" dirty="0">
                          <a:solidFill>
                            <a:schemeClr val="tx1"/>
                          </a:solidFill>
                          <a:latin typeface="MS Sans Serif"/>
                        </a:rPr>
                        <a:t>Assembly or Maintenance</a:t>
                      </a:r>
                    </a:p>
                  </a:txBody>
                  <a:tcPr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70682">
                <a:tc>
                  <a:txBody>
                    <a:bodyPr/>
                    <a:lstStyle/>
                    <a:p>
                      <a:pPr algn="ctr"/>
                      <a:r>
                        <a:rPr lang="en-US" sz="1600" b="0" dirty="0">
                          <a:solidFill>
                            <a:schemeClr val="tx1"/>
                          </a:solidFill>
                          <a:latin typeface="MS Sans Serif"/>
                        </a:rPr>
                        <a:t>Loosened</a:t>
                      </a:r>
                    </a:p>
                  </a:txBody>
                  <a:tcPr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9" name="Content Placeholder 6"/>
          <p:cNvGraphicFramePr>
            <a:graphicFrameLocks/>
          </p:cNvGraphicFramePr>
          <p:nvPr>
            <p:extLst>
              <p:ext uri="{D42A27DB-BD31-4B8C-83A1-F6EECF244321}">
                <p14:modId xmlns:p14="http://schemas.microsoft.com/office/powerpoint/2010/main" val="2710138678"/>
              </p:ext>
            </p:extLst>
          </p:nvPr>
        </p:nvGraphicFramePr>
        <p:xfrm>
          <a:off x="2781300" y="5073875"/>
          <a:ext cx="6553200" cy="371475"/>
        </p:xfrm>
        <a:graphic>
          <a:graphicData uri="http://schemas.openxmlformats.org/drawingml/2006/table">
            <a:tbl>
              <a:tblPr firstRow="1" bandRow="1">
                <a:tableStyleId>{93296810-A885-4BE3-A3E7-6D5BEEA58F35}</a:tableStyleId>
              </a:tblPr>
              <a:tblGrid>
                <a:gridCol w="3276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371475">
                <a:tc>
                  <a:txBody>
                    <a:bodyPr/>
                    <a:lstStyle/>
                    <a:p>
                      <a:pPr algn="ctr"/>
                      <a:r>
                        <a:rPr lang="en-US" sz="1600" b="0" dirty="0">
                          <a:solidFill>
                            <a:schemeClr val="tx1"/>
                          </a:solidFill>
                          <a:latin typeface="MS Sans Serif"/>
                        </a:rPr>
                        <a:t>Malfunctioned</a:t>
                      </a:r>
                    </a:p>
                  </a:txBody>
                  <a:tcPr marT="45798" marB="457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1600" b="1" dirty="0">
                          <a:solidFill>
                            <a:schemeClr val="tx1"/>
                          </a:solidFill>
                          <a:latin typeface="MS Sans Serif"/>
                        </a:rPr>
                        <a:t>Unknown</a:t>
                      </a:r>
                      <a:endParaRPr lang="en-US" sz="1800" b="1" dirty="0">
                        <a:solidFill>
                          <a:schemeClr val="tx1"/>
                        </a:solidFill>
                        <a:latin typeface="MS Sans Serif"/>
                      </a:endParaRPr>
                    </a:p>
                  </a:txBody>
                  <a:tcPr marT="45798" marB="457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6"/>
          <p:cNvGraphicFramePr>
            <a:graphicFrameLocks/>
          </p:cNvGraphicFramePr>
          <p:nvPr>
            <p:extLst>
              <p:ext uri="{D42A27DB-BD31-4B8C-83A1-F6EECF244321}">
                <p14:modId xmlns:p14="http://schemas.microsoft.com/office/powerpoint/2010/main" val="1864550139"/>
              </p:ext>
            </p:extLst>
          </p:nvPr>
        </p:nvGraphicFramePr>
        <p:xfrm>
          <a:off x="2781300" y="1441615"/>
          <a:ext cx="6553200" cy="579170"/>
        </p:xfrm>
        <a:graphic>
          <a:graphicData uri="http://schemas.openxmlformats.org/drawingml/2006/table">
            <a:tbl>
              <a:tblPr firstRow="1" bandRow="1">
                <a:tableStyleId>{93296810-A885-4BE3-A3E7-6D5BEEA58F35}</a:tableStyleId>
              </a:tblPr>
              <a:tblGrid>
                <a:gridCol w="3276600">
                  <a:extLst>
                    <a:ext uri="{9D8B030D-6E8A-4147-A177-3AD203B41FA5}">
                      <a16:colId xmlns:a16="http://schemas.microsoft.com/office/drawing/2014/main" val="20000"/>
                    </a:ext>
                  </a:extLst>
                </a:gridCol>
                <a:gridCol w="3276600">
                  <a:extLst>
                    <a:ext uri="{9D8B030D-6E8A-4147-A177-3AD203B41FA5}">
                      <a16:colId xmlns:a16="http://schemas.microsoft.com/office/drawing/2014/main" val="20001"/>
                    </a:ext>
                  </a:extLst>
                </a:gridCol>
              </a:tblGrid>
              <a:tr h="569481">
                <a:tc>
                  <a:txBody>
                    <a:bodyPr/>
                    <a:lstStyle/>
                    <a:p>
                      <a:pPr algn="ctr"/>
                      <a:r>
                        <a:rPr lang="en-US" sz="1600" dirty="0">
                          <a:solidFill>
                            <a:schemeClr val="tx1"/>
                          </a:solidFill>
                          <a:latin typeface="MS Sans Serif"/>
                        </a:rPr>
                        <a:t>Component Failure Modes Cited</a:t>
                      </a:r>
                      <a:r>
                        <a:rPr lang="en-US" sz="1600" baseline="0" dirty="0">
                          <a:solidFill>
                            <a:schemeClr val="tx1"/>
                          </a:solidFill>
                          <a:latin typeface="MS Sans Serif"/>
                        </a:rPr>
                        <a:t> in Incident Description</a:t>
                      </a:r>
                      <a:endParaRPr lang="en-US" sz="1600" dirty="0">
                        <a:solidFill>
                          <a:schemeClr val="tx1"/>
                        </a:solidFill>
                        <a:latin typeface="MS Sans Serif"/>
                      </a:endParaRPr>
                    </a:p>
                  </a:txBody>
                  <a:tcPr marT="45745" marB="4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1600" dirty="0">
                          <a:solidFill>
                            <a:schemeClr val="tx1"/>
                          </a:solidFill>
                          <a:latin typeface="MS Sans Serif"/>
                        </a:rPr>
                        <a:t>Likely Failure Type</a:t>
                      </a:r>
                    </a:p>
                  </a:txBody>
                  <a:tcPr marT="45745" marB="457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12333" name="Rectangle 10"/>
          <p:cNvSpPr>
            <a:spLocks noChangeArrowheads="1"/>
          </p:cNvSpPr>
          <p:nvPr/>
        </p:nvSpPr>
        <p:spPr bwMode="auto">
          <a:xfrm>
            <a:off x="1713321" y="5899842"/>
            <a:ext cx="88513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1600" dirty="0">
                <a:latin typeface="MS Sans Serif"/>
              </a:rPr>
              <a:t>Note: In some cases, component failure may be the result of an incident rather than the cause</a:t>
            </a:r>
          </a:p>
        </p:txBody>
      </p:sp>
    </p:spTree>
    <p:extLst>
      <p:ext uri="{BB962C8B-B14F-4D97-AF65-F5344CB8AC3E}">
        <p14:creationId xmlns:p14="http://schemas.microsoft.com/office/powerpoint/2010/main" val="2752751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pPr eaLnBrk="1" hangingPunct="1"/>
            <a:r>
              <a:rPr lang="en-US" altLang="en-US" sz="4000" dirty="0"/>
              <a:t>Pedal-Related Incidents</a:t>
            </a:r>
          </a:p>
        </p:txBody>
      </p:sp>
      <p:grpSp>
        <p:nvGrpSpPr>
          <p:cNvPr id="8" name="Group 7"/>
          <p:cNvGrpSpPr/>
          <p:nvPr/>
        </p:nvGrpSpPr>
        <p:grpSpPr>
          <a:xfrm>
            <a:off x="2192482" y="1500623"/>
            <a:ext cx="7620000" cy="4267200"/>
            <a:chOff x="2286000" y="1676833"/>
            <a:chExt cx="7620000" cy="4267200"/>
          </a:xfrm>
        </p:grpSpPr>
        <p:grpSp>
          <p:nvGrpSpPr>
            <p:cNvPr id="14338" name="Group 12"/>
            <p:cNvGrpSpPr>
              <a:grpSpLocks/>
            </p:cNvGrpSpPr>
            <p:nvPr/>
          </p:nvGrpSpPr>
          <p:grpSpPr bwMode="auto">
            <a:xfrm>
              <a:off x="2286000" y="1676833"/>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grpSp>
        <p:pic>
          <p:nvPicPr>
            <p:cNvPr id="143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7386" y="3943642"/>
              <a:ext cx="2819400"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773" y="1809390"/>
              <a:ext cx="2743200"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Rectangle 14"/>
            <p:cNvSpPr>
              <a:spLocks noChangeArrowheads="1"/>
            </p:cNvSpPr>
            <p:nvPr/>
          </p:nvSpPr>
          <p:spPr bwMode="auto">
            <a:xfrm>
              <a:off x="2473037" y="1697868"/>
              <a:ext cx="407670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MS Sans Serif"/>
                </a:rPr>
                <a:t>Left pedal detached </a:t>
              </a:r>
            </a:p>
            <a:p>
              <a:pPr lvl="1" eaLnBrk="1" hangingPunct="1">
                <a:spcBef>
                  <a:spcPts val="250"/>
                </a:spcBef>
                <a:buFont typeface="Arial" pitchFamily="34" charset="0"/>
                <a:buChar char="•"/>
              </a:pPr>
              <a:r>
                <a:rPr lang="en-US" altLang="en-US" sz="1400" dirty="0">
                  <a:latin typeface="MS Sans Serif"/>
                </a:rPr>
                <a:t> 25-year-old female</a:t>
              </a:r>
            </a:p>
            <a:p>
              <a:pPr lvl="1" eaLnBrk="1" hangingPunct="1">
                <a:spcBef>
                  <a:spcPts val="250"/>
                </a:spcBef>
                <a:buFont typeface="Arial" pitchFamily="34" charset="0"/>
                <a:buChar char="•"/>
              </a:pPr>
              <a:r>
                <a:rPr lang="en-US" altLang="en-US" sz="1400" dirty="0">
                  <a:latin typeface="MS Sans Serif"/>
                </a:rPr>
                <a:t> Flipped over handlebars</a:t>
              </a:r>
            </a:p>
            <a:p>
              <a:pPr lvl="1" eaLnBrk="1" hangingPunct="1">
                <a:spcBef>
                  <a:spcPts val="250"/>
                </a:spcBef>
                <a:buFont typeface="Arial" pitchFamily="34" charset="0"/>
                <a:buChar char="•"/>
              </a:pPr>
              <a:r>
                <a:rPr lang="en-US" altLang="en-US" sz="1400" dirty="0">
                  <a:latin typeface="MS Sans Serif"/>
                </a:rPr>
                <a:t> Taken via ambulance to hospital</a:t>
              </a:r>
            </a:p>
            <a:p>
              <a:pPr lvl="1" eaLnBrk="1" hangingPunct="1">
                <a:spcBef>
                  <a:spcPts val="250"/>
                </a:spcBef>
                <a:buFont typeface="Arial" pitchFamily="34" charset="0"/>
                <a:buChar char="•"/>
              </a:pPr>
              <a:r>
                <a:rPr lang="en-US" altLang="en-US" sz="1400" dirty="0">
                  <a:latin typeface="MS Sans Serif"/>
                </a:rPr>
                <a:t> Bruised and swollen stomach, shoulder, and knees</a:t>
              </a:r>
            </a:p>
            <a:p>
              <a:pPr lvl="1" eaLnBrk="1" hangingPunct="1">
                <a:spcBef>
                  <a:spcPts val="250"/>
                </a:spcBef>
                <a:buFont typeface="Arial" pitchFamily="34" charset="0"/>
                <a:buChar char="•"/>
              </a:pPr>
              <a:endParaRPr lang="en-US" altLang="en-US" sz="1400" dirty="0">
                <a:latin typeface="MS Sans Serif"/>
              </a:endParaRPr>
            </a:p>
            <a:p>
              <a:pPr eaLnBrk="1" hangingPunct="1">
                <a:spcBef>
                  <a:spcPts val="250"/>
                </a:spcBef>
              </a:pPr>
              <a:r>
                <a:rPr lang="en-US" altLang="en-US" sz="1400" dirty="0">
                  <a:latin typeface="MS Sans Serif"/>
                </a:rPr>
                <a:t> Doc #: IDI 050211CCC1472</a:t>
              </a:r>
              <a:endParaRPr lang="en-US" altLang="en-US" sz="1400" dirty="0">
                <a:latin typeface="Verdana" pitchFamily="34" charset="0"/>
              </a:endParaRPr>
            </a:p>
          </p:txBody>
        </p:sp>
        <p:sp>
          <p:nvSpPr>
            <p:cNvPr id="2" name="TextBox 1"/>
            <p:cNvSpPr txBox="1"/>
            <p:nvPr/>
          </p:nvSpPr>
          <p:spPr>
            <a:xfrm>
              <a:off x="2514599" y="4037979"/>
              <a:ext cx="3993573" cy="1600438"/>
            </a:xfrm>
            <a:prstGeom prst="rect">
              <a:avLst/>
            </a:prstGeom>
            <a:noFill/>
          </p:spPr>
          <p:txBody>
            <a:bodyPr wrap="square" rtlCol="0">
              <a:spAutoFit/>
            </a:bodyPr>
            <a:lstStyle/>
            <a:p>
              <a:pPr>
                <a:buClrTx/>
                <a:buSzPct val="100000"/>
                <a:defRPr/>
              </a:pPr>
              <a:r>
                <a:rPr lang="en-US" sz="1400" dirty="0">
                  <a:latin typeface="MS Sans Serif"/>
                </a:rPr>
                <a:t>Right clipless pedal axle fractured </a:t>
              </a:r>
            </a:p>
            <a:p>
              <a:pPr marL="282575" lvl="1">
                <a:buClrTx/>
                <a:buFont typeface="Arial" pitchFamily="34" charset="0"/>
                <a:buChar char="•"/>
                <a:defRPr/>
              </a:pPr>
              <a:r>
                <a:rPr lang="en-US" sz="1400" dirty="0">
                  <a:latin typeface="MS Sans Serif"/>
                </a:rPr>
                <a:t> 19-year-old male </a:t>
              </a:r>
            </a:p>
            <a:p>
              <a:pPr marL="282575" lvl="1">
                <a:buClrTx/>
                <a:buFont typeface="Arial" pitchFamily="34" charset="0"/>
                <a:buChar char="•"/>
                <a:defRPr/>
              </a:pPr>
              <a:r>
                <a:rPr lang="en-US" sz="1400" dirty="0">
                  <a:latin typeface="MS Sans Serif"/>
                </a:rPr>
                <a:t> Fell to pavement</a:t>
              </a:r>
            </a:p>
            <a:p>
              <a:pPr marL="282575" lvl="1">
                <a:buClrTx/>
                <a:buFont typeface="Arial" pitchFamily="34" charset="0"/>
                <a:buChar char="•"/>
                <a:defRPr/>
              </a:pPr>
              <a:r>
                <a:rPr lang="en-US" sz="1400" dirty="0">
                  <a:latin typeface="MS Sans Serif"/>
                </a:rPr>
                <a:t> Lacerations and contusions to his right knee and elbow</a:t>
              </a:r>
            </a:p>
            <a:p>
              <a:pPr marL="282575" lvl="1">
                <a:buClrTx/>
                <a:buFont typeface="Arial" pitchFamily="34" charset="0"/>
                <a:buChar char="•"/>
                <a:defRPr/>
              </a:pPr>
              <a:endParaRPr lang="en-US" sz="1400" dirty="0">
                <a:latin typeface="MS Sans Serif"/>
              </a:endParaRPr>
            </a:p>
            <a:p>
              <a:pPr marL="265176" indent="-265176">
                <a:buClr>
                  <a:schemeClr val="accent3"/>
                </a:buClr>
                <a:defRPr/>
              </a:pPr>
              <a:r>
                <a:rPr lang="en-US" sz="1400" dirty="0">
                  <a:latin typeface="MS Sans Serif"/>
                </a:rPr>
                <a:t>Doc #: IDI 090521CNE4429</a:t>
              </a:r>
            </a:p>
          </p:txBody>
        </p:sp>
      </p:grpSp>
    </p:spTree>
    <p:extLst>
      <p:ext uri="{BB962C8B-B14F-4D97-AF65-F5344CB8AC3E}">
        <p14:creationId xmlns:p14="http://schemas.microsoft.com/office/powerpoint/2010/main" val="3640226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362200" y="1628777"/>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0" name="Rectangle 9"/>
          <p:cNvSpPr/>
          <p:nvPr/>
        </p:nvSpPr>
        <p:spPr bwMode="auto">
          <a:xfrm>
            <a:off x="2362200" y="3762377"/>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6387" name="Title 1"/>
          <p:cNvSpPr>
            <a:spLocks noGrp="1"/>
          </p:cNvSpPr>
          <p:nvPr>
            <p:ph type="title"/>
          </p:nvPr>
        </p:nvSpPr>
        <p:spPr/>
        <p:txBody>
          <a:bodyPr/>
          <a:lstStyle/>
          <a:p>
            <a:pPr eaLnBrk="1" hangingPunct="1"/>
            <a:r>
              <a:rPr lang="en-US" altLang="en-US" sz="4000" dirty="0"/>
              <a:t>Wheel-Related Incidents</a:t>
            </a:r>
          </a:p>
        </p:txBody>
      </p:sp>
      <p:sp>
        <p:nvSpPr>
          <p:cNvPr id="16388" name="Content Placeholder 2"/>
          <p:cNvSpPr>
            <a:spLocks noGrp="1"/>
          </p:cNvSpPr>
          <p:nvPr>
            <p:ph idx="1"/>
          </p:nvPr>
        </p:nvSpPr>
        <p:spPr>
          <a:xfrm>
            <a:off x="2514600" y="3793981"/>
            <a:ext cx="4040910" cy="2133601"/>
          </a:xfrm>
        </p:spPr>
        <p:txBody>
          <a:bodyPr anchor="ctr"/>
          <a:lstStyle/>
          <a:p>
            <a:pPr>
              <a:buClrTx/>
              <a:buSzPct val="100000"/>
            </a:pPr>
            <a:r>
              <a:rPr lang="en-US" altLang="en-US" sz="1400" dirty="0">
                <a:solidFill>
                  <a:srgbClr val="1A2857"/>
                </a:solidFill>
                <a:latin typeface="MS Sans Serif"/>
              </a:rPr>
              <a:t>Front wheel separated from suspension fork </a:t>
            </a:r>
          </a:p>
          <a:p>
            <a:pPr marL="282575" lvl="1">
              <a:buClrTx/>
              <a:buFont typeface="Arial" pitchFamily="34" charset="0"/>
              <a:buChar char="•"/>
            </a:pPr>
            <a:r>
              <a:rPr lang="en-US" altLang="en-US" sz="1400" dirty="0">
                <a:solidFill>
                  <a:srgbClr val="1A2857"/>
                </a:solidFill>
                <a:latin typeface="MS Sans Serif"/>
              </a:rPr>
              <a:t> 11-year-old male</a:t>
            </a:r>
          </a:p>
          <a:p>
            <a:pPr marL="282575" lvl="1">
              <a:buClrTx/>
              <a:buFont typeface="Arial" pitchFamily="34" charset="0"/>
              <a:buChar char="•"/>
            </a:pPr>
            <a:r>
              <a:rPr lang="en-US" altLang="en-US" sz="1400" dirty="0">
                <a:solidFill>
                  <a:srgbClr val="1A2857"/>
                </a:solidFill>
                <a:latin typeface="MS Sans Serif"/>
              </a:rPr>
              <a:t> Fell onto paved road</a:t>
            </a:r>
          </a:p>
          <a:p>
            <a:pPr marL="282575" lvl="1">
              <a:buClrTx/>
              <a:buFont typeface="Arial" pitchFamily="34" charset="0"/>
              <a:buChar char="•"/>
            </a:pPr>
            <a:r>
              <a:rPr lang="en-US" altLang="en-US" sz="1400" dirty="0">
                <a:solidFill>
                  <a:srgbClr val="1A2857"/>
                </a:solidFill>
                <a:latin typeface="MS Sans Serif"/>
              </a:rPr>
              <a:t> Abrasions to face, knees, fingers and elbows</a:t>
            </a:r>
          </a:p>
          <a:p>
            <a:pPr marL="282575" lvl="1">
              <a:buClrTx/>
              <a:buFont typeface="Arial" pitchFamily="34" charset="0"/>
              <a:buChar char="•"/>
            </a:pPr>
            <a:r>
              <a:rPr lang="en-US" altLang="en-US" sz="1400" dirty="0">
                <a:solidFill>
                  <a:srgbClr val="1A2857"/>
                </a:solidFill>
                <a:latin typeface="MS Sans Serif"/>
              </a:rPr>
              <a:t> Mild concussion, swollen lip</a:t>
            </a:r>
          </a:p>
          <a:p>
            <a:pPr marL="282575" lvl="1">
              <a:buClrTx/>
            </a:pPr>
            <a:endParaRPr lang="en-US" altLang="en-US" sz="1400" dirty="0">
              <a:solidFill>
                <a:srgbClr val="1A2857"/>
              </a:solidFill>
              <a:latin typeface="MS Sans Serif"/>
            </a:endParaRPr>
          </a:p>
          <a:p>
            <a:pPr>
              <a:buClrTx/>
            </a:pPr>
            <a:r>
              <a:rPr lang="en-US" altLang="en-US" sz="1400" dirty="0">
                <a:solidFill>
                  <a:srgbClr val="1A2857"/>
                </a:solidFill>
                <a:latin typeface="MS Sans Serif"/>
              </a:rPr>
              <a:t>Doc #: IDI 050728CNE2664</a:t>
            </a:r>
          </a:p>
        </p:txBody>
      </p:sp>
      <p:sp>
        <p:nvSpPr>
          <p:cNvPr id="16391" name="Rectangle 12"/>
          <p:cNvSpPr>
            <a:spLocks noChangeArrowheads="1"/>
          </p:cNvSpPr>
          <p:nvPr/>
        </p:nvSpPr>
        <p:spPr bwMode="auto">
          <a:xfrm>
            <a:off x="2611005" y="1897642"/>
            <a:ext cx="38481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Verdana" pitchFamily="34" charset="0"/>
              </a:rPr>
              <a:t> </a:t>
            </a:r>
            <a:r>
              <a:rPr lang="en-US" altLang="en-US" sz="1400" dirty="0">
                <a:latin typeface="MS Sans Serif"/>
              </a:rPr>
              <a:t>Front wheel detached from suspension fork</a:t>
            </a:r>
          </a:p>
          <a:p>
            <a:pPr lvl="1" eaLnBrk="1" hangingPunct="1">
              <a:spcBef>
                <a:spcPts val="250"/>
              </a:spcBef>
              <a:buFont typeface="Arial" pitchFamily="34" charset="0"/>
              <a:buChar char="•"/>
            </a:pPr>
            <a:r>
              <a:rPr lang="en-US" altLang="en-US" sz="1400" dirty="0">
                <a:latin typeface="MS Sans Serif"/>
              </a:rPr>
              <a:t> 16-year-old male </a:t>
            </a:r>
          </a:p>
          <a:p>
            <a:pPr lvl="1" eaLnBrk="1" hangingPunct="1">
              <a:spcBef>
                <a:spcPts val="250"/>
              </a:spcBef>
              <a:buFont typeface="Arial" pitchFamily="34" charset="0"/>
              <a:buChar char="•"/>
            </a:pPr>
            <a:r>
              <a:rPr lang="en-US" altLang="en-US" sz="1400" dirty="0">
                <a:latin typeface="MS Sans Serif"/>
              </a:rPr>
              <a:t> Flew over handlebars onto pavement</a:t>
            </a:r>
          </a:p>
          <a:p>
            <a:pPr lvl="1" eaLnBrk="1" hangingPunct="1">
              <a:spcBef>
                <a:spcPts val="250"/>
              </a:spcBef>
              <a:buFont typeface="Arial" pitchFamily="34" charset="0"/>
              <a:buChar char="•"/>
            </a:pPr>
            <a:r>
              <a:rPr lang="en-US" altLang="en-US" sz="1400" dirty="0">
                <a:latin typeface="MS Sans Serif"/>
              </a:rPr>
              <a:t> Lacerated lip and lost three teeth</a:t>
            </a:r>
          </a:p>
          <a:p>
            <a:pPr lvl="1" eaLnBrk="1" hangingPunct="1">
              <a:spcBef>
                <a:spcPts val="250"/>
              </a:spcBef>
              <a:buFont typeface="Arial" pitchFamily="34" charset="0"/>
              <a:buChar char="•"/>
            </a:pPr>
            <a:endParaRPr lang="en-US" altLang="en-US" sz="1400" dirty="0">
              <a:latin typeface="MS Sans Serif"/>
            </a:endParaRPr>
          </a:p>
          <a:p>
            <a:pPr eaLnBrk="1" hangingPunct="1">
              <a:spcBef>
                <a:spcPts val="250"/>
              </a:spcBef>
            </a:pPr>
            <a:r>
              <a:rPr lang="en-US" altLang="en-US" sz="1400" dirty="0">
                <a:latin typeface="MS Sans Serif"/>
              </a:rPr>
              <a:t>Doc #: IDI 050720CCC2977 </a:t>
            </a:r>
          </a:p>
        </p:txBody>
      </p:sp>
      <p:pic>
        <p:nvPicPr>
          <p:cNvPr id="163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083" y="1712914"/>
            <a:ext cx="2667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993083" y="3860803"/>
            <a:ext cx="2728913" cy="1909762"/>
            <a:chOff x="6993083" y="3860803"/>
            <a:chExt cx="2728913" cy="1909762"/>
          </a:xfrm>
        </p:grpSpPr>
        <p:pic>
          <p:nvPicPr>
            <p:cNvPr id="163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3083" y="3860803"/>
              <a:ext cx="2728913"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031957" y="4505330"/>
              <a:ext cx="8382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1243838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pPr eaLnBrk="1" hangingPunct="1"/>
            <a:r>
              <a:rPr lang="en-US" altLang="en-US" sz="4000" dirty="0"/>
              <a:t>Frame-Related Incidents</a:t>
            </a:r>
          </a:p>
        </p:txBody>
      </p:sp>
      <p:grpSp>
        <p:nvGrpSpPr>
          <p:cNvPr id="8" name="Group 7"/>
          <p:cNvGrpSpPr/>
          <p:nvPr/>
        </p:nvGrpSpPr>
        <p:grpSpPr>
          <a:xfrm>
            <a:off x="1984664" y="1537495"/>
            <a:ext cx="7620000" cy="4267200"/>
            <a:chOff x="2078182" y="1782763"/>
            <a:chExt cx="7620000" cy="4267200"/>
          </a:xfrm>
        </p:grpSpPr>
        <p:grpSp>
          <p:nvGrpSpPr>
            <p:cNvPr id="18434" name="Group 12"/>
            <p:cNvGrpSpPr>
              <a:grpSpLocks/>
            </p:cNvGrpSpPr>
            <p:nvPr/>
          </p:nvGrpSpPr>
          <p:grpSpPr bwMode="auto">
            <a:xfrm>
              <a:off x="2078182" y="1782763"/>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grpSp>
        <p:sp>
          <p:nvSpPr>
            <p:cNvPr id="18439" name="Rectangle 12"/>
            <p:cNvSpPr>
              <a:spLocks noChangeArrowheads="1"/>
            </p:cNvSpPr>
            <p:nvPr/>
          </p:nvSpPr>
          <p:spPr bwMode="auto">
            <a:xfrm>
              <a:off x="2590800" y="2006601"/>
              <a:ext cx="37338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MS Sans Serif"/>
                </a:rPr>
                <a:t>Aluminum frame broke in half </a:t>
              </a:r>
            </a:p>
            <a:p>
              <a:pPr lvl="1" eaLnBrk="1" hangingPunct="1">
                <a:spcBef>
                  <a:spcPts val="250"/>
                </a:spcBef>
                <a:buFont typeface="Arial" pitchFamily="34" charset="0"/>
                <a:buChar char="•"/>
              </a:pPr>
              <a:r>
                <a:rPr lang="en-US" altLang="en-US" sz="1400" dirty="0">
                  <a:latin typeface="MS Sans Serif"/>
                </a:rPr>
                <a:t> 8-year-old male</a:t>
              </a:r>
            </a:p>
            <a:p>
              <a:pPr lvl="1" eaLnBrk="1" hangingPunct="1">
                <a:spcBef>
                  <a:spcPts val="250"/>
                </a:spcBef>
                <a:buFont typeface="Arial" pitchFamily="34" charset="0"/>
                <a:buChar char="•"/>
              </a:pPr>
              <a:r>
                <a:rPr lang="en-US" altLang="en-US" sz="1400" dirty="0">
                  <a:latin typeface="MS Sans Serif"/>
                </a:rPr>
                <a:t> Thrown onto gravel driveway </a:t>
              </a:r>
            </a:p>
            <a:p>
              <a:pPr lvl="1" eaLnBrk="1" hangingPunct="1">
                <a:spcBef>
                  <a:spcPts val="250"/>
                </a:spcBef>
                <a:buFont typeface="Arial" pitchFamily="34" charset="0"/>
                <a:buChar char="•"/>
              </a:pPr>
              <a:r>
                <a:rPr lang="en-US" altLang="en-US" sz="1400" dirty="0">
                  <a:latin typeface="MS Sans Serif"/>
                </a:rPr>
                <a:t> Scratches and abrasions</a:t>
              </a:r>
            </a:p>
            <a:p>
              <a:pPr lvl="1" eaLnBrk="1" hangingPunct="1">
                <a:spcBef>
                  <a:spcPts val="250"/>
                </a:spcBef>
              </a:pPr>
              <a:endParaRPr lang="en-US" altLang="en-US" sz="1400" dirty="0">
                <a:latin typeface="MS Sans Serif"/>
              </a:endParaRPr>
            </a:p>
            <a:p>
              <a:pPr eaLnBrk="1" hangingPunct="1">
                <a:spcBef>
                  <a:spcPts val="250"/>
                </a:spcBef>
              </a:pPr>
              <a:r>
                <a:rPr lang="en-US" altLang="en-US" sz="1400" dirty="0">
                  <a:latin typeface="MS Sans Serif"/>
                </a:rPr>
                <a:t>Doc #: IDI 041001CNE1784</a:t>
              </a:r>
            </a:p>
          </p:txBody>
        </p:sp>
        <p:pic>
          <p:nvPicPr>
            <p:cNvPr id="184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1691" y="1869282"/>
              <a:ext cx="2743200"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491" y="3946526"/>
              <a:ext cx="2971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7488382" y="4844400"/>
              <a:ext cx="8382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p:cNvSpPr/>
            <p:nvPr/>
          </p:nvSpPr>
          <p:spPr>
            <a:xfrm>
              <a:off x="2514600" y="4151902"/>
              <a:ext cx="3810000" cy="1384995"/>
            </a:xfrm>
            <a:prstGeom prst="rect">
              <a:avLst/>
            </a:prstGeom>
          </p:spPr>
          <p:txBody>
            <a:bodyPr wrap="square">
              <a:spAutoFit/>
            </a:bodyPr>
            <a:lstStyle/>
            <a:p>
              <a:pPr>
                <a:buClrTx/>
                <a:buSzPct val="100000"/>
              </a:pPr>
              <a:r>
                <a:rPr lang="en-US" altLang="en-US" sz="1400" dirty="0">
                  <a:latin typeface="MS Sans Serif"/>
                </a:rPr>
                <a:t>Head-tube fractured </a:t>
              </a:r>
            </a:p>
            <a:p>
              <a:pPr marL="282575" lvl="1">
                <a:buClrTx/>
                <a:buFont typeface="Arial" pitchFamily="34" charset="0"/>
                <a:buChar char="•"/>
              </a:pPr>
              <a:r>
                <a:rPr lang="en-US" altLang="en-US" sz="1400" dirty="0">
                  <a:latin typeface="MS Sans Serif"/>
                </a:rPr>
                <a:t> 20-year-old male </a:t>
              </a:r>
            </a:p>
            <a:p>
              <a:pPr marL="282575" lvl="1">
                <a:buClrTx/>
                <a:buFont typeface="Arial" pitchFamily="34" charset="0"/>
                <a:buChar char="•"/>
              </a:pPr>
              <a:r>
                <a:rPr lang="en-US" altLang="en-US" sz="1400" dirty="0">
                  <a:latin typeface="MS Sans Serif"/>
                </a:rPr>
                <a:t> Thrown over handlebars onto pavement </a:t>
              </a:r>
            </a:p>
            <a:p>
              <a:pPr marL="282575" lvl="1">
                <a:buClrTx/>
                <a:buFont typeface="Arial" pitchFamily="34" charset="0"/>
                <a:buChar char="•"/>
              </a:pPr>
              <a:r>
                <a:rPr lang="en-US" altLang="en-US" sz="1400" dirty="0">
                  <a:latin typeface="MS Sans Serif"/>
                </a:rPr>
                <a:t> Multiple lacerations (10 stitches)</a:t>
              </a:r>
            </a:p>
            <a:p>
              <a:pPr marL="282575" lvl="1">
                <a:buClrTx/>
                <a:buFont typeface="Arial" pitchFamily="34" charset="0"/>
                <a:buChar char="•"/>
              </a:pPr>
              <a:endParaRPr lang="en-US" altLang="en-US" sz="1400" dirty="0">
                <a:latin typeface="MS Sans Serif"/>
              </a:endParaRPr>
            </a:p>
            <a:p>
              <a:pPr>
                <a:buClrTx/>
              </a:pPr>
              <a:r>
                <a:rPr lang="en-US" altLang="en-US" sz="1400" dirty="0">
                  <a:latin typeface="MS Sans Serif"/>
                </a:rPr>
                <a:t>Doc #: IDI 051130CCC2105</a:t>
              </a:r>
            </a:p>
          </p:txBody>
        </p:sp>
      </p:grpSp>
    </p:spTree>
    <p:extLst>
      <p:ext uri="{BB962C8B-B14F-4D97-AF65-F5344CB8AC3E}">
        <p14:creationId xmlns:p14="http://schemas.microsoft.com/office/powerpoint/2010/main" val="1202518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p:txBody>
          <a:bodyPr/>
          <a:lstStyle/>
          <a:p>
            <a:pPr eaLnBrk="1" hangingPunct="1"/>
            <a:r>
              <a:rPr lang="en-US" altLang="en-US" sz="3600" dirty="0"/>
              <a:t>Fork-Related Incidents</a:t>
            </a:r>
          </a:p>
        </p:txBody>
      </p:sp>
      <p:grpSp>
        <p:nvGrpSpPr>
          <p:cNvPr id="5" name="Group 4"/>
          <p:cNvGrpSpPr/>
          <p:nvPr/>
        </p:nvGrpSpPr>
        <p:grpSpPr>
          <a:xfrm>
            <a:off x="2193926" y="1598613"/>
            <a:ext cx="7620000" cy="4267200"/>
            <a:chOff x="2286000" y="1027113"/>
            <a:chExt cx="7620000" cy="4267200"/>
          </a:xfrm>
        </p:grpSpPr>
        <p:grpSp>
          <p:nvGrpSpPr>
            <p:cNvPr id="20482" name="Group 12"/>
            <p:cNvGrpSpPr>
              <a:grpSpLocks/>
            </p:cNvGrpSpPr>
            <p:nvPr/>
          </p:nvGrpSpPr>
          <p:grpSpPr bwMode="auto">
            <a:xfrm>
              <a:off x="2286000" y="1027113"/>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grpSp>
        <p:sp>
          <p:nvSpPr>
            <p:cNvPr id="20487" name="Rectangle 12"/>
            <p:cNvSpPr>
              <a:spLocks noChangeArrowheads="1"/>
            </p:cNvSpPr>
            <p:nvPr/>
          </p:nvSpPr>
          <p:spPr bwMode="auto">
            <a:xfrm>
              <a:off x="2400300" y="1217613"/>
              <a:ext cx="40386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MS Sans Serif"/>
                </a:rPr>
                <a:t>Fork came apart </a:t>
              </a:r>
            </a:p>
            <a:p>
              <a:pPr lvl="1" eaLnBrk="1" hangingPunct="1">
                <a:spcBef>
                  <a:spcPts val="250"/>
                </a:spcBef>
                <a:buFont typeface="Arial" pitchFamily="34" charset="0"/>
                <a:buChar char="•"/>
              </a:pPr>
              <a:r>
                <a:rPr lang="en-US" altLang="en-US" sz="1400" dirty="0">
                  <a:latin typeface="MS Sans Serif"/>
                </a:rPr>
                <a:t> 20-year-old male </a:t>
              </a:r>
            </a:p>
            <a:p>
              <a:pPr lvl="1" eaLnBrk="1" hangingPunct="1">
                <a:spcBef>
                  <a:spcPts val="250"/>
                </a:spcBef>
                <a:buFont typeface="Arial" pitchFamily="34" charset="0"/>
                <a:buChar char="•"/>
              </a:pPr>
              <a:r>
                <a:rPr lang="en-US" altLang="en-US" sz="1400" dirty="0">
                  <a:latin typeface="MS Sans Serif"/>
                </a:rPr>
                <a:t> Thrown over handlebars onto pavement</a:t>
              </a:r>
            </a:p>
            <a:p>
              <a:pPr lvl="1" eaLnBrk="1" hangingPunct="1">
                <a:spcBef>
                  <a:spcPts val="250"/>
                </a:spcBef>
                <a:buFont typeface="Arial" pitchFamily="34" charset="0"/>
                <a:buChar char="•"/>
              </a:pPr>
              <a:r>
                <a:rPr lang="en-US" altLang="en-US" sz="1400" dirty="0">
                  <a:latin typeface="MS Sans Serif"/>
                </a:rPr>
                <a:t> Contusions, abrasions, and severe laceration on right knee</a:t>
              </a:r>
            </a:p>
            <a:p>
              <a:pPr lvl="1" eaLnBrk="1" hangingPunct="1">
                <a:spcBef>
                  <a:spcPts val="250"/>
                </a:spcBef>
                <a:buFont typeface="Arial" pitchFamily="34" charset="0"/>
                <a:buChar char="•"/>
              </a:pPr>
              <a:endParaRPr lang="en-US" altLang="en-US" sz="1400" dirty="0">
                <a:latin typeface="MS Sans Serif"/>
              </a:endParaRPr>
            </a:p>
            <a:p>
              <a:pPr eaLnBrk="1" hangingPunct="1">
                <a:spcBef>
                  <a:spcPts val="250"/>
                </a:spcBef>
              </a:pPr>
              <a:r>
                <a:rPr lang="en-US" altLang="en-US" sz="1400" dirty="0">
                  <a:latin typeface="MS Sans Serif"/>
                </a:rPr>
                <a:t>Doc #: IDI 041216CCC2209</a:t>
              </a:r>
            </a:p>
          </p:txBody>
        </p:sp>
        <p:pic>
          <p:nvPicPr>
            <p:cNvPr id="204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03313"/>
              <a:ext cx="3176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1" y="3236913"/>
              <a:ext cx="3260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696200" y="3617913"/>
              <a:ext cx="838200" cy="2286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p:cNvSpPr/>
            <p:nvPr/>
          </p:nvSpPr>
          <p:spPr>
            <a:xfrm>
              <a:off x="2438400" y="3276854"/>
              <a:ext cx="3978274" cy="1815882"/>
            </a:xfrm>
            <a:prstGeom prst="rect">
              <a:avLst/>
            </a:prstGeom>
          </p:spPr>
          <p:txBody>
            <a:bodyPr wrap="square">
              <a:spAutoFit/>
            </a:bodyPr>
            <a:lstStyle/>
            <a:p>
              <a:pPr>
                <a:buClrTx/>
                <a:buSzPct val="100000"/>
                <a:defRPr/>
              </a:pPr>
              <a:r>
                <a:rPr lang="en-US" altLang="en-US" sz="1400" dirty="0">
                  <a:latin typeface="MS Sans Serif"/>
                </a:rPr>
                <a:t>Fork broke </a:t>
              </a:r>
            </a:p>
            <a:p>
              <a:pPr marL="282575" lvl="1">
                <a:buClrTx/>
                <a:buFont typeface="Arial" pitchFamily="34" charset="0"/>
                <a:buChar char="•"/>
                <a:defRPr/>
              </a:pPr>
              <a:r>
                <a:rPr lang="en-US" altLang="en-US" sz="1400" dirty="0">
                  <a:latin typeface="MS Sans Serif"/>
                </a:rPr>
                <a:t> 14-year-old male </a:t>
              </a:r>
            </a:p>
            <a:p>
              <a:pPr marL="282575" lvl="1">
                <a:buClrTx/>
                <a:buFont typeface="Arial" pitchFamily="34" charset="0"/>
                <a:buChar char="•"/>
                <a:defRPr/>
              </a:pPr>
              <a:r>
                <a:rPr lang="en-US" altLang="en-US" sz="1400" dirty="0">
                  <a:latin typeface="MS Sans Serif"/>
                </a:rPr>
                <a:t> Head and face struck pavement</a:t>
              </a:r>
            </a:p>
            <a:p>
              <a:pPr marL="282575" lvl="1">
                <a:buClrTx/>
                <a:buFont typeface="Arial" pitchFamily="34" charset="0"/>
                <a:buChar char="•"/>
                <a:defRPr/>
              </a:pPr>
              <a:r>
                <a:rPr lang="en-US" altLang="en-US" sz="1400" dirty="0">
                  <a:latin typeface="MS Sans Serif"/>
                </a:rPr>
                <a:t> Broken jaw, damage to four teeth</a:t>
              </a:r>
            </a:p>
            <a:p>
              <a:pPr marL="282575" lvl="1">
                <a:buClrTx/>
                <a:buFont typeface="Arial" pitchFamily="34" charset="0"/>
                <a:buChar char="•"/>
                <a:defRPr/>
              </a:pPr>
              <a:r>
                <a:rPr lang="en-US" altLang="en-US" sz="1400" dirty="0">
                  <a:latin typeface="MS Sans Serif"/>
                </a:rPr>
                <a:t> Memory loss</a:t>
              </a:r>
            </a:p>
            <a:p>
              <a:pPr marL="282575" lvl="1">
                <a:buClrTx/>
                <a:buFont typeface="Arial" pitchFamily="34" charset="0"/>
                <a:buChar char="•"/>
                <a:defRPr/>
              </a:pPr>
              <a:r>
                <a:rPr lang="en-US" altLang="en-US" sz="1400" dirty="0">
                  <a:latin typeface="MS Sans Serif"/>
                </a:rPr>
                <a:t> Hospitalized three days</a:t>
              </a:r>
            </a:p>
            <a:p>
              <a:pPr marL="282575" lvl="1">
                <a:buClrTx/>
                <a:buFont typeface="Arial" pitchFamily="34" charset="0"/>
                <a:buChar char="•"/>
                <a:defRPr/>
              </a:pPr>
              <a:endParaRPr lang="en-US" altLang="en-US" sz="1400" dirty="0">
                <a:latin typeface="MS Sans Serif"/>
              </a:endParaRPr>
            </a:p>
            <a:p>
              <a:pPr>
                <a:buClrTx/>
                <a:defRPr/>
              </a:pPr>
              <a:r>
                <a:rPr lang="en-US" altLang="en-US" sz="1400" dirty="0">
                  <a:latin typeface="MS Sans Serif"/>
                </a:rPr>
                <a:t>Doc #: IDI 051011CCC1029</a:t>
              </a:r>
            </a:p>
          </p:txBody>
        </p:sp>
      </p:grpSp>
    </p:spTree>
    <p:extLst>
      <p:ext uri="{BB962C8B-B14F-4D97-AF65-F5344CB8AC3E}">
        <p14:creationId xmlns:p14="http://schemas.microsoft.com/office/powerpoint/2010/main" val="2431739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p:txBody>
          <a:bodyPr/>
          <a:lstStyle/>
          <a:p>
            <a:pPr eaLnBrk="1" hangingPunct="1"/>
            <a:r>
              <a:rPr lang="en-US" altLang="en-US" sz="3600" dirty="0"/>
              <a:t>Brakes-Related Incidents</a:t>
            </a:r>
          </a:p>
        </p:txBody>
      </p:sp>
      <p:grpSp>
        <p:nvGrpSpPr>
          <p:cNvPr id="5" name="Group 4"/>
          <p:cNvGrpSpPr/>
          <p:nvPr/>
        </p:nvGrpSpPr>
        <p:grpSpPr>
          <a:xfrm>
            <a:off x="2057400" y="1565997"/>
            <a:ext cx="7620000" cy="4267200"/>
            <a:chOff x="2286000" y="1004888"/>
            <a:chExt cx="7620000" cy="4267200"/>
          </a:xfrm>
        </p:grpSpPr>
        <p:grpSp>
          <p:nvGrpSpPr>
            <p:cNvPr id="22530" name="Group 12"/>
            <p:cNvGrpSpPr>
              <a:grpSpLocks/>
            </p:cNvGrpSpPr>
            <p:nvPr/>
          </p:nvGrpSpPr>
          <p:grpSpPr bwMode="auto">
            <a:xfrm>
              <a:off x="2286000" y="1004888"/>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grpSp>
        <p:sp>
          <p:nvSpPr>
            <p:cNvPr id="22535" name="Rectangle 12"/>
            <p:cNvSpPr>
              <a:spLocks noChangeArrowheads="1"/>
            </p:cNvSpPr>
            <p:nvPr/>
          </p:nvSpPr>
          <p:spPr bwMode="auto">
            <a:xfrm>
              <a:off x="2362200" y="1157288"/>
              <a:ext cx="4038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MS Sans Serif"/>
                </a:rPr>
                <a:t>Front wheel locked up when applying brakes </a:t>
              </a:r>
            </a:p>
            <a:p>
              <a:pPr lvl="1" eaLnBrk="1" hangingPunct="1">
                <a:spcBef>
                  <a:spcPts val="250"/>
                </a:spcBef>
                <a:buFont typeface="Arial" pitchFamily="34" charset="0"/>
                <a:buChar char="•"/>
              </a:pPr>
              <a:r>
                <a:rPr lang="en-US" altLang="en-US" sz="1400" dirty="0">
                  <a:latin typeface="MS Sans Serif"/>
                </a:rPr>
                <a:t> 17-year-old female </a:t>
              </a:r>
            </a:p>
            <a:p>
              <a:pPr lvl="1" eaLnBrk="1" hangingPunct="1">
                <a:spcBef>
                  <a:spcPts val="250"/>
                </a:spcBef>
                <a:buFont typeface="Arial" pitchFamily="34" charset="0"/>
                <a:buChar char="•"/>
              </a:pPr>
              <a:r>
                <a:rPr lang="en-US" altLang="en-US" sz="1400" dirty="0">
                  <a:latin typeface="MS Sans Serif"/>
                </a:rPr>
                <a:t> Thrown off bike onto concrete picnic table </a:t>
              </a:r>
            </a:p>
            <a:p>
              <a:pPr lvl="1" eaLnBrk="1" hangingPunct="1">
                <a:spcBef>
                  <a:spcPts val="250"/>
                </a:spcBef>
                <a:buFont typeface="Arial" pitchFamily="34" charset="0"/>
                <a:buChar char="•"/>
              </a:pPr>
              <a:r>
                <a:rPr lang="en-US" altLang="en-US" sz="1400" dirty="0">
                  <a:latin typeface="MS Sans Serif"/>
                </a:rPr>
                <a:t> Fractured both arms </a:t>
              </a:r>
            </a:p>
            <a:p>
              <a:pPr lvl="1" eaLnBrk="1" hangingPunct="1">
                <a:spcBef>
                  <a:spcPts val="250"/>
                </a:spcBef>
                <a:buFont typeface="Arial" pitchFamily="34" charset="0"/>
                <a:buChar char="•"/>
              </a:pPr>
              <a:r>
                <a:rPr lang="en-US" altLang="en-US" sz="1400" dirty="0">
                  <a:latin typeface="MS Sans Serif"/>
                </a:rPr>
                <a:t> Hospitalized three days</a:t>
              </a:r>
            </a:p>
            <a:p>
              <a:pPr lvl="1" eaLnBrk="1" hangingPunct="1">
                <a:spcBef>
                  <a:spcPts val="250"/>
                </a:spcBef>
                <a:buFont typeface="Arial" pitchFamily="34" charset="0"/>
                <a:buChar char="•"/>
              </a:pPr>
              <a:endParaRPr lang="en-US" altLang="en-US" sz="1400" dirty="0">
                <a:latin typeface="MS Sans Serif"/>
              </a:endParaRPr>
            </a:p>
            <a:p>
              <a:pPr eaLnBrk="1" hangingPunct="1">
                <a:spcBef>
                  <a:spcPts val="250"/>
                </a:spcBef>
              </a:pPr>
              <a:r>
                <a:rPr lang="en-US" altLang="en-US" sz="1400" dirty="0">
                  <a:latin typeface="MS Sans Serif"/>
                </a:rPr>
                <a:t>Doc #: IDI </a:t>
              </a:r>
              <a:r>
                <a:rPr lang="en-US" altLang="en-US" sz="1400" dirty="0"/>
                <a:t>041022CCC2053</a:t>
              </a:r>
              <a:endParaRPr lang="en-US" altLang="en-US" sz="1400" dirty="0">
                <a:latin typeface="MS Sans Serif"/>
              </a:endParaRPr>
            </a:p>
          </p:txBody>
        </p:sp>
        <p:pic>
          <p:nvPicPr>
            <p:cNvPr id="2253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103314"/>
              <a:ext cx="32766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6100" y="3252788"/>
              <a:ext cx="2108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7327900" y="3938155"/>
              <a:ext cx="838200" cy="914833"/>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p>
          </p:txBody>
        </p:sp>
        <p:sp>
          <p:nvSpPr>
            <p:cNvPr id="2" name="Rectangle 1"/>
            <p:cNvSpPr/>
            <p:nvPr/>
          </p:nvSpPr>
          <p:spPr>
            <a:xfrm>
              <a:off x="2466109" y="3429000"/>
              <a:ext cx="3629891" cy="1384995"/>
            </a:xfrm>
            <a:prstGeom prst="rect">
              <a:avLst/>
            </a:prstGeom>
          </p:spPr>
          <p:txBody>
            <a:bodyPr wrap="square">
              <a:spAutoFit/>
            </a:bodyPr>
            <a:lstStyle/>
            <a:p>
              <a:pPr>
                <a:buClrTx/>
                <a:buSzPct val="100000"/>
              </a:pPr>
              <a:r>
                <a:rPr lang="en-US" altLang="en-US" sz="1400" dirty="0">
                  <a:latin typeface="MS Sans Serif"/>
                </a:rPr>
                <a:t>Lost control attempting to apply the brakes </a:t>
              </a:r>
            </a:p>
            <a:p>
              <a:pPr marL="282575" lvl="1">
                <a:buClrTx/>
                <a:buFont typeface="Arial" pitchFamily="34" charset="0"/>
                <a:buChar char="•"/>
              </a:pPr>
              <a:r>
                <a:rPr lang="en-US" altLang="en-US" sz="1400" dirty="0">
                  <a:latin typeface="MS Sans Serif"/>
                </a:rPr>
                <a:t> 25-year-old male </a:t>
              </a:r>
            </a:p>
            <a:p>
              <a:pPr marL="282575" lvl="1">
                <a:buClrTx/>
                <a:buFont typeface="Arial" pitchFamily="34" charset="0"/>
                <a:buChar char="•"/>
              </a:pPr>
              <a:r>
                <a:rPr lang="en-US" altLang="en-US" sz="1400" dirty="0">
                  <a:latin typeface="MS Sans Serif"/>
                </a:rPr>
                <a:t> Fell onto the paved road </a:t>
              </a:r>
            </a:p>
            <a:p>
              <a:pPr marL="282575" lvl="1">
                <a:buClrTx/>
                <a:buFont typeface="Arial" pitchFamily="34" charset="0"/>
                <a:buChar char="•"/>
              </a:pPr>
              <a:r>
                <a:rPr lang="en-US" altLang="en-US" sz="1400" dirty="0">
                  <a:latin typeface="MS Sans Serif"/>
                </a:rPr>
                <a:t> Head laceration and road rash</a:t>
              </a:r>
            </a:p>
            <a:p>
              <a:pPr marL="282575" lvl="1">
                <a:buClrTx/>
                <a:buFont typeface="Arial" pitchFamily="34" charset="0"/>
                <a:buChar char="•"/>
              </a:pPr>
              <a:endParaRPr lang="en-US" altLang="en-US" sz="1400" dirty="0">
                <a:latin typeface="MS Sans Serif"/>
              </a:endParaRPr>
            </a:p>
            <a:p>
              <a:pPr>
                <a:buClrTx/>
              </a:pPr>
              <a:r>
                <a:rPr lang="en-US" altLang="en-US" sz="1400" dirty="0">
                  <a:latin typeface="MS Sans Serif"/>
                </a:rPr>
                <a:t>Doc #: IDI 041021CCC1070</a:t>
              </a:r>
            </a:p>
          </p:txBody>
        </p:sp>
      </p:grpSp>
    </p:spTree>
    <p:extLst>
      <p:ext uri="{BB962C8B-B14F-4D97-AF65-F5344CB8AC3E}">
        <p14:creationId xmlns:p14="http://schemas.microsoft.com/office/powerpoint/2010/main" val="2882745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p:txBody>
          <a:bodyPr/>
          <a:lstStyle/>
          <a:p>
            <a:pPr eaLnBrk="1" hangingPunct="1"/>
            <a:r>
              <a:rPr lang="en-US" altLang="en-US" sz="4000" dirty="0"/>
              <a:t>Stem-Related Incidents</a:t>
            </a:r>
          </a:p>
        </p:txBody>
      </p:sp>
      <p:grpSp>
        <p:nvGrpSpPr>
          <p:cNvPr id="8" name="Group 7"/>
          <p:cNvGrpSpPr/>
          <p:nvPr/>
        </p:nvGrpSpPr>
        <p:grpSpPr>
          <a:xfrm>
            <a:off x="2286000" y="1583315"/>
            <a:ext cx="7620000" cy="4267200"/>
            <a:chOff x="2286000" y="928688"/>
            <a:chExt cx="7620000" cy="4267200"/>
          </a:xfrm>
        </p:grpSpPr>
        <p:sp>
          <p:nvSpPr>
            <p:cNvPr id="14" name="Rectangle 13"/>
            <p:cNvSpPr/>
            <p:nvPr/>
          </p:nvSpPr>
          <p:spPr>
            <a:xfrm>
              <a:off x="6248400" y="3062288"/>
              <a:ext cx="36576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dirty="0">
                <a:solidFill>
                  <a:schemeClr val="tx1"/>
                </a:solidFill>
              </a:endParaRPr>
            </a:p>
          </p:txBody>
        </p:sp>
        <p:sp>
          <p:nvSpPr>
            <p:cNvPr id="7" name="Rectangle 6"/>
            <p:cNvSpPr/>
            <p:nvPr/>
          </p:nvSpPr>
          <p:spPr>
            <a:xfrm>
              <a:off x="2286000" y="928688"/>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0" name="Rectangle 9"/>
            <p:cNvSpPr/>
            <p:nvPr/>
          </p:nvSpPr>
          <p:spPr>
            <a:xfrm>
              <a:off x="2286000" y="3062288"/>
              <a:ext cx="39624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ClrTx/>
                <a:buSzPct val="100000"/>
              </a:pPr>
              <a:endParaRPr lang="en-US" altLang="en-US" sz="1400" dirty="0">
                <a:latin typeface="MS Sans Serif"/>
              </a:endParaRPr>
            </a:p>
          </p:txBody>
        </p:sp>
        <p:sp>
          <p:nvSpPr>
            <p:cNvPr id="24585" name="Rectangle 12"/>
            <p:cNvSpPr>
              <a:spLocks noChangeArrowheads="1"/>
            </p:cNvSpPr>
            <p:nvPr/>
          </p:nvSpPr>
          <p:spPr bwMode="auto">
            <a:xfrm>
              <a:off x="2438400" y="1195388"/>
              <a:ext cx="40005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MS Sans Serif"/>
                </a:rPr>
                <a:t> Stem fractured </a:t>
              </a:r>
            </a:p>
            <a:p>
              <a:pPr lvl="1" eaLnBrk="1" hangingPunct="1">
                <a:spcBef>
                  <a:spcPts val="250"/>
                </a:spcBef>
                <a:buFont typeface="Arial" pitchFamily="34" charset="0"/>
                <a:buChar char="•"/>
              </a:pPr>
              <a:r>
                <a:rPr lang="en-US" altLang="en-US" sz="1400" dirty="0">
                  <a:latin typeface="MS Sans Serif"/>
                </a:rPr>
                <a:t>13-year-old male </a:t>
              </a:r>
            </a:p>
            <a:p>
              <a:pPr lvl="1" eaLnBrk="1" hangingPunct="1">
                <a:spcBef>
                  <a:spcPts val="250"/>
                </a:spcBef>
                <a:buFont typeface="Arial" pitchFamily="34" charset="0"/>
                <a:buChar char="•"/>
              </a:pPr>
              <a:r>
                <a:rPr lang="en-US" altLang="en-US" sz="1400" dirty="0">
                  <a:latin typeface="MS Sans Serif"/>
                </a:rPr>
                <a:t> Fell to the ground</a:t>
              </a:r>
            </a:p>
            <a:p>
              <a:pPr lvl="1" eaLnBrk="1" hangingPunct="1">
                <a:spcBef>
                  <a:spcPts val="250"/>
                </a:spcBef>
                <a:buFont typeface="Arial" pitchFamily="34" charset="0"/>
                <a:buChar char="•"/>
              </a:pPr>
              <a:r>
                <a:rPr lang="en-US" altLang="en-US" sz="1400" dirty="0">
                  <a:latin typeface="MS Sans Serif"/>
                </a:rPr>
                <a:t> Minor abrasions to hands and arms</a:t>
              </a:r>
            </a:p>
            <a:p>
              <a:pPr lvl="1" eaLnBrk="1" hangingPunct="1">
                <a:spcBef>
                  <a:spcPts val="250"/>
                </a:spcBef>
                <a:buFont typeface="Arial" pitchFamily="34" charset="0"/>
                <a:buChar char="•"/>
              </a:pPr>
              <a:endParaRPr lang="en-US" altLang="en-US" sz="1400" dirty="0">
                <a:latin typeface="MS Sans Serif"/>
              </a:endParaRPr>
            </a:p>
            <a:p>
              <a:pPr eaLnBrk="1" hangingPunct="1">
                <a:spcBef>
                  <a:spcPts val="250"/>
                </a:spcBef>
              </a:pPr>
              <a:r>
                <a:rPr lang="en-US" altLang="en-US" sz="1400" dirty="0">
                  <a:latin typeface="MS Sans Serif"/>
                </a:rPr>
                <a:t>Doc #: IDI </a:t>
              </a:r>
              <a:r>
                <a:rPr lang="en-US" altLang="en-US" sz="1400" dirty="0"/>
                <a:t>061130CCC1142</a:t>
              </a:r>
              <a:endParaRPr lang="en-US" altLang="en-US" sz="1400" dirty="0">
                <a:latin typeface="MS Sans Serif"/>
              </a:endParaRPr>
            </a:p>
          </p:txBody>
        </p:sp>
        <p:pic>
          <p:nvPicPr>
            <p:cNvPr id="24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004888"/>
              <a:ext cx="3162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Box 11"/>
            <p:cNvSpPr txBox="1">
              <a:spLocks noChangeArrowheads="1"/>
            </p:cNvSpPr>
            <p:nvPr/>
          </p:nvSpPr>
          <p:spPr bwMode="auto">
            <a:xfrm>
              <a:off x="6477000" y="3328988"/>
              <a:ext cx="3048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MS Sans Serif"/>
                </a:rPr>
                <a:t>Stem cracked </a:t>
              </a:r>
            </a:p>
            <a:p>
              <a:pPr lvl="1" eaLnBrk="1" hangingPunct="1">
                <a:spcBef>
                  <a:spcPts val="250"/>
                </a:spcBef>
                <a:buFont typeface="Arial" pitchFamily="34" charset="0"/>
                <a:buChar char="•"/>
              </a:pPr>
              <a:r>
                <a:rPr lang="en-US" altLang="en-US" sz="1400" dirty="0">
                  <a:latin typeface="MS Sans Serif"/>
                </a:rPr>
                <a:t>18-year-old male </a:t>
              </a:r>
            </a:p>
            <a:p>
              <a:pPr lvl="1" eaLnBrk="1" hangingPunct="1">
                <a:spcBef>
                  <a:spcPts val="250"/>
                </a:spcBef>
                <a:buFont typeface="Arial" pitchFamily="34" charset="0"/>
                <a:buChar char="•"/>
              </a:pPr>
              <a:r>
                <a:rPr lang="en-US" altLang="en-US" sz="1400" dirty="0">
                  <a:latin typeface="MS Sans Serif"/>
                </a:rPr>
                <a:t> Fell to pavement</a:t>
              </a:r>
            </a:p>
            <a:p>
              <a:pPr lvl="1" eaLnBrk="1" hangingPunct="1">
                <a:spcBef>
                  <a:spcPts val="250"/>
                </a:spcBef>
                <a:buFont typeface="Arial" pitchFamily="34" charset="0"/>
                <a:buChar char="•"/>
              </a:pPr>
              <a:r>
                <a:rPr lang="en-US" altLang="en-US" sz="1400" dirty="0">
                  <a:latin typeface="MS Sans Serif"/>
                </a:rPr>
                <a:t> Wrist and elbow fractured</a:t>
              </a:r>
            </a:p>
            <a:p>
              <a:pPr lvl="1" eaLnBrk="1" hangingPunct="1">
                <a:spcBef>
                  <a:spcPts val="250"/>
                </a:spcBef>
                <a:buFont typeface="Arial" pitchFamily="34" charset="0"/>
                <a:buChar char="•"/>
              </a:pPr>
              <a:endParaRPr lang="en-US" altLang="en-US" sz="1400" dirty="0">
                <a:latin typeface="MS Sans Serif"/>
              </a:endParaRPr>
            </a:p>
            <a:p>
              <a:pPr eaLnBrk="1" hangingPunct="1">
                <a:spcBef>
                  <a:spcPts val="250"/>
                </a:spcBef>
              </a:pPr>
              <a:r>
                <a:rPr lang="en-US" altLang="en-US" sz="1400" dirty="0">
                  <a:latin typeface="MS Sans Serif"/>
                </a:rPr>
                <a:t>Doc #: IPII </a:t>
              </a:r>
              <a:r>
                <a:rPr lang="en-US" altLang="en-US" sz="1400" dirty="0"/>
                <a:t>H07B0161A</a:t>
              </a:r>
              <a:r>
                <a:rPr lang="en-US" altLang="en-US" sz="1400" dirty="0">
                  <a:latin typeface="MS Sans Serif"/>
                </a:rPr>
                <a:t> </a:t>
              </a:r>
            </a:p>
          </p:txBody>
        </p:sp>
        <p:sp>
          <p:nvSpPr>
            <p:cNvPr id="2" name="TextBox 1"/>
            <p:cNvSpPr txBox="1"/>
            <p:nvPr/>
          </p:nvSpPr>
          <p:spPr>
            <a:xfrm>
              <a:off x="2627667" y="3349770"/>
              <a:ext cx="3239733" cy="1384995"/>
            </a:xfrm>
            <a:prstGeom prst="rect">
              <a:avLst/>
            </a:prstGeom>
            <a:noFill/>
          </p:spPr>
          <p:txBody>
            <a:bodyPr wrap="none" rtlCol="0">
              <a:spAutoFit/>
            </a:bodyPr>
            <a:lstStyle/>
            <a:p>
              <a:pPr>
                <a:buClrTx/>
                <a:buSzPct val="100000"/>
              </a:pPr>
              <a:r>
                <a:rPr lang="en-US" altLang="en-US" sz="1400" dirty="0">
                  <a:latin typeface="MS Sans Serif"/>
                </a:rPr>
                <a:t>Turned handlebars, wheel did not turn </a:t>
              </a:r>
            </a:p>
            <a:p>
              <a:pPr marL="282575" lvl="1">
                <a:buClrTx/>
                <a:buFont typeface="Arial" pitchFamily="34" charset="0"/>
                <a:buChar char="•"/>
              </a:pPr>
              <a:r>
                <a:rPr lang="en-US" altLang="en-US" sz="1400" dirty="0">
                  <a:latin typeface="MS Sans Serif"/>
                </a:rPr>
                <a:t> 52-year-old female</a:t>
              </a:r>
            </a:p>
            <a:p>
              <a:pPr marL="282575" lvl="1">
                <a:buClrTx/>
                <a:buFont typeface="Arial" pitchFamily="34" charset="0"/>
                <a:buChar char="•"/>
              </a:pPr>
              <a:r>
                <a:rPr lang="en-US" altLang="en-US" sz="1400" dirty="0">
                  <a:latin typeface="MS Sans Serif"/>
                </a:rPr>
                <a:t> Crashed</a:t>
              </a:r>
            </a:p>
            <a:p>
              <a:pPr marL="282575" lvl="1">
                <a:buClrTx/>
                <a:buFont typeface="Arial" pitchFamily="34" charset="0"/>
                <a:buChar char="•"/>
              </a:pPr>
              <a:r>
                <a:rPr lang="en-US" altLang="en-US" sz="1400" dirty="0">
                  <a:latin typeface="MS Sans Serif"/>
                </a:rPr>
                <a:t> Severely fractured leg</a:t>
              </a:r>
            </a:p>
            <a:p>
              <a:pPr>
                <a:buClrTx/>
                <a:buSzPct val="100000"/>
                <a:buFont typeface="Arial" pitchFamily="34" charset="0"/>
                <a:buChar char="•"/>
              </a:pPr>
              <a:endParaRPr lang="en-US" altLang="en-US" sz="1400" dirty="0">
                <a:latin typeface="MS Sans Serif"/>
              </a:endParaRPr>
            </a:p>
            <a:p>
              <a:pPr>
                <a:buClrTx/>
                <a:buSzPct val="100000"/>
              </a:pPr>
              <a:r>
                <a:rPr lang="en-US" altLang="en-US" sz="1400" dirty="0">
                  <a:latin typeface="MS Sans Serif"/>
                </a:rPr>
                <a:t>Doc #: IDI 050317CCC2542</a:t>
              </a:r>
            </a:p>
          </p:txBody>
        </p:sp>
      </p:grpSp>
    </p:spTree>
    <p:extLst>
      <p:ext uri="{BB962C8B-B14F-4D97-AF65-F5344CB8AC3E}">
        <p14:creationId xmlns:p14="http://schemas.microsoft.com/office/powerpoint/2010/main" val="96655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a decline in the rate of deaths and injuries associated with consumer products over the past 40 years.</a:t>
            </a: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2433420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p:txBody>
          <a:bodyPr/>
          <a:lstStyle/>
          <a:p>
            <a:pPr eaLnBrk="1" hangingPunct="1"/>
            <a:r>
              <a:rPr lang="en-US" altLang="en-US" sz="4000" dirty="0"/>
              <a:t>Crankarm-Related Incidents</a:t>
            </a:r>
          </a:p>
        </p:txBody>
      </p:sp>
      <p:grpSp>
        <p:nvGrpSpPr>
          <p:cNvPr id="5" name="Group 4"/>
          <p:cNvGrpSpPr/>
          <p:nvPr/>
        </p:nvGrpSpPr>
        <p:grpSpPr>
          <a:xfrm>
            <a:off x="2079600" y="1540454"/>
            <a:ext cx="7620000" cy="4267200"/>
            <a:chOff x="2328983" y="1004888"/>
            <a:chExt cx="7620000" cy="4267200"/>
          </a:xfrm>
        </p:grpSpPr>
        <p:grpSp>
          <p:nvGrpSpPr>
            <p:cNvPr id="26626" name="Group 12"/>
            <p:cNvGrpSpPr>
              <a:grpSpLocks/>
            </p:cNvGrpSpPr>
            <p:nvPr/>
          </p:nvGrpSpPr>
          <p:grpSpPr bwMode="auto">
            <a:xfrm>
              <a:off x="2328983" y="1004888"/>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grpSp>
        <p:sp>
          <p:nvSpPr>
            <p:cNvPr id="26631" name="Rectangle 12"/>
            <p:cNvSpPr>
              <a:spLocks noChangeArrowheads="1"/>
            </p:cNvSpPr>
            <p:nvPr/>
          </p:nvSpPr>
          <p:spPr bwMode="auto">
            <a:xfrm>
              <a:off x="2554746" y="1252538"/>
              <a:ext cx="3810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MS Sans Serif"/>
                </a:rPr>
                <a:t>Crankarm fractured </a:t>
              </a:r>
            </a:p>
            <a:p>
              <a:pPr lvl="1" eaLnBrk="1" hangingPunct="1">
                <a:spcBef>
                  <a:spcPts val="250"/>
                </a:spcBef>
                <a:buFont typeface="Arial" pitchFamily="34" charset="0"/>
                <a:buChar char="•"/>
              </a:pPr>
              <a:r>
                <a:rPr lang="en-US" altLang="en-US" sz="1400" dirty="0">
                  <a:latin typeface="MS Sans Serif"/>
                </a:rPr>
                <a:t>15-year-old male </a:t>
              </a:r>
            </a:p>
            <a:p>
              <a:pPr lvl="1" eaLnBrk="1" hangingPunct="1">
                <a:spcBef>
                  <a:spcPts val="250"/>
                </a:spcBef>
                <a:buFont typeface="Arial" pitchFamily="34" charset="0"/>
                <a:buChar char="•"/>
              </a:pPr>
              <a:r>
                <a:rPr lang="en-US" altLang="en-US" sz="1400" dirty="0">
                  <a:latin typeface="MS Sans Serif"/>
                </a:rPr>
                <a:t> Fell</a:t>
              </a:r>
            </a:p>
            <a:p>
              <a:pPr lvl="1" eaLnBrk="1" hangingPunct="1">
                <a:spcBef>
                  <a:spcPts val="250"/>
                </a:spcBef>
                <a:buFont typeface="Arial" pitchFamily="34" charset="0"/>
                <a:buChar char="•"/>
              </a:pPr>
              <a:r>
                <a:rPr lang="en-US" altLang="en-US" sz="1400" dirty="0">
                  <a:latin typeface="MS Sans Serif"/>
                </a:rPr>
                <a:t> Head injury and broken arm</a:t>
              </a:r>
            </a:p>
            <a:p>
              <a:pPr lvl="1" eaLnBrk="1" hangingPunct="1">
                <a:spcBef>
                  <a:spcPts val="250"/>
                </a:spcBef>
                <a:buFont typeface="Arial" pitchFamily="34" charset="0"/>
                <a:buChar char="•"/>
              </a:pPr>
              <a:endParaRPr lang="en-US" altLang="en-US" sz="1400" dirty="0">
                <a:latin typeface="MS Sans Serif"/>
              </a:endParaRPr>
            </a:p>
            <a:p>
              <a:pPr eaLnBrk="1" hangingPunct="1">
                <a:spcBef>
                  <a:spcPts val="250"/>
                </a:spcBef>
              </a:pPr>
              <a:r>
                <a:rPr lang="en-US" altLang="en-US" sz="1400" dirty="0">
                  <a:latin typeface="MS Sans Serif"/>
                </a:rPr>
                <a:t>Doc #: IDI 051011CCC1021</a:t>
              </a:r>
            </a:p>
          </p:txBody>
        </p:sp>
        <p:pic>
          <p:nvPicPr>
            <p:cNvPr id="266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1" y="3214688"/>
              <a:ext cx="3014663"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1081089"/>
              <a:ext cx="27051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54746" y="3252788"/>
              <a:ext cx="3769736" cy="1600438"/>
            </a:xfrm>
            <a:prstGeom prst="rect">
              <a:avLst/>
            </a:prstGeom>
          </p:spPr>
          <p:txBody>
            <a:bodyPr wrap="square">
              <a:spAutoFit/>
            </a:bodyPr>
            <a:lstStyle/>
            <a:p>
              <a:pPr>
                <a:buClrTx/>
                <a:buSzPct val="100000"/>
              </a:pPr>
              <a:r>
                <a:rPr lang="en-US" altLang="en-US" sz="1400" dirty="0">
                  <a:latin typeface="MS Sans Serif"/>
                </a:rPr>
                <a:t>Left crankarm fractured</a:t>
              </a:r>
            </a:p>
            <a:p>
              <a:pPr marL="282575" lvl="1">
                <a:buClrTx/>
                <a:buFont typeface="Arial" pitchFamily="34" charset="0"/>
                <a:buChar char="•"/>
              </a:pPr>
              <a:r>
                <a:rPr lang="en-US" altLang="en-US" sz="1400" dirty="0">
                  <a:latin typeface="MS Sans Serif"/>
                </a:rPr>
                <a:t> 35-year-old male </a:t>
              </a:r>
            </a:p>
            <a:p>
              <a:pPr marL="282575" lvl="1">
                <a:buClrTx/>
                <a:buFont typeface="Arial" pitchFamily="34" charset="0"/>
                <a:buChar char="•"/>
              </a:pPr>
              <a:r>
                <a:rPr lang="en-US" altLang="en-US" sz="1400" dirty="0">
                  <a:latin typeface="MS Sans Serif"/>
                </a:rPr>
                <a:t> Fell to pavement</a:t>
              </a:r>
            </a:p>
            <a:p>
              <a:pPr marL="282575" lvl="1">
                <a:buClrTx/>
                <a:buFont typeface="Arial" pitchFamily="34" charset="0"/>
                <a:buChar char="•"/>
              </a:pPr>
              <a:r>
                <a:rPr lang="en-US" altLang="en-US" sz="1400" dirty="0">
                  <a:latin typeface="MS Sans Serif"/>
                </a:rPr>
                <a:t> Abrasion to the right elbow and right knee, and laceration to his left leg</a:t>
              </a:r>
            </a:p>
            <a:p>
              <a:pPr marL="282575" lvl="1">
                <a:buClrTx/>
                <a:buFont typeface="Arial" pitchFamily="34" charset="0"/>
                <a:buChar char="•"/>
              </a:pPr>
              <a:endParaRPr lang="en-US" altLang="en-US" sz="1400" dirty="0">
                <a:latin typeface="MS Sans Serif"/>
              </a:endParaRPr>
            </a:p>
            <a:p>
              <a:pPr>
                <a:buClrTx/>
              </a:pPr>
              <a:r>
                <a:rPr lang="en-US" altLang="en-US" sz="1400" dirty="0">
                  <a:latin typeface="MS Sans Serif"/>
                </a:rPr>
                <a:t>Doc #: IDI 050927CCN0909</a:t>
              </a:r>
            </a:p>
          </p:txBody>
        </p:sp>
      </p:grpSp>
    </p:spTree>
    <p:extLst>
      <p:ext uri="{BB962C8B-B14F-4D97-AF65-F5344CB8AC3E}">
        <p14:creationId xmlns:p14="http://schemas.microsoft.com/office/powerpoint/2010/main" val="2928441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p:txBody>
          <a:bodyPr/>
          <a:lstStyle/>
          <a:p>
            <a:pPr eaLnBrk="1" hangingPunct="1"/>
            <a:r>
              <a:rPr lang="en-US" altLang="en-US" sz="4000" dirty="0"/>
              <a:t>Handlebar-Related Incidents</a:t>
            </a:r>
          </a:p>
        </p:txBody>
      </p:sp>
      <p:grpSp>
        <p:nvGrpSpPr>
          <p:cNvPr id="5" name="Group 4"/>
          <p:cNvGrpSpPr/>
          <p:nvPr/>
        </p:nvGrpSpPr>
        <p:grpSpPr>
          <a:xfrm>
            <a:off x="2286000" y="1505095"/>
            <a:ext cx="7620000" cy="4267200"/>
            <a:chOff x="2286000" y="1027113"/>
            <a:chExt cx="7620000" cy="4267200"/>
          </a:xfrm>
        </p:grpSpPr>
        <p:grpSp>
          <p:nvGrpSpPr>
            <p:cNvPr id="28674" name="Group 12"/>
            <p:cNvGrpSpPr>
              <a:grpSpLocks/>
            </p:cNvGrpSpPr>
            <p:nvPr/>
          </p:nvGrpSpPr>
          <p:grpSpPr bwMode="auto">
            <a:xfrm>
              <a:off x="2286000" y="1027113"/>
              <a:ext cx="7620000" cy="4267200"/>
              <a:chOff x="762000" y="762000"/>
              <a:chExt cx="7620000" cy="4267200"/>
            </a:xfrm>
          </p:grpSpPr>
          <p:sp>
            <p:nvSpPr>
              <p:cNvPr id="7" name="Rectangle 6"/>
              <p:cNvSpPr/>
              <p:nvPr/>
            </p:nvSpPr>
            <p:spPr>
              <a:xfrm>
                <a:off x="762000" y="7620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sp>
            <p:nvSpPr>
              <p:cNvPr id="10" name="Rectangle 9"/>
              <p:cNvSpPr/>
              <p:nvPr/>
            </p:nvSpPr>
            <p:spPr>
              <a:xfrm>
                <a:off x="762000" y="2895600"/>
                <a:ext cx="7620000" cy="21336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endParaRPr lang="en-US" dirty="0"/>
              </a:p>
            </p:txBody>
          </p:sp>
        </p:grpSp>
        <p:sp>
          <p:nvSpPr>
            <p:cNvPr id="28679" name="Rectangle 12"/>
            <p:cNvSpPr>
              <a:spLocks noChangeArrowheads="1"/>
            </p:cNvSpPr>
            <p:nvPr/>
          </p:nvSpPr>
          <p:spPr bwMode="auto">
            <a:xfrm>
              <a:off x="2514600" y="1255713"/>
              <a:ext cx="38100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250"/>
                </a:spcBef>
              </a:pPr>
              <a:r>
                <a:rPr lang="en-US" altLang="en-US" sz="1400" dirty="0">
                  <a:latin typeface="MS Sans Serif"/>
                </a:rPr>
                <a:t>Handlebars collapsed</a:t>
              </a:r>
            </a:p>
            <a:p>
              <a:pPr lvl="1" eaLnBrk="1" hangingPunct="1">
                <a:spcBef>
                  <a:spcPts val="250"/>
                </a:spcBef>
                <a:buFont typeface="Arial" pitchFamily="34" charset="0"/>
                <a:buChar char="•"/>
              </a:pPr>
              <a:r>
                <a:rPr lang="en-US" altLang="en-US" sz="1400" dirty="0">
                  <a:latin typeface="MS Sans Serif"/>
                </a:rPr>
                <a:t> 57-year-old female </a:t>
              </a:r>
            </a:p>
            <a:p>
              <a:pPr lvl="1" eaLnBrk="1" hangingPunct="1">
                <a:spcBef>
                  <a:spcPts val="250"/>
                </a:spcBef>
                <a:buFont typeface="Arial" pitchFamily="34" charset="0"/>
                <a:buChar char="•"/>
              </a:pPr>
              <a:r>
                <a:rPr lang="en-US" altLang="en-US" sz="1400" dirty="0">
                  <a:latin typeface="MS Sans Serif"/>
                </a:rPr>
                <a:t> Lost control of bicycle and fell</a:t>
              </a:r>
            </a:p>
            <a:p>
              <a:pPr lvl="1" eaLnBrk="1" hangingPunct="1">
                <a:spcBef>
                  <a:spcPts val="250"/>
                </a:spcBef>
                <a:buFont typeface="Arial" pitchFamily="34" charset="0"/>
                <a:buChar char="•"/>
              </a:pPr>
              <a:r>
                <a:rPr lang="en-US" altLang="en-US" sz="1400" dirty="0">
                  <a:latin typeface="MS Sans Serif"/>
                </a:rPr>
                <a:t> Surgery to treat broken ankle which needed a plate, screws, and pin</a:t>
              </a:r>
            </a:p>
            <a:p>
              <a:pPr lvl="1" eaLnBrk="1" hangingPunct="1">
                <a:spcBef>
                  <a:spcPts val="250"/>
                </a:spcBef>
                <a:buFont typeface="Arial" pitchFamily="34" charset="0"/>
                <a:buChar char="•"/>
              </a:pPr>
              <a:endParaRPr lang="en-US" altLang="en-US" sz="1400" dirty="0">
                <a:latin typeface="MS Sans Serif"/>
              </a:endParaRPr>
            </a:p>
            <a:p>
              <a:pPr eaLnBrk="1" hangingPunct="1">
                <a:spcBef>
                  <a:spcPts val="250"/>
                </a:spcBef>
              </a:pPr>
              <a:r>
                <a:rPr lang="en-US" altLang="en-US" sz="1400" dirty="0">
                  <a:latin typeface="MS Sans Serif"/>
                </a:rPr>
                <a:t>Doc #: IDI 041216CCC2215</a:t>
              </a:r>
            </a:p>
          </p:txBody>
        </p:sp>
        <p:pic>
          <p:nvPicPr>
            <p:cNvPr id="2868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1" y="3236913"/>
              <a:ext cx="32289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179513"/>
              <a:ext cx="28194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514600" y="3346693"/>
              <a:ext cx="3810000" cy="1600438"/>
            </a:xfrm>
            <a:prstGeom prst="rect">
              <a:avLst/>
            </a:prstGeom>
          </p:spPr>
          <p:txBody>
            <a:bodyPr wrap="square">
              <a:spAutoFit/>
            </a:bodyPr>
            <a:lstStyle/>
            <a:p>
              <a:pPr>
                <a:buClrTx/>
                <a:buSzPct val="100000"/>
              </a:pPr>
              <a:r>
                <a:rPr lang="en-US" altLang="en-US" sz="1400" dirty="0">
                  <a:latin typeface="MS Sans Serif"/>
                </a:rPr>
                <a:t>Handlebars became loose</a:t>
              </a:r>
            </a:p>
            <a:p>
              <a:pPr marL="282575" lvl="1">
                <a:buClrTx/>
                <a:buFont typeface="Arial" pitchFamily="34" charset="0"/>
                <a:buChar char="•"/>
              </a:pPr>
              <a:r>
                <a:rPr lang="en-US" altLang="en-US" sz="1400" dirty="0">
                  <a:latin typeface="MS Sans Serif"/>
                </a:rPr>
                <a:t> 11-year-old male</a:t>
              </a:r>
            </a:p>
            <a:p>
              <a:pPr marL="282575" lvl="1">
                <a:buClrTx/>
                <a:buFont typeface="Arial" pitchFamily="34" charset="0"/>
                <a:buChar char="•"/>
              </a:pPr>
              <a:r>
                <a:rPr lang="en-US" altLang="en-US" sz="1400" dirty="0">
                  <a:latin typeface="MS Sans Serif"/>
                </a:rPr>
                <a:t> Fell over the top of the bicycle </a:t>
              </a:r>
            </a:p>
            <a:p>
              <a:pPr marL="282575" lvl="1">
                <a:buClrTx/>
                <a:buFont typeface="Arial" pitchFamily="34" charset="0"/>
                <a:buChar char="•"/>
              </a:pPr>
              <a:r>
                <a:rPr lang="en-US" altLang="en-US" sz="1400" dirty="0">
                  <a:latin typeface="MS Sans Serif"/>
                </a:rPr>
                <a:t> Injuries to face, various scrapes, cracked tooth, and loss of permanent tooth</a:t>
              </a:r>
            </a:p>
            <a:p>
              <a:pPr marL="282575" lvl="1">
                <a:buClrTx/>
                <a:buFont typeface="Arial" pitchFamily="34" charset="0"/>
                <a:buChar char="•"/>
              </a:pPr>
              <a:endParaRPr lang="en-US" altLang="en-US" sz="1400" dirty="0">
                <a:latin typeface="MS Sans Serif"/>
              </a:endParaRPr>
            </a:p>
            <a:p>
              <a:pPr>
                <a:buClrTx/>
              </a:pPr>
              <a:r>
                <a:rPr lang="en-US" altLang="en-US" sz="1400" dirty="0">
                  <a:latin typeface="MS Sans Serif"/>
                </a:rPr>
                <a:t>Doc #: IDI 050211CCC2408</a:t>
              </a:r>
              <a:endParaRPr lang="en-US" dirty="0"/>
            </a:p>
          </p:txBody>
        </p:sp>
      </p:grpSp>
    </p:spTree>
    <p:extLst>
      <p:ext uri="{BB962C8B-B14F-4D97-AF65-F5344CB8AC3E}">
        <p14:creationId xmlns:p14="http://schemas.microsoft.com/office/powerpoint/2010/main" val="1363560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pPr algn="l" eaLnBrk="1" hangingPunct="1"/>
            <a:r>
              <a:rPr lang="en-US" altLang="en-US" sz="3600" dirty="0"/>
              <a:t>Case Studies</a:t>
            </a:r>
          </a:p>
        </p:txBody>
      </p:sp>
      <p:sp>
        <p:nvSpPr>
          <p:cNvPr id="30723" name="Content Placeholder 2"/>
          <p:cNvSpPr>
            <a:spLocks noGrp="1"/>
          </p:cNvSpPr>
          <p:nvPr>
            <p:ph idx="1"/>
          </p:nvPr>
        </p:nvSpPr>
        <p:spPr/>
        <p:txBody>
          <a:bodyPr>
            <a:normAutofit/>
          </a:bodyPr>
          <a:lstStyle/>
          <a:p>
            <a:pPr marL="457200" indent="-45720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Case 1: Fork failure</a:t>
            </a:r>
          </a:p>
          <a:p>
            <a:pPr marL="457200" indent="-45720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Case 2: Frame failure</a:t>
            </a:r>
          </a:p>
          <a:p>
            <a:pPr marL="457200" indent="-45720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Case 3: Seat post failure</a:t>
            </a:r>
          </a:p>
        </p:txBody>
      </p:sp>
    </p:spTree>
    <p:extLst>
      <p:ext uri="{BB962C8B-B14F-4D97-AF65-F5344CB8AC3E}">
        <p14:creationId xmlns:p14="http://schemas.microsoft.com/office/powerpoint/2010/main" val="594990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Case 1: Fork Failure</a:t>
            </a:r>
          </a:p>
        </p:txBody>
      </p:sp>
      <p:sp>
        <p:nvSpPr>
          <p:cNvPr id="3" name="Content Placeholder 2"/>
          <p:cNvSpPr>
            <a:spLocks noGrp="1"/>
          </p:cNvSpPr>
          <p:nvPr>
            <p:ph idx="1"/>
          </p:nvPr>
        </p:nvSpPr>
        <p:spPr>
          <a:xfrm>
            <a:off x="406399" y="1317017"/>
            <a:ext cx="11465169" cy="4692040"/>
          </a:xfrm>
        </p:spPr>
        <p:txBody>
          <a:bodyPr>
            <a:norm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Product: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Road Bike with Carbon fork</a:t>
            </a:r>
          </a:p>
          <a:p>
            <a:pPr lvl="1"/>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Issue: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Carbon fork can fracture at disk brake mount</a:t>
            </a:r>
          </a:p>
          <a:p>
            <a:endParaRPr lang="en-US" dirty="0">
              <a:solidFill>
                <a:srgbClr val="1A2857"/>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712" y="3777337"/>
            <a:ext cx="3923903" cy="2378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413923" y="3777337"/>
            <a:ext cx="3196385" cy="2392066"/>
            <a:chOff x="6663305" y="4050406"/>
            <a:chExt cx="3196385" cy="2392066"/>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305" y="4050406"/>
              <a:ext cx="3196385" cy="2392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flipH="1" flipV="1">
              <a:off x="8880656" y="5482935"/>
              <a:ext cx="614480" cy="69129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29266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Case 1: Fork Failure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Corrective action: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Manufacturer redesigned aluminum disc brake mount and modified carbon layups in fork to reduce stress</a:t>
            </a:r>
          </a:p>
          <a:p>
            <a:pPr marL="800100" lvl="1" indent="-342900">
              <a:buFont typeface="Wingdings" panose="05000000000000000000" pitchFamily="2" charset="2"/>
              <a:buChar char="Ø"/>
            </a:pPr>
            <a:endParaRPr lang="en-US" dirty="0">
              <a:solidFill>
                <a:srgbClr val="1A2857"/>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Validation: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Redesigned fork tested to fork test requirements in EN 14764 </a:t>
            </a:r>
            <a:r>
              <a:rPr lang="en-US" i="1" dirty="0">
                <a:solidFill>
                  <a:srgbClr val="1A2857"/>
                </a:solidFill>
                <a:latin typeface="Arial" panose="020B0604020202020204" pitchFamily="34" charset="0"/>
                <a:cs typeface="Arial" panose="020B0604020202020204" pitchFamily="34" charset="0"/>
              </a:rPr>
              <a:t>City and Trekking Bicycles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598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 Frame Failure</a:t>
            </a:r>
          </a:p>
        </p:txBody>
      </p:sp>
      <p:sp>
        <p:nvSpPr>
          <p:cNvPr id="3" name="Content Placeholder 2"/>
          <p:cNvSpPr>
            <a:spLocks noGrp="1"/>
          </p:cNvSpPr>
          <p:nvPr>
            <p:ph idx="1"/>
          </p:nvPr>
        </p:nvSpPr>
        <p:spPr>
          <a:xfrm>
            <a:off x="479136" y="1312985"/>
            <a:ext cx="11465169" cy="4692040"/>
          </a:xfrm>
        </p:spPr>
        <p:txBody>
          <a:bodyPr>
            <a:norm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Product: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Folding bike </a:t>
            </a:r>
          </a:p>
          <a:p>
            <a:pPr lvl="1"/>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Issue: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Aluminum frame can fracture at frame hinge</a:t>
            </a:r>
          </a:p>
          <a:p>
            <a:endParaRPr lang="en-US"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0286" y="4292596"/>
            <a:ext cx="2777757" cy="18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5141" y="3825853"/>
            <a:ext cx="1805035" cy="240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9536" y="3787446"/>
            <a:ext cx="1805036" cy="240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3446056" y="4344201"/>
            <a:ext cx="262537" cy="7681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383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Case 2: Frame Failure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Corrective action: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Manufacturer modified the welding process at the frame hinge to increase thickness where fractures occurred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Manufacturer improved quality control process to ensure frame meets specifications prior to assembly</a:t>
            </a:r>
          </a:p>
          <a:p>
            <a:pPr lvl="1"/>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Validation: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Redesigned frame tested to frame fatigue and impact test requirements in EN 14764 </a:t>
            </a:r>
            <a:r>
              <a:rPr lang="en-US" i="1" dirty="0">
                <a:solidFill>
                  <a:srgbClr val="1A2857"/>
                </a:solidFill>
                <a:latin typeface="Arial" panose="020B0604020202020204" pitchFamily="34" charset="0"/>
                <a:cs typeface="Arial" panose="020B0604020202020204" pitchFamily="34" charset="0"/>
              </a:rPr>
              <a:t>City and Trekking Bicycles</a:t>
            </a:r>
          </a:p>
          <a:p>
            <a:pPr lv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877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Case 3: Seat Post Failure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Product: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29er Mountain Bicycle </a:t>
            </a:r>
          </a:p>
          <a:p>
            <a:pPr lvl="1"/>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Issue: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Carbon seat post can fracture</a:t>
            </a: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4200" y="3830943"/>
            <a:ext cx="3314304" cy="189711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40836" y="3068037"/>
            <a:ext cx="4064000" cy="1127760"/>
          </a:xfrm>
          <a:prstGeom prst="rect">
            <a:avLst/>
          </a:prstGeom>
        </p:spPr>
      </p:pic>
    </p:spTree>
    <p:extLst>
      <p:ext uri="{BB962C8B-B14F-4D97-AF65-F5344CB8AC3E}">
        <p14:creationId xmlns:p14="http://schemas.microsoft.com/office/powerpoint/2010/main" val="267654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Case 3: Seat Post Failure</a:t>
            </a:r>
          </a:p>
        </p:txBody>
      </p:sp>
      <p:sp>
        <p:nvSpPr>
          <p:cNvPr id="3"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Corrective action: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Manufacturer modified carbon fiber layering to cover transition area that was failing</a:t>
            </a:r>
          </a:p>
          <a:p>
            <a:pPr lvl="1"/>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Validation: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Redesigned seat post tested seat post fatigue test requirements in EN 14766 </a:t>
            </a:r>
            <a:r>
              <a:rPr lang="en-US" i="1" dirty="0">
                <a:solidFill>
                  <a:srgbClr val="1A2857"/>
                </a:solidFill>
                <a:latin typeface="Arial" panose="020B0604020202020204" pitchFamily="34" charset="0"/>
                <a:cs typeface="Arial" panose="020B0604020202020204" pitchFamily="34" charset="0"/>
              </a:rPr>
              <a:t>Mountain Bicycles </a:t>
            </a:r>
          </a:p>
          <a:p>
            <a:pPr marL="800100" lvl="1" indent="-342900">
              <a:buFont typeface="Wingdings" panose="05000000000000000000" pitchFamily="2" charset="2"/>
              <a:buChar char="Ø"/>
            </a:pPr>
            <a:r>
              <a:rPr lang="en-US" dirty="0">
                <a:solidFill>
                  <a:srgbClr val="1A2857"/>
                </a:solidFill>
                <a:latin typeface="Arial" panose="020B0604020202020204" pitchFamily="34" charset="0"/>
                <a:cs typeface="Arial" panose="020B0604020202020204" pitchFamily="34" charset="0"/>
              </a:rPr>
              <a:t>Additional in-house static load testing by the manufacturer</a:t>
            </a:r>
          </a:p>
          <a:p>
            <a:pPr lvl="1"/>
            <a:endParaRPr lang="en-US" dirty="0">
              <a:solidFill>
                <a:srgbClr val="1A285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28246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895261" y="1160772"/>
            <a:ext cx="9702000" cy="947859"/>
          </a:xfrm>
        </p:spPr>
        <p:txBody>
          <a:bodyPr>
            <a:noAutofit/>
          </a:bodyPr>
          <a:lstStyle/>
          <a:p>
            <a:pPr algn="ctr"/>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2566732" y="1645227"/>
            <a:ext cx="6553200" cy="1938992"/>
          </a:xfrm>
          <a:prstGeom prst="rect">
            <a:avLst/>
          </a:prstGeom>
          <a:noFill/>
        </p:spPr>
        <p:txBody>
          <a:bodyPr wrap="square" rtlCol="0">
            <a:spAutoFit/>
          </a:bodyPr>
          <a:lstStyle/>
          <a:p>
            <a:pPr algn="ctr"/>
            <a:endParaRPr lang="en-US" sz="2400" b="1" u="sng" dirty="0">
              <a:solidFill>
                <a:srgbClr val="002060"/>
              </a:solidFill>
              <a:effectLst>
                <a:outerShdw blurRad="38100" dist="38100" dir="2700000" algn="tl">
                  <a:srgbClr val="000000">
                    <a:alpha val="43137"/>
                  </a:srgbClr>
                </a:outerShdw>
              </a:effectLst>
              <a:latin typeface="Calibri" panose="020F0502020204030204" pitchFamily="34" charset="0"/>
            </a:endParaRPr>
          </a:p>
          <a:p>
            <a:pPr algn="ctr"/>
            <a:r>
              <a:rPr lang="en-US" sz="3200" dirty="0">
                <a:solidFill>
                  <a:srgbClr val="002060"/>
                </a:solidFill>
                <a:latin typeface="+mj-lt"/>
              </a:rPr>
              <a:t>Submit questions in English or Chinese to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1" y="4068674"/>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129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l"/>
            <a:r>
              <a:rPr lang="en-US" sz="3100" dirty="0"/>
              <a:t>CPSC’s Podcast Series</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91782034"/>
              </p:ext>
            </p:extLst>
          </p:nvPr>
        </p:nvGraphicFramePr>
        <p:xfrm>
          <a:off x="1689654" y="1605707"/>
          <a:ext cx="9116892" cy="2966720"/>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mn-lt"/>
                        </a:rPr>
                        <a:t>Podcast</a:t>
                      </a:r>
                    </a:p>
                  </a:txBody>
                  <a:tcPr/>
                </a:tc>
                <a:tc>
                  <a:txBody>
                    <a:bodyPr/>
                    <a:lstStyle/>
                    <a:p>
                      <a:pPr algn="ctr"/>
                      <a:r>
                        <a:rPr lang="en-US" sz="1800" b="1">
                          <a:solidFill>
                            <a:schemeClr val="bg2"/>
                          </a:solidFill>
                          <a:latin typeface="+mn-lt"/>
                        </a:rPr>
                        <a:t>Topics</a:t>
                      </a:r>
                      <a:endParaRPr lang="en-US" sz="1800" b="1" dirty="0">
                        <a:solidFill>
                          <a:schemeClr val="bg2"/>
                        </a:solidFill>
                        <a:latin typeface="+mn-lt"/>
                      </a:endParaRP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Selling Safe Electrical</a:t>
                      </a:r>
                      <a:r>
                        <a:rPr lang="en-US" sz="1800" baseline="0" dirty="0">
                          <a:effectLst/>
                          <a:latin typeface="+mn-lt"/>
                          <a:ea typeface="Calibri" panose="020F0502020204030204" pitchFamily="34" charset="0"/>
                        </a:rPr>
                        <a:t> Products to the U.S.</a:t>
                      </a:r>
                      <a:r>
                        <a:rPr lang="en-US" sz="1800" dirty="0">
                          <a:effectLst/>
                          <a:latin typeface="+mn-lt"/>
                          <a:ea typeface="Calibri" panose="020F0502020204030204" pitchFamily="34" charset="0"/>
                        </a:rPr>
                        <a:t> Market</a:t>
                      </a: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#2</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a:t>
                      </a:r>
                      <a:r>
                        <a:rPr lang="en-US" sz="1800" baseline="0" dirty="0">
                          <a:effectLst/>
                          <a:latin typeface="+mn-lt"/>
                          <a:ea typeface="Calibri" panose="020F0502020204030204" pitchFamily="34" charset="0"/>
                        </a:rPr>
                        <a:t> Apparel </a:t>
                      </a:r>
                      <a:r>
                        <a:rPr lang="en-US" sz="1800" dirty="0">
                          <a:effectLst/>
                          <a:latin typeface="+mn-lt"/>
                          <a:ea typeface="Calibri" panose="020F0502020204030204" pitchFamily="34" charset="0"/>
                        </a:rPr>
                        <a:t>Requirements</a:t>
                      </a:r>
                    </a:p>
                  </a:txBody>
                  <a:tcPr marL="0" marR="0" marT="0"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#3</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CPSC Bicycle Regulations and U.S. and International</a:t>
                      </a:r>
                      <a:r>
                        <a:rPr lang="en-US" sz="1800" baseline="0" dirty="0">
                          <a:effectLst/>
                          <a:latin typeface="+mn-lt"/>
                          <a:ea typeface="Calibri" panose="020F0502020204030204" pitchFamily="34" charset="0"/>
                        </a:rPr>
                        <a:t> </a:t>
                      </a:r>
                      <a:r>
                        <a:rPr lang="en-US" sz="1800" dirty="0">
                          <a:effectLst/>
                          <a:latin typeface="+mn-lt"/>
                          <a:ea typeface="Calibri" panose="020F0502020204030204" pitchFamily="34" charset="0"/>
                        </a:rPr>
                        <a:t>Safety Standards </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U.S. Mattress</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mn-lt"/>
                          <a:ea typeface="Calibri" panose="020F0502020204030204" pitchFamily="34" charset="0"/>
                        </a:rPr>
                        <a:t>#5</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solidFill>
                            <a:schemeClr val="tx1"/>
                          </a:solidFill>
                        </a:rPr>
                        <a:t>Durable Infant </a:t>
                      </a:r>
                      <a:r>
                        <a:rPr lang="en-US" dirty="0"/>
                        <a:t>or</a:t>
                      </a:r>
                      <a:r>
                        <a:rPr lang="en-US" dirty="0">
                          <a:solidFill>
                            <a:schemeClr val="tx1"/>
                          </a:solidFill>
                        </a:rPr>
                        <a:t> Toddler Products</a:t>
                      </a:r>
                      <a:r>
                        <a:rPr lang="en-US" baseline="0" dirty="0">
                          <a:solidFill>
                            <a:schemeClr val="tx1"/>
                          </a:solidFill>
                        </a:rPr>
                        <a:t> </a:t>
                      </a:r>
                      <a:r>
                        <a:rPr lang="en-US" dirty="0"/>
                        <a:t>Common Requirements</a:t>
                      </a: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#6</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Overview of Carriage and Stroller</a:t>
                      </a:r>
                      <a:r>
                        <a:rPr lang="en-US" sz="1800" baseline="0" dirty="0">
                          <a:effectLst/>
                          <a:latin typeface="+mn-lt"/>
                          <a:ea typeface="Calibri" panose="020F0502020204030204" pitchFamily="34" charset="0"/>
                        </a:rPr>
                        <a:t> Requirements</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6"/>
                  </a:ext>
                </a:extLst>
              </a:tr>
              <a:tr h="370840">
                <a:tc>
                  <a:txBody>
                    <a:bodyPr/>
                    <a:lstStyle/>
                    <a:p>
                      <a:pPr marL="0" marR="0" algn="ctr">
                        <a:spcBef>
                          <a:spcPts val="0"/>
                        </a:spcBef>
                        <a:spcAft>
                          <a:spcPts val="0"/>
                        </a:spcAft>
                      </a:pPr>
                      <a:r>
                        <a:rPr lang="en-US" sz="1800" dirty="0">
                          <a:effectLst/>
                          <a:latin typeface="+mn-lt"/>
                          <a:ea typeface="Calibri" panose="020F0502020204030204" pitchFamily="34" charset="0"/>
                        </a:rPr>
                        <a:t>#7</a:t>
                      </a:r>
                    </a:p>
                  </a:txBody>
                  <a:tcPr marL="0" marR="0" marT="0" marB="0"/>
                </a:tc>
                <a:tc>
                  <a:txBody>
                    <a:bodyPr/>
                    <a:lstStyle/>
                    <a:p>
                      <a:pPr marL="0" marR="0" algn="l">
                        <a:spcBef>
                          <a:spcPts val="0"/>
                        </a:spcBef>
                        <a:spcAft>
                          <a:spcPts val="0"/>
                        </a:spcAft>
                      </a:pPr>
                      <a:r>
                        <a:rPr lang="en-US" sz="1800" dirty="0">
                          <a:effectLst/>
                          <a:latin typeface="+mn-lt"/>
                          <a:ea typeface="Calibri" panose="020F0502020204030204" pitchFamily="34" charset="0"/>
                        </a:rPr>
                        <a:t>Toy</a:t>
                      </a:r>
                      <a:r>
                        <a:rPr lang="en-US" sz="1800" baseline="0" dirty="0">
                          <a:effectLst/>
                          <a:latin typeface="+mn-lt"/>
                          <a:ea typeface="Calibri" panose="020F0502020204030204" pitchFamily="34" charset="0"/>
                        </a:rPr>
                        <a:t> Safety</a:t>
                      </a:r>
                      <a:endParaRPr lang="en-US" sz="1800" dirty="0">
                        <a:effectLst/>
                        <a:latin typeface="+mn-lt"/>
                        <a:ea typeface="Calibri" panose="020F0502020204030204" pitchFamily="34" charset="0"/>
                      </a:endParaRPr>
                    </a:p>
                  </a:txBody>
                  <a:tcPr marL="0" marR="0" marT="0" marB="0"/>
                </a:tc>
                <a:extLst>
                  <a:ext uri="{0D108BD9-81ED-4DB2-BD59-A6C34878D82A}">
                    <a16:rowId xmlns:a16="http://schemas.microsoft.com/office/drawing/2014/main" val="10007"/>
                  </a:ext>
                </a:extLst>
              </a:tr>
            </a:tbl>
          </a:graphicData>
        </a:graphic>
      </p:graphicFrame>
      <p:sp>
        <p:nvSpPr>
          <p:cNvPr id="3" name="Rectangle 2"/>
          <p:cNvSpPr/>
          <p:nvPr/>
        </p:nvSpPr>
        <p:spPr>
          <a:xfrm>
            <a:off x="3056372" y="4997828"/>
            <a:ext cx="6096000" cy="954107"/>
          </a:xfrm>
          <a:prstGeom prst="rect">
            <a:avLst/>
          </a:prstGeom>
        </p:spPr>
        <p:txBody>
          <a:bodyPr>
            <a:spAutoFit/>
          </a:bodyPr>
          <a:lstStyle/>
          <a:p>
            <a:pPr algn="ctr"/>
            <a:r>
              <a:rPr lang="en-US" sz="2800" dirty="0">
                <a:latin typeface="Calibri" panose="020F050202020403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Calibri" panose="020F0502020204030204" pitchFamily="34" charset="0"/>
                <a:ea typeface="SimSun" panose="02010600030101010101" pitchFamily="2" charset="-122"/>
                <a:cs typeface="Times New Roman" panose="02020603050405020304" pitchFamily="18" charset="0"/>
                <a:hlinkClick r:id="rId3"/>
              </a:rPr>
              <a:t>CPSCinChina@cpsc.gov</a:t>
            </a:r>
            <a:r>
              <a:rPr lang="en-US" sz="2800" dirty="0">
                <a:latin typeface="Calibri" panose="020F0502020204030204" pitchFamily="34" charset="0"/>
                <a:ea typeface="SimSun" panose="02010600030101010101" pitchFamily="2" charset="-122"/>
                <a:cs typeface="Times New Roman" panose="02020603050405020304" pitchFamily="18" charset="0"/>
              </a:rPr>
              <a:t>”</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98910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451093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2017031"/>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842823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60785" y="2317880"/>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4130601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8" name="Content Placeholder 7"/>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4973782" y="229594"/>
            <a:ext cx="2840181" cy="3614737"/>
          </a:xfrm>
          <a:prstGeom prst="rect">
            <a:avLst/>
          </a:prstGeom>
          <a:ln w="19050">
            <a:solidFill>
              <a:srgbClr val="002060"/>
            </a:solidFill>
          </a:ln>
        </p:spPr>
      </p:pic>
      <p:sp>
        <p:nvSpPr>
          <p:cNvPr id="7" name="Rectangle 6"/>
          <p:cNvSpPr/>
          <p:nvPr/>
        </p:nvSpPr>
        <p:spPr>
          <a:xfrm>
            <a:off x="321108" y="2565750"/>
            <a:ext cx="3855028" cy="954107"/>
          </a:xfrm>
          <a:prstGeom prst="rect">
            <a:avLst/>
          </a:prstGeom>
        </p:spPr>
        <p:txBody>
          <a:bodyPr wrap="square">
            <a:spAutoFit/>
          </a:bodyPr>
          <a:lstStyle/>
          <a:p>
            <a:pPr lvl="0" algn="ctr">
              <a:buClr>
                <a:srgbClr val="1D2757"/>
              </a:buClr>
            </a:pPr>
            <a:r>
              <a:rPr lang="en-US" sz="2800" b="1" kern="0" dirty="0">
                <a:solidFill>
                  <a:srgbClr val="FFFFFF"/>
                </a:solidFill>
                <a:latin typeface="Arial" panose="020B0604020202020204" pitchFamily="34" charset="0"/>
                <a:cs typeface="Arial" panose="020B0604020202020204" pitchFamily="34" charset="0"/>
              </a:rPr>
              <a:t>Chinese Resources at cpsc.gov</a:t>
            </a:r>
          </a:p>
        </p:txBody>
      </p:sp>
      <p:pic>
        <p:nvPicPr>
          <p:cNvPr id="10" name="Picture 9"/>
          <p:cNvPicPr/>
          <p:nvPr/>
        </p:nvPicPr>
        <p:blipFill>
          <a:blip r:embed="rId7"/>
          <a:stretch>
            <a:fillRect/>
          </a:stretch>
        </p:blipFill>
        <p:spPr>
          <a:xfrm>
            <a:off x="8378031" y="229594"/>
            <a:ext cx="3040061" cy="3593749"/>
          </a:xfrm>
          <a:prstGeom prst="rect">
            <a:avLst/>
          </a:prstGeom>
        </p:spPr>
      </p:pic>
    </p:spTree>
    <p:extLst>
      <p:ext uri="{BB962C8B-B14F-4D97-AF65-F5344CB8AC3E}">
        <p14:creationId xmlns:p14="http://schemas.microsoft.com/office/powerpoint/2010/main" val="2527508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1A2857"/>
                </a:solidFill>
                <a:latin typeface="Arial" panose="020B0604020202020204" pitchFamily="34" charset="0"/>
                <a:cs typeface="Arial" panose="020B0604020202020204" pitchFamily="34" charset="0"/>
              </a:rPr>
              <a:t>Definition of children’s product – 16 CFR Part 1200 </a:t>
            </a:r>
          </a:p>
          <a:p>
            <a:pPr marL="342900" indent="-342900">
              <a:buFont typeface="Arial" panose="020B0604020202020204" pitchFamily="34" charset="0"/>
              <a:buChar char="•"/>
            </a:pPr>
            <a:r>
              <a:rPr lang="en-US" sz="2400" dirty="0">
                <a:solidFill>
                  <a:srgbClr val="1A2857"/>
                </a:solidFill>
                <a:latin typeface="Arial" panose="020B0604020202020204" pitchFamily="34" charset="0"/>
                <a:cs typeface="Arial" panose="020B0604020202020204" pitchFamily="34" charset="0"/>
              </a:rPr>
              <a:t>Certificates of conformity – 16 CFR Part 1110</a:t>
            </a:r>
          </a:p>
          <a:p>
            <a:pPr marL="342900" indent="-342900">
              <a:buFont typeface="Arial" panose="020B0604020202020204" pitchFamily="34" charset="0"/>
              <a:buChar char="•"/>
            </a:pPr>
            <a:r>
              <a:rPr lang="en-US" sz="2400" dirty="0">
                <a:solidFill>
                  <a:srgbClr val="1A2857"/>
                </a:solidFill>
                <a:latin typeface="Arial" panose="020B0604020202020204" pitchFamily="34" charset="0"/>
                <a:cs typeface="Arial" panose="020B0604020202020204" pitchFamily="34" charset="0"/>
              </a:rPr>
              <a:t>Third-party testing – 16 CFR Parts 1107, 1109, and 1112</a:t>
            </a:r>
          </a:p>
          <a:p>
            <a:pPr marL="342900" indent="-342900">
              <a:buFont typeface="Arial" panose="020B0604020202020204" pitchFamily="34" charset="0"/>
              <a:buChar char="•"/>
            </a:pPr>
            <a:r>
              <a:rPr lang="en-US" sz="2400" dirty="0">
                <a:solidFill>
                  <a:srgbClr val="1A2857"/>
                </a:solidFill>
                <a:latin typeface="Arial" panose="020B0604020202020204" pitchFamily="34" charset="0"/>
                <a:cs typeface="Arial" panose="020B0604020202020204" pitchFamily="34" charset="0"/>
              </a:rPr>
              <a:t>Tracking information – 15 USC § 2063(a)(5)</a:t>
            </a:r>
          </a:p>
          <a:p>
            <a:pPr marL="342900" indent="-342900">
              <a:buFont typeface="Arial" panose="020B0604020202020204" pitchFamily="34" charset="0"/>
              <a:buChar char="•"/>
            </a:pPr>
            <a:r>
              <a:rPr lang="en-US" sz="2400" dirty="0">
                <a:solidFill>
                  <a:srgbClr val="1A2857"/>
                </a:solidFill>
                <a:latin typeface="Arial" panose="020B0604020202020204" pitchFamily="34" charset="0"/>
                <a:cs typeface="Arial" panose="020B0604020202020204" pitchFamily="34" charset="0"/>
              </a:rPr>
              <a:t>Mandatory reporting requirements – 15 USC §2064</a:t>
            </a:r>
          </a:p>
        </p:txBody>
      </p:sp>
    </p:spTree>
    <p:extLst>
      <p:ext uri="{BB962C8B-B14F-4D97-AF65-F5344CB8AC3E}">
        <p14:creationId xmlns:p14="http://schemas.microsoft.com/office/powerpoint/2010/main" val="3588816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3939363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859536" y="1170325"/>
            <a:ext cx="10853928" cy="2040466"/>
          </a:xfrm>
        </p:spPr>
        <p:txBody>
          <a:bodyPr>
            <a:normAutofit/>
          </a:bodyPr>
          <a:lstStyle/>
          <a:p>
            <a:pPr marL="457200" indent="-457200">
              <a:buFont typeface="Arial" panose="020B0604020202020204" pitchFamily="34" charset="0"/>
              <a:buChar char="•"/>
            </a:pPr>
            <a:r>
              <a:rPr lang="en-US" sz="2800" dirty="0">
                <a:solidFill>
                  <a:srgbClr val="4C4C4C"/>
                </a:solidFill>
              </a:rPr>
              <a:t>Regulatory Robot is a tool to help identify which mandatory standards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a:t>
            </a:r>
            <a:r>
              <a:rPr lang="en-US" dirty="0">
                <a:solidFill>
                  <a:srgbClr val="1A2857"/>
                </a:solidFill>
              </a:rPr>
              <a:t>give details of requirements </a:t>
            </a:r>
            <a:r>
              <a:rPr lang="en-US" b="1" u="sng" dirty="0">
                <a:solidFill>
                  <a:srgbClr val="1A2857"/>
                </a:solidFill>
              </a:rPr>
              <a:t>within</a:t>
            </a:r>
            <a:r>
              <a:rPr lang="en-US" dirty="0">
                <a:solidFill>
                  <a:srgbClr val="1A2857"/>
                </a:solidFill>
              </a:rPr>
              <a:t> a specific standard</a:t>
            </a: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4744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27039" y="2699184"/>
            <a:ext cx="3769042" cy="1178241"/>
          </a:xfrm>
        </p:spPr>
        <p:txBody>
          <a:bodyPr>
            <a:normAutofit lnSpcReduction="10000"/>
          </a:bodyPr>
          <a:lstStyle/>
          <a:p>
            <a:pPr algn="ctr"/>
            <a:r>
              <a:rPr lang="en-US" dirty="0"/>
              <a:t>CPSC Bicycle Resources</a:t>
            </a:r>
          </a:p>
          <a:p>
            <a:endParaRPr lang="en-US" dirty="0"/>
          </a:p>
        </p:txBody>
      </p:sp>
      <p:sp>
        <p:nvSpPr>
          <p:cNvPr id="7" name="Text Placeholder 6"/>
          <p:cNvSpPr>
            <a:spLocks noGrp="1"/>
          </p:cNvSpPr>
          <p:nvPr>
            <p:ph type="body" sz="quarter" idx="12"/>
          </p:nvPr>
        </p:nvSpPr>
        <p:spPr>
          <a:xfrm>
            <a:off x="5015651" y="808075"/>
            <a:ext cx="6684962" cy="5635256"/>
          </a:xfrm>
        </p:spPr>
        <p:txBody>
          <a:bodyPr>
            <a:noAutofit/>
          </a:bodyPr>
          <a:lstStyle/>
          <a:p>
            <a:r>
              <a:rPr lang="en-US" sz="1600" b="1" dirty="0"/>
              <a:t>Regulations and General Commission Information by Statute (Act)</a:t>
            </a:r>
            <a:endParaRPr lang="en-US" sz="1600" dirty="0"/>
          </a:p>
          <a:p>
            <a:pPr marL="914400" lvl="1" indent="-457200">
              <a:buFont typeface="Arial" panose="020B0604020202020204" pitchFamily="34" charset="0"/>
              <a:buChar char="•"/>
            </a:pPr>
            <a:r>
              <a:rPr lang="en-US" sz="1600" u="sng" dirty="0">
                <a:hlinkClick r:id="rId3"/>
              </a:rPr>
              <a:t>www.cpsc.gov/en/Regulations-Laws--Standards/Statutes/</a:t>
            </a:r>
            <a:r>
              <a:rPr lang="en-US" sz="1600" dirty="0"/>
              <a:t> </a:t>
            </a:r>
          </a:p>
          <a:p>
            <a:r>
              <a:rPr lang="en-US" sz="1600" b="1" dirty="0"/>
              <a:t> </a:t>
            </a:r>
            <a:endParaRPr lang="en-US" sz="1600" dirty="0"/>
          </a:p>
          <a:p>
            <a:r>
              <a:rPr lang="en-US" sz="1600" b="1" dirty="0"/>
              <a:t>Regulated Products Handbook</a:t>
            </a:r>
            <a:endParaRPr lang="en-US" sz="1600" dirty="0"/>
          </a:p>
          <a:p>
            <a:pPr marL="914400" lvl="1" indent="-457200">
              <a:buFont typeface="Arial" panose="020B0604020202020204" pitchFamily="34" charset="0"/>
              <a:buChar char="•"/>
            </a:pPr>
            <a:r>
              <a:rPr lang="en-US" sz="1600" u="sng" dirty="0">
                <a:hlinkClick r:id="rId4"/>
              </a:rPr>
              <a:t>www.cpsc.gov/businfo/8001.pdf</a:t>
            </a:r>
            <a:r>
              <a:rPr lang="en-US" sz="1600" dirty="0"/>
              <a:t> </a:t>
            </a:r>
          </a:p>
          <a:p>
            <a:r>
              <a:rPr lang="en-US" sz="1600" b="1" dirty="0"/>
              <a:t> </a:t>
            </a:r>
            <a:endParaRPr lang="en-US" sz="1600" dirty="0"/>
          </a:p>
          <a:p>
            <a:r>
              <a:rPr lang="en-US" sz="1600" b="1" dirty="0"/>
              <a:t>Requirements for Bicycles</a:t>
            </a:r>
            <a:endParaRPr lang="en-US" sz="1600" dirty="0"/>
          </a:p>
          <a:p>
            <a:pPr marL="914400" lvl="1" indent="-457200">
              <a:buFont typeface="Arial" panose="020B0604020202020204" pitchFamily="34" charset="0"/>
              <a:buChar char="•"/>
            </a:pPr>
            <a:r>
              <a:rPr lang="en-US" sz="1600" u="sng" dirty="0">
                <a:hlinkClick r:id="rId5"/>
              </a:rPr>
              <a:t>https://www.cpsc.gov/Business--Manufacturing/Business-Education/Business-Guidance/Bicycle-Requirements/</a:t>
            </a:r>
            <a:endParaRPr lang="en-US" sz="1600" dirty="0"/>
          </a:p>
          <a:p>
            <a:r>
              <a:rPr lang="en-US" sz="1600" b="1" dirty="0"/>
              <a:t> </a:t>
            </a:r>
            <a:endParaRPr lang="en-US" sz="1600" dirty="0"/>
          </a:p>
          <a:p>
            <a:r>
              <a:rPr lang="en-US" sz="1600" b="1" dirty="0"/>
              <a:t>Federal Hazardous Substance Act</a:t>
            </a:r>
            <a:endParaRPr lang="en-US" sz="1600" dirty="0"/>
          </a:p>
          <a:p>
            <a:pPr marL="914400" lvl="1" indent="-457200">
              <a:buFont typeface="Arial" panose="020B0604020202020204" pitchFamily="34" charset="0"/>
              <a:buChar char="•"/>
            </a:pPr>
            <a:r>
              <a:rPr lang="en-US" sz="1600" u="sng" dirty="0">
                <a:hlinkClick r:id="rId6"/>
              </a:rPr>
              <a:t>https://www.cpsc.gov/Business--Manufacturing/Business-Education/Business-Guidance/FHSA-Requirements/</a:t>
            </a:r>
            <a:endParaRPr lang="en-US" sz="1600" dirty="0"/>
          </a:p>
          <a:p>
            <a:r>
              <a:rPr lang="en-US" sz="1600" b="1" dirty="0"/>
              <a:t> </a:t>
            </a:r>
            <a:endParaRPr lang="en-US" sz="1600" dirty="0"/>
          </a:p>
          <a:p>
            <a:r>
              <a:rPr lang="en-US" sz="1600" b="1" dirty="0"/>
              <a:t>Consumer Product Safety Act</a:t>
            </a:r>
            <a:endParaRPr lang="en-US" sz="1600" dirty="0"/>
          </a:p>
          <a:p>
            <a:pPr marL="914400" lvl="1" indent="-457200">
              <a:buFont typeface="Arial" panose="020B0604020202020204" pitchFamily="34" charset="0"/>
              <a:buChar char="•"/>
            </a:pPr>
            <a:r>
              <a:rPr lang="en-US" sz="1600" u="sng" dirty="0">
                <a:hlinkClick r:id="rId7"/>
              </a:rPr>
              <a:t>www.cpsc.gov/s3fs-public/pdfs/blk_media_cpsa.pdf?epslanguage=en</a:t>
            </a:r>
            <a:endParaRPr lang="en-US" sz="1600" dirty="0"/>
          </a:p>
          <a:p>
            <a:r>
              <a:rPr lang="en-US" sz="1600" b="1" dirty="0"/>
              <a:t> </a:t>
            </a:r>
            <a:endParaRPr lang="en-US" sz="1600" dirty="0"/>
          </a:p>
          <a:p>
            <a:r>
              <a:rPr lang="en-US" sz="1600" b="1" dirty="0"/>
              <a:t>Bicycle Helmet Business Guidance:</a:t>
            </a:r>
            <a:endParaRPr lang="en-US" sz="1600" dirty="0"/>
          </a:p>
          <a:p>
            <a:pPr marL="914400" lvl="1" indent="-457200">
              <a:buFont typeface="Arial" panose="020B0604020202020204" pitchFamily="34" charset="0"/>
              <a:buChar char="•"/>
            </a:pPr>
            <a:r>
              <a:rPr lang="en-US" sz="1600" u="sng" dirty="0">
                <a:hlinkClick r:id="rId8"/>
              </a:rPr>
              <a:t>https://www.cpsc.gov/Business--Manufacturing/Business-Education/Business-Guidance/Bicycle-Helmets</a:t>
            </a:r>
            <a:endParaRPr lang="en-US" sz="1600" dirty="0"/>
          </a:p>
        </p:txBody>
      </p:sp>
    </p:spTree>
    <p:extLst>
      <p:ext uri="{BB962C8B-B14F-4D97-AF65-F5344CB8AC3E}">
        <p14:creationId xmlns:p14="http://schemas.microsoft.com/office/powerpoint/2010/main" val="3104615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en-US" sz="3200" dirty="0">
                <a:solidFill>
                  <a:srgbClr val="4C4C4C"/>
                </a:solidFill>
              </a:rPr>
              <a:t>The slides used in this podcast are not a comprehensive statement of legal requirements or policy and should not be relied upon for that purpose. You should consult official versions of U.S. statutes and regulations, as well as published CPSC guidance when making decisions that could affect the safety and compliance of products entering U.S. commerce. Note that references are provided at the end of the presentation. </a:t>
            </a:r>
          </a:p>
          <a:p>
            <a:endParaRPr lang="en-US" dirty="0"/>
          </a:p>
        </p:txBody>
      </p:sp>
    </p:spTree>
    <p:extLst>
      <p:ext uri="{BB962C8B-B14F-4D97-AF65-F5344CB8AC3E}">
        <p14:creationId xmlns:p14="http://schemas.microsoft.com/office/powerpoint/2010/main" val="416345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032" y="2702987"/>
            <a:ext cx="8783780" cy="1200329"/>
          </a:xfrm>
          <a:prstGeom prst="rect">
            <a:avLst/>
          </a:prstGeom>
        </p:spPr>
        <p:txBody>
          <a:bodyPr wrap="square">
            <a:spAutoFit/>
          </a:bodyPr>
          <a:lstStyle/>
          <a:p>
            <a:pPr algn="ctr"/>
            <a:r>
              <a:rPr lang="en-US" sz="3600" b="1" dirty="0">
                <a:solidFill>
                  <a:srgbClr val="2E74B5"/>
                </a:solidFill>
                <a:latin typeface="Calibri Light" panose="020F0302020204030204" pitchFamily="34" charset="0"/>
              </a:rPr>
              <a:t>CPSC Bicycle Regulations and U.S. and International Bicycle Standards</a:t>
            </a:r>
          </a:p>
        </p:txBody>
      </p:sp>
    </p:spTree>
    <p:extLst>
      <p:ext uri="{BB962C8B-B14F-4D97-AF65-F5344CB8AC3E}">
        <p14:creationId xmlns:p14="http://schemas.microsoft.com/office/powerpoint/2010/main" val="188893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143" y="365126"/>
            <a:ext cx="4013200" cy="947859"/>
          </a:xfrm>
        </p:spPr>
        <p:txBody>
          <a:bodyPr>
            <a:normAutofit/>
          </a:bodyPr>
          <a:lstStyle/>
          <a:p>
            <a:pPr algn="ctr"/>
            <a:r>
              <a:rPr lang="en-US" sz="3200" dirty="0"/>
              <a:t>Today’s Presentation</a:t>
            </a:r>
            <a:endParaRPr lang="en-US" dirty="0"/>
          </a:p>
        </p:txBody>
      </p:sp>
      <p:sp>
        <p:nvSpPr>
          <p:cNvPr id="3" name="Content Placeholder 2"/>
          <p:cNvSpPr>
            <a:spLocks noGrp="1"/>
          </p:cNvSpPr>
          <p:nvPr>
            <p:ph idx="1"/>
          </p:nvPr>
        </p:nvSpPr>
        <p:spPr/>
        <p:txBody>
          <a:bodyPr/>
          <a:lstStyle/>
          <a:p>
            <a:pPr marL="457200" indent="-457200">
              <a:buFont typeface="Wingdings" panose="05000000000000000000" pitchFamily="2" charset="2"/>
              <a:buChar char="Ø"/>
            </a:pPr>
            <a:r>
              <a:rPr lang="en-US" sz="2800" dirty="0">
                <a:solidFill>
                  <a:srgbClr val="1A2857"/>
                </a:solidFill>
                <a:latin typeface="Arial" panose="020B0604020202020204" pitchFamily="34" charset="0"/>
                <a:ea typeface="Verdana" panose="020B0604030504040204" pitchFamily="34" charset="0"/>
                <a:cs typeface="Arial" panose="020B0604020202020204" pitchFamily="34" charset="0"/>
                <a:hlinkClick r:id="rId3" action="ppaction://hlinksldjump"/>
              </a:rPr>
              <a:t>CPSC Bicycle Regulations</a:t>
            </a:r>
            <a:endParaRPr lang="en-US" sz="2800" dirty="0">
              <a:solidFill>
                <a:srgbClr val="1A2857"/>
              </a:solidFill>
              <a:latin typeface="Arial" panose="020B0604020202020204" pitchFamily="34" charset="0"/>
              <a:ea typeface="Verdana" panose="020B0604030504040204" pitchFamily="34" charset="0"/>
              <a:cs typeface="Arial" panose="020B0604020202020204" pitchFamily="34" charset="0"/>
            </a:endParaRPr>
          </a:p>
          <a:p>
            <a:pPr marL="457200" indent="-457200">
              <a:buFont typeface="Wingdings" panose="05000000000000000000" pitchFamily="2" charset="2"/>
              <a:buChar char="Ø"/>
            </a:pPr>
            <a:r>
              <a:rPr lang="en-US" sz="2800" dirty="0">
                <a:solidFill>
                  <a:srgbClr val="1A2857"/>
                </a:solidFill>
                <a:latin typeface="Arial" panose="020B0604020202020204" pitchFamily="34" charset="0"/>
                <a:ea typeface="Verdana" panose="020B0604030504040204" pitchFamily="34" charset="0"/>
                <a:cs typeface="Arial" panose="020B0604020202020204" pitchFamily="34" charset="0"/>
                <a:hlinkClick r:id="rId4" action="ppaction://hlinksldjump"/>
              </a:rPr>
              <a:t>Bicycle Voluntary Standards</a:t>
            </a:r>
            <a:endParaRPr lang="en-US" sz="2800" dirty="0">
              <a:solidFill>
                <a:srgbClr val="1A2857"/>
              </a:solidFill>
              <a:latin typeface="Arial" panose="020B0604020202020204" pitchFamily="34" charset="0"/>
              <a:ea typeface="Verdana" panose="020B0604030504040204" pitchFamily="34" charset="0"/>
              <a:cs typeface="Arial" panose="020B0604020202020204" pitchFamily="34" charset="0"/>
            </a:endParaRPr>
          </a:p>
          <a:p>
            <a:pPr marL="457200" indent="-457200">
              <a:buFont typeface="Wingdings" panose="05000000000000000000" pitchFamily="2" charset="2"/>
              <a:buChar char="Ø"/>
            </a:pPr>
            <a:r>
              <a:rPr lang="en-US" sz="2800" dirty="0">
                <a:solidFill>
                  <a:srgbClr val="1A2857"/>
                </a:solidFill>
                <a:latin typeface="Arial" panose="020B0604020202020204" pitchFamily="34" charset="0"/>
                <a:ea typeface="Verdana" panose="020B0604030504040204" pitchFamily="34" charset="0"/>
                <a:cs typeface="Arial" panose="020B0604020202020204" pitchFamily="34" charset="0"/>
                <a:hlinkClick r:id="rId5" action="ppaction://hlinksldjump"/>
              </a:rPr>
              <a:t>Bicycle Usage Conditions</a:t>
            </a:r>
            <a:endParaRPr lang="en-US" sz="2800" dirty="0">
              <a:solidFill>
                <a:srgbClr val="1A2857"/>
              </a:solidFill>
              <a:latin typeface="Arial" panose="020B0604020202020204" pitchFamily="34" charset="0"/>
              <a:ea typeface="Verdana" panose="020B0604030504040204" pitchFamily="34" charset="0"/>
              <a:cs typeface="Arial" panose="020B0604020202020204" pitchFamily="34" charset="0"/>
            </a:endParaRPr>
          </a:p>
          <a:p>
            <a:pPr marL="457200" indent="-457200">
              <a:buFont typeface="Wingdings" panose="05000000000000000000" pitchFamily="2" charset="2"/>
              <a:buChar char="Ø"/>
            </a:pPr>
            <a:r>
              <a:rPr lang="en-US" sz="2800" dirty="0">
                <a:solidFill>
                  <a:srgbClr val="1A2857"/>
                </a:solidFill>
                <a:latin typeface="Arial" panose="020B0604020202020204" pitchFamily="34" charset="0"/>
                <a:ea typeface="Verdana" panose="020B0604030504040204" pitchFamily="34" charset="0"/>
                <a:cs typeface="Arial" panose="020B0604020202020204" pitchFamily="34" charset="0"/>
                <a:hlinkClick r:id="rId6" action="ppaction://hlinksldjump"/>
              </a:rPr>
              <a:t>Comparison of test requirements in CPSC Bicycle Regulation to Voluntary Standards</a:t>
            </a:r>
            <a:endParaRPr lang="en-US" sz="2800" dirty="0">
              <a:solidFill>
                <a:srgbClr val="1A2857"/>
              </a:solidFill>
              <a:latin typeface="Arial" panose="020B0604020202020204" pitchFamily="34" charset="0"/>
              <a:ea typeface="Verdana" panose="020B0604030504040204" pitchFamily="34" charset="0"/>
              <a:cs typeface="Arial" panose="020B0604020202020204" pitchFamily="34" charset="0"/>
            </a:endParaRPr>
          </a:p>
          <a:p>
            <a:pPr marL="457200" indent="-457200">
              <a:buFont typeface="Wingdings" panose="05000000000000000000" pitchFamily="2" charset="2"/>
              <a:buChar char="Ø"/>
            </a:pPr>
            <a:r>
              <a:rPr lang="en-US" sz="2800" dirty="0">
                <a:solidFill>
                  <a:srgbClr val="1A2857"/>
                </a:solidFill>
                <a:latin typeface="Arial" panose="020B0604020202020204" pitchFamily="34" charset="0"/>
                <a:ea typeface="Verdana" panose="020B0604030504040204" pitchFamily="34" charset="0"/>
                <a:cs typeface="Arial" panose="020B0604020202020204" pitchFamily="34" charset="0"/>
                <a:hlinkClick r:id="rId7" action="ppaction://hlinksldjump"/>
              </a:rPr>
              <a:t>Selected Bicycle Recalls</a:t>
            </a:r>
            <a:endParaRPr lang="en-US" sz="2800" dirty="0">
              <a:solidFill>
                <a:srgbClr val="1A2857"/>
              </a:solidFill>
              <a:latin typeface="Arial" panose="020B0604020202020204" pitchFamily="34" charset="0"/>
              <a:ea typeface="Verdana" panose="020B0604030504040204" pitchFamily="34" charset="0"/>
              <a:cs typeface="Arial" panose="020B0604020202020204" pitchFamily="34" charset="0"/>
            </a:endParaRPr>
          </a:p>
          <a:p>
            <a:pPr marL="457200" indent="-457200">
              <a:buFont typeface="Wingdings" panose="05000000000000000000" pitchFamily="2" charset="2"/>
              <a:buChar char="Ø"/>
            </a:pPr>
            <a:r>
              <a:rPr lang="en-US" sz="2800" dirty="0">
                <a:hlinkClick r:id="rId8" action="ppaction://hlinksldjump"/>
              </a:rPr>
              <a:t>CPSC Bicycle Incident Data and Case Studies</a:t>
            </a:r>
            <a:endParaRPr lang="en-US" sz="2800" dirty="0"/>
          </a:p>
          <a:p>
            <a:pPr marL="457200" indent="-457200">
              <a:buFont typeface="Wingdings" panose="05000000000000000000" pitchFamily="2" charset="2"/>
              <a:buChar char="Ø"/>
            </a:pPr>
            <a:r>
              <a:rPr lang="en-US" sz="2800" u="sng" dirty="0">
                <a:solidFill>
                  <a:srgbClr val="C00000"/>
                </a:solidFill>
                <a:hlinkClick r:id="rId9" action="ppaction://hlinksldjump"/>
              </a:rPr>
              <a:t>Resources</a:t>
            </a:r>
            <a:br>
              <a:rPr lang="en-US" sz="2800" dirty="0"/>
            </a:br>
            <a:endParaRPr lang="en-US" sz="2800" dirty="0">
              <a:solidFill>
                <a:srgbClr val="1A2857"/>
              </a:solidFill>
              <a:latin typeface="Arial" panose="020B0604020202020204" pitchFamily="34" charset="0"/>
              <a:ea typeface="Verdana" panose="020B0604030504040204" pitchFamily="34" charset="0"/>
              <a:cs typeface="Arial" panose="020B0604020202020204" pitchFamily="34" charset="0"/>
            </a:endParaRPr>
          </a:p>
          <a:p>
            <a:endParaRPr lang="en-US" dirty="0">
              <a:solidFill>
                <a:srgbClr val="1A2857"/>
              </a:solidFill>
            </a:endParaRPr>
          </a:p>
          <a:p>
            <a:endParaRPr lang="en-US" dirty="0">
              <a:solidFill>
                <a:srgbClr val="1A2857"/>
              </a:solidFill>
            </a:endParaRPr>
          </a:p>
        </p:txBody>
      </p:sp>
    </p:spTree>
    <p:extLst>
      <p:ext uri="{BB962C8B-B14F-4D97-AF65-F5344CB8AC3E}">
        <p14:creationId xmlns:p14="http://schemas.microsoft.com/office/powerpoint/2010/main" val="660577095"/>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orate xmlns="a13d7d47-5e6d-43e2-97f1-eafbdde66bfb"/>
    <IconOverlay xmlns="http://schemas.microsoft.com/sharepoint/v4" xsi:nil="true"/>
    <From xmlns="a13d7d47-5e6d-43e2-97f1-eafbdde66bfb">
      <UserInfo>
        <DisplayName/>
        <AccountId/>
        <AccountType/>
      </UserInfo>
    </From>
    <Due_x0020_Date xmlns="a13d7d47-5e6d-43e2-97f1-eafbdde66bfb" xsi:nil="true"/>
    <Purpose xmlns="a13d7d47-5e6d-43e2-97f1-eafbdde66bfb" xsi:nil="true"/>
    <Commissioner_x002f_Chairman_x0020_Signature_x0020_Required xmlns="a13d7d47-5e6d-43e2-97f1-eafbdde66bfb" xsi:nil="true"/>
    <Posted_x0020_on_x0020_Internet xmlns="a13d7d47-5e6d-43e2-97f1-eafbdde66bf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1E88890B794C4E9085AB97CDBEE2A6" ma:contentTypeVersion="62" ma:contentTypeDescription="Create a new document." ma:contentTypeScope="" ma:versionID="901bff949443fbbba4511ce74586ebb8">
  <xsd:schema xmlns:xsd="http://www.w3.org/2001/XMLSchema" xmlns:xs="http://www.w3.org/2001/XMLSchema" xmlns:p="http://schemas.microsoft.com/office/2006/metadata/properties" xmlns:ns2="a13d7d47-5e6d-43e2-97f1-eafbdde66bfb" xmlns:ns3="http://schemas.microsoft.com/sharepoint/v4" targetNamespace="http://schemas.microsoft.com/office/2006/metadata/properties" ma:root="true" ma:fieldsID="235191ddae9f3513f45684c1df125d49" ns2:_="" ns3:_="">
    <xsd:import namespace="a13d7d47-5e6d-43e2-97f1-eafbdde66bfb"/>
    <xsd:import namespace="http://schemas.microsoft.com/sharepoint/v4"/>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3:IconOverlay"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d7d47-5e6d-43e2-97f1-eafbdde66bfb" elementFormDefault="qualified">
    <xsd:import namespace="http://schemas.microsoft.com/office/2006/documentManagement/types"/>
    <xsd:import namespace="http://schemas.microsoft.com/office/infopath/2007/PartnerControls"/>
    <xsd:element name="Directorate" ma:index="4" ma:displayName="Directorate" ma:default="Select Directorate" ma:description="Originating Office" ma:format="Dropdown" ma:internalName="Directorat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5"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6" nillable="true" ma:displayName="Purpose" ma:description="The intended audience/purpose" ma:internalName="Purpose" ma:readOnly="false">
      <xsd:simpleType>
        <xsd:restriction base="dms:Note">
          <xsd:maxLength value="255"/>
        </xsd:restriction>
      </xsd:simpleType>
    </xsd:element>
    <xsd:element name="Due_x0020_Date" ma:index="13" nillable="true" ma:displayName="Due Date" ma:format="DateOnly" ma:internalName="Due_x0020_Date" ma:readOnly="false">
      <xsd:simpleType>
        <xsd:restriction base="dms:DateTime"/>
      </xsd:simpleType>
    </xsd:element>
    <xsd:element name="Commissioner_x002f_Chairman_x0020_Signature_x0020_Required" ma:index="30" nillable="true" ma:displayName="Commissioner/Chairman Signature Required" ma:default="No" ma:description="For directives only" ma:format="Dropdown" ma:internalName="Commissioner_x002f_Chairman_x0020_Signature_x0020_Required">
      <xsd:simpleType>
        <xsd:restriction base="dms:Choice">
          <xsd:enumeration value="No"/>
          <xsd:enumeration value="Yes"/>
        </xsd:restriction>
      </xsd:simpleType>
    </xsd:element>
    <xsd:element name="Posted_x0020_on_x0020_Internet" ma:index="41" nillable="true" ma:displayName="Posted on Internet" ma:default="No" ma:description="Is the document intended to be posted on one of CPSC's public web sites?" ma:format="Dropdown" ma:internalName="Posted_x0020_on_x0020_Internet">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ma:readOnly="true"/>
        <xsd:element ref="dc:title" minOccurs="0" maxOccurs="1" ma:index="3"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7972C6-B778-480D-816D-44C017E878ED}">
  <ds:schemaRefs>
    <ds:schemaRef ds:uri="http://purl.org/dc/dcmitype/"/>
    <ds:schemaRef ds:uri="http://purl.org/dc/terms/"/>
    <ds:schemaRef ds:uri="http://schemas.microsoft.com/office/2006/documentManagement/types"/>
    <ds:schemaRef ds:uri="a13d7d47-5e6d-43e2-97f1-eafbdde66bfb"/>
    <ds:schemaRef ds:uri="http://www.w3.org/XML/1998/namespace"/>
    <ds:schemaRef ds:uri="http://schemas.microsoft.com/sharepoint/v4"/>
    <ds:schemaRef ds:uri="http://schemas.openxmlformats.org/package/2006/metadata/core-propertie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DE7FFFC5-1C7C-4DBB-882E-5B19EAA0B6B0}">
  <ds:schemaRefs>
    <ds:schemaRef ds:uri="http://schemas.microsoft.com/sharepoint/v3/contenttype/forms"/>
  </ds:schemaRefs>
</ds:datastoreItem>
</file>

<file path=customXml/itemProps3.xml><?xml version="1.0" encoding="utf-8"?>
<ds:datastoreItem xmlns:ds="http://schemas.openxmlformats.org/officeDocument/2006/customXml" ds:itemID="{C6F64195-76FD-446A-B2C3-5241F32BAE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3d7d47-5e6d-43e2-97f1-eafbdde66bfb"/>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2490</TotalTime>
  <Words>4921</Words>
  <Application>Microsoft Office PowerPoint</Application>
  <PresentationFormat>Widescreen</PresentationFormat>
  <Paragraphs>801</Paragraphs>
  <Slides>67</Slides>
  <Notes>44</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67</vt:i4>
      </vt:variant>
    </vt:vector>
  </HeadingPairs>
  <TitlesOfParts>
    <vt:vector size="79" baseType="lpstr">
      <vt:lpstr>SimSun</vt:lpstr>
      <vt:lpstr>SimSun</vt:lpstr>
      <vt:lpstr>Arial</vt:lpstr>
      <vt:lpstr>Calibri</vt:lpstr>
      <vt:lpstr>Calibri Light</vt:lpstr>
      <vt:lpstr>Georgia</vt:lpstr>
      <vt:lpstr>MS Sans Serif</vt:lpstr>
      <vt:lpstr>Tahoma</vt:lpstr>
      <vt:lpstr>Times New Roman</vt:lpstr>
      <vt:lpstr>Verdana</vt:lpstr>
      <vt:lpstr>Wingdings</vt:lpstr>
      <vt:lpstr>18-ABC-0078_PPTTemplate</vt:lpstr>
      <vt:lpstr>Video: Welcome to the 2020 CPSC Podcast Series - CPSC Bicycle Regulations and Safety</vt:lpstr>
      <vt:lpstr>PowerPoint Presentation</vt:lpstr>
      <vt:lpstr>Biographies</vt:lpstr>
      <vt:lpstr>Biographies</vt:lpstr>
      <vt:lpstr>PowerPoint Presentation</vt:lpstr>
      <vt:lpstr>PowerPoint Presentation</vt:lpstr>
      <vt:lpstr>PowerPoint Presentation</vt:lpstr>
      <vt:lpstr>PowerPoint Presentation</vt:lpstr>
      <vt:lpstr>Today’s Presentation</vt:lpstr>
      <vt:lpstr>CPSC Bicycle Regulations</vt:lpstr>
      <vt:lpstr>CPSC Bicycle Regulations</vt:lpstr>
      <vt:lpstr>CPSC Bicycle Regulations</vt:lpstr>
      <vt:lpstr>CPSC Bicycle Regulations</vt:lpstr>
      <vt:lpstr>CPSC Bicycle Regulations</vt:lpstr>
      <vt:lpstr>Voluntary Standards</vt:lpstr>
      <vt:lpstr>Bicycle Usage Conditions</vt:lpstr>
      <vt:lpstr>ASTM Bicycle Standards</vt:lpstr>
      <vt:lpstr>European (CEN) Bicycle Standards</vt:lpstr>
      <vt:lpstr>ISO Bicycle Standards</vt:lpstr>
      <vt:lpstr>ASTM F2043: Use Condition 0</vt:lpstr>
      <vt:lpstr>ASTM F2043: Use Condition 1</vt:lpstr>
      <vt:lpstr>ASTM F2043: Use Condition 2</vt:lpstr>
      <vt:lpstr>ASTM F2043: Use Condition 3</vt:lpstr>
      <vt:lpstr>ASTM F2043: Use Condition 4</vt:lpstr>
      <vt:lpstr>ASTM F2043: Use Condition 5</vt:lpstr>
      <vt:lpstr>EN 16054: BMX Bicycles</vt:lpstr>
      <vt:lpstr>ISO 4210: Young Adult Bicycles</vt:lpstr>
      <vt:lpstr>EN 15194: Electrically power assisted cycles - EPAC Bicycles</vt:lpstr>
      <vt:lpstr>Comparison</vt:lpstr>
      <vt:lpstr>Example 1 – Handlebar Stem Strength</vt:lpstr>
      <vt:lpstr>Example 1 – Handlebar Stem Strength</vt:lpstr>
      <vt:lpstr>Example 2 – Fork Bending Fatigue</vt:lpstr>
      <vt:lpstr>Example 2 – Fork Bending Fatigue</vt:lpstr>
      <vt:lpstr>Example 3 - Fork &amp; Frame Assembly</vt:lpstr>
      <vt:lpstr>Example 3 - Fork &amp; Frame Assembly</vt:lpstr>
      <vt:lpstr>CPSC Bicycle Recalls 2017 - 2020</vt:lpstr>
      <vt:lpstr>CPSC Bicycle Recalls 2017 - 2020</vt:lpstr>
      <vt:lpstr>CPSC Bicycle Recalls 2017 - 2020</vt:lpstr>
      <vt:lpstr>CPSC Bicycle Incident Data and Case Studies </vt:lpstr>
      <vt:lpstr>Bicycle Injuries</vt:lpstr>
      <vt:lpstr>Bicycle Components</vt:lpstr>
      <vt:lpstr>Components Involved in Incidents</vt:lpstr>
      <vt:lpstr>Failure Modes – Most Commonly Reported </vt:lpstr>
      <vt:lpstr>Pedal-Related Incidents</vt:lpstr>
      <vt:lpstr>Wheel-Related Incidents</vt:lpstr>
      <vt:lpstr>Frame-Related Incidents</vt:lpstr>
      <vt:lpstr>Fork-Related Incidents</vt:lpstr>
      <vt:lpstr>Brakes-Related Incidents</vt:lpstr>
      <vt:lpstr>Stem-Related Incidents</vt:lpstr>
      <vt:lpstr>Crankarm-Related Incidents</vt:lpstr>
      <vt:lpstr>Handlebar-Related Incidents</vt:lpstr>
      <vt:lpstr>Case Studies</vt:lpstr>
      <vt:lpstr>Case 1: Fork Failure</vt:lpstr>
      <vt:lpstr>Case 1: Fork Failure</vt:lpstr>
      <vt:lpstr>Case 2: Frame Failure</vt:lpstr>
      <vt:lpstr>Case 2: Frame Failure</vt:lpstr>
      <vt:lpstr>Case 3: Seat Post Failure</vt:lpstr>
      <vt:lpstr>Case 3: Seat Post Failure</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for CPSC Bicycle Regulations and U.S. and International Bicycle Standards Podcast</dc:title>
  <dc:creator>Williams, Stephen</dc:creator>
  <cp:lastModifiedBy>Schott, Jane</cp:lastModifiedBy>
  <cp:revision>168</cp:revision>
  <dcterms:created xsi:type="dcterms:W3CDTF">2020-03-30T14:06:50Z</dcterms:created>
  <dcterms:modified xsi:type="dcterms:W3CDTF">2021-04-12T14:48:08Z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0x010100391E88890B794C4E9085AB97CDBEE2A6</vt:lpwstr>
  </property>
</Properties>
</file>